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3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7C455-9739-4123-A975-8B0F6847B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FB629-1988-46C0-8F86-8B6F156FD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788C7-44AF-45A6-BEA8-D4C43C0DC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6A0A5-804C-4F6D-891A-CF9F493BD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FA75AE-F638-4A7A-8025-99B267345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886C76-43A9-4F95-ADE3-35162DDC4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5B3F14-FC98-48F7-AEB1-A4320F584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7716C-D5D6-4560-B098-35C2618FD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DCA54-8B22-4F7A-90B2-B65F4F852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AD8A6-E548-40B9-BFF0-13E889259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C25C6-59B1-4193-8B6A-7EEC89709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3370" r:id="rId2"/>
    <p:sldLayoutId id="2147503371" r:id="rId3"/>
    <p:sldLayoutId id="2147503372" r:id="rId4"/>
    <p:sldLayoutId id="2147503373" r:id="rId5"/>
    <p:sldLayoutId id="2147503374" r:id="rId6"/>
    <p:sldLayoutId id="2147503375" r:id="rId7"/>
    <p:sldLayoutId id="2147503376" r:id="rId8"/>
    <p:sldLayoutId id="2147503377" r:id="rId9"/>
    <p:sldLayoutId id="2147503378" r:id="rId10"/>
    <p:sldLayoutId id="214750337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tags" Target="../tags/tag108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441142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宠物诊疗机构分级评审标准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评审标准概述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评审指标及权重分配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评审程序和方法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评审结果的应用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持续改进与完善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评审标准概述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评审目的和意义</a:t>
            </a:r>
            <a:endParaRPr lang="zh-CN" altLang="en-US"/>
          </a:p>
        </p:txBody>
      </p:sp>
      <p:sp>
        <p:nvSpPr>
          <p:cNvPr id="10488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4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2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规范宠物诊疗市场，提高诊疗质量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促进宠物诊疗行业健康发展，提升服务水平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保障公共卫生安全，防范动物疫情传播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加强宠物诊疗机构管理，保障动物健康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分级评审体系介绍</a:t>
            </a:r>
            <a:endParaRPr lang="zh-CN" altLang="en-US"/>
          </a:p>
        </p:txBody>
      </p:sp>
      <p:sp>
        <p:nvSpPr>
          <p:cNvPr id="104896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分级评审的目的：为宠物诊疗机构提供科学、客观的评估标准，促进机构规范化发展。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分级评审的依据：国家相关法律法规、行业标准和专业要求。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分级评审的流程：机构自评、专家评审、现场核查、结果公示。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分级评审的结果：根据评审得分，将宠物诊疗机构分为不同等级，为消费者提供参考依据。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评审指标及权重分配</a:t>
            </a:r>
            <a:endParaRPr lang="zh-CN" altLang="en-US"/>
          </a:p>
        </p:txBody>
      </p:sp>
      <p:sp>
        <p:nvSpPr>
          <p:cNvPr id="104900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机构资质与证照</a:t>
            </a:r>
            <a:endParaRPr lang="zh-CN" altLang="en-US"/>
          </a:p>
        </p:txBody>
      </p:sp>
      <p:sp>
        <p:nvSpPr>
          <p:cNvPr id="10490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机构资质：具备相应的动物诊疗许可证和工商营业执照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设备设施：具备相应的诊疗设备、设施和药品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诊疗技术：具备相应的诊疗技术和能力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从业人员资质：宠物诊疗机构内的兽医应具备执业兽医资格证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设施设备与环境</a:t>
            </a:r>
            <a:endParaRPr lang="zh-CN" altLang="en-US"/>
          </a:p>
        </p:txBody>
      </p:sp>
      <p:sp>
        <p:nvSpPr>
          <p:cNvPr id="104911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909764" y="1251880"/>
            <a:ext cx="988267" cy="287396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36093" y="4455031"/>
            <a:ext cx="939485" cy="258043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4"/>
          <p:cNvSpPr/>
          <p:nvPr>
            <p:custDataLst>
              <p:tags r:id="rId4"/>
            </p:custDataLst>
          </p:nvPr>
        </p:nvSpPr>
        <p:spPr>
          <a:xfrm>
            <a:off x="3114756" y="2191377"/>
            <a:ext cx="2580430" cy="389419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5"/>
          <p:cNvSpPr/>
          <p:nvPr>
            <p:custDataLst>
              <p:tags r:id="rId5"/>
            </p:custDataLst>
          </p:nvPr>
        </p:nvSpPr>
        <p:spPr>
          <a:xfrm flipV="1">
            <a:off x="2967056" y="1452880"/>
            <a:ext cx="2873966" cy="13818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114756" y="3010788"/>
            <a:ext cx="2580430" cy="23249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设施设备：诊疗机构应具备相应的设施和设备，如诊疗室、手术室、药房等，以满足宠物诊疗的需求。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288227" y="1267293"/>
            <a:ext cx="988267" cy="287396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13272" y="4469801"/>
            <a:ext cx="939485" cy="258043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1"/>
          <p:cNvSpPr/>
          <p:nvPr>
            <p:custDataLst>
              <p:tags r:id="rId9"/>
            </p:custDataLst>
          </p:nvPr>
        </p:nvSpPr>
        <p:spPr>
          <a:xfrm>
            <a:off x="6493219" y="2206147"/>
            <a:ext cx="2580430" cy="389419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2"/>
          <p:cNvSpPr/>
          <p:nvPr>
            <p:custDataLst>
              <p:tags r:id="rId10"/>
            </p:custDataLst>
          </p:nvPr>
        </p:nvSpPr>
        <p:spPr>
          <a:xfrm flipV="1">
            <a:off x="6345520" y="1468292"/>
            <a:ext cx="2873966" cy="13818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3219" y="3010788"/>
            <a:ext cx="2580430" cy="23249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环境：诊疗机构的环境应保持清洁、卫生、安全，符合相关卫生和安全标准，确保宠物和人员的健康与安全。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人员资质与技术水平</a:t>
            </a:r>
            <a:endParaRPr lang="zh-CN" altLang="en-US"/>
          </a:p>
        </p:txBody>
      </p:sp>
      <p:sp>
        <p:nvSpPr>
          <p:cNvPr id="1049170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定期参加培训和学术交流活动，提升专业水平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0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具备团队协作精神和良好的沟通能力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具备丰富的诊疗经验和专业技术能力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2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具备相关学历和从业资格证书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诊疗服务质量和安全</a:t>
            </a:r>
            <a:endParaRPr lang="zh-CN" altLang="en-US"/>
          </a:p>
        </p:txBody>
      </p:sp>
      <p:sp>
        <p:nvSpPr>
          <p:cNvPr id="10492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4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诊疗技术水平：评审指标包括医生的专业技能、诊疗方案的科学性和有效性等，权重占比为30%。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医疗设备条件：评审指标包括医疗设备的先进性、完备性和运行状况等，权重占比为20%。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6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诊疗服务质量：评审指标包括医生的服务态度、与患者的沟通能力以及诊疗效果的满意度等，权重占比为25%。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48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医疗安全保障：评审指标包括医疗差错率、感染控制和药物管理等，权重占比为25%。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经营管理和社会责任</a:t>
            </a:r>
            <a:endParaRPr lang="zh-CN" altLang="en-US"/>
          </a:p>
        </p:txBody>
      </p:sp>
      <p:sp>
        <p:nvSpPr>
          <p:cNvPr id="1049290" name="矩形: 圆角 4"/>
          <p:cNvSpPr/>
          <p:nvPr>
            <p:custDataLst>
              <p:tags r:id="rId2"/>
            </p:custDataLst>
          </p:nvPr>
        </p:nvSpPr>
        <p:spPr>
          <a:xfrm>
            <a:off x="608330" y="3341370"/>
            <a:ext cx="5102860" cy="998855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3"/>
            </p:custDataLst>
          </p:nvPr>
        </p:nvSpPr>
        <p:spPr>
          <a:xfrm>
            <a:off x="1134110" y="3475990"/>
            <a:ext cx="4208780" cy="671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/>
                </a:solidFill>
                <a:latin typeface="+mn-ea"/>
              </a:rPr>
              <a:t>经营管理：评审宠物诊疗机构的经营状况、管理规范和制度建设等方面的指标，权重占比约为30%。</a:t>
            </a:r>
            <a:endParaRPr lang="zh-CN" altLang="en-US" sz="11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94" name="矩形: 圆角 4"/>
          <p:cNvSpPr/>
          <p:nvPr>
            <p:custDataLst>
              <p:tags r:id="rId4"/>
            </p:custDataLst>
          </p:nvPr>
        </p:nvSpPr>
        <p:spPr>
          <a:xfrm>
            <a:off x="6474460" y="3341370"/>
            <a:ext cx="5102860" cy="999490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5"/>
            </p:custDataLst>
          </p:nvPr>
        </p:nvSpPr>
        <p:spPr>
          <a:xfrm>
            <a:off x="6921500" y="3475990"/>
            <a:ext cx="4208780" cy="671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5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社会责任：评审宠物诊疗机构在环境保护、公益活动等方面的表现，以及其对社区和消费者的责任承担等方面的指标，权重占比约为20%。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评审程序和方法</a:t>
            </a:r>
            <a:endParaRPr lang="zh-CN" altLang="en-US"/>
          </a:p>
        </p:txBody>
      </p:sp>
      <p:sp>
        <p:nvSpPr>
          <p:cNvPr id="104933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https://d.book118.com/585044114220011100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宠物诊疗机构分级评审标准</vt:lpstr>
      <vt:lpstr>目录</vt:lpstr>
      <vt:lpstr>评审标准概述</vt:lpstr>
      <vt:lpstr>评审目的和意义</vt:lpstr>
      <vt:lpstr>分级评审体系介绍</vt:lpstr>
      <vt:lpstr>评审指标及权重分配</vt:lpstr>
      <vt:lpstr>机构资质与证照</vt:lpstr>
      <vt:lpstr>设施设备与环境</vt:lpstr>
      <vt:lpstr>人员资质与技术水平</vt:lpstr>
      <vt:lpstr>诊疗服务质量和安全</vt:lpstr>
      <vt:lpstr>经营管理和社会责任</vt:lpstr>
      <vt:lpstr>评审程序和方法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2024-09-08T13:15:24.155</cp:lastPrinted>
  <dcterms:created xsi:type="dcterms:W3CDTF">2024-09-08T05:15:24Z</dcterms:created>
  <dcterms:modified xsi:type="dcterms:W3CDTF">2024-09-08T05:15:26Z</dcterms:modified>
</cp:coreProperties>
</file>