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IRKIKB+KOVBML+MicrosoftYaHei-Bold"/>
      <p:regular r:id="rId15"/>
    </p:embeddedFont>
    <p:embeddedFont>
      <p:font typeface="NTWNFB+MS-UIGothic"/>
      <p:regular r:id="rId16"/>
    </p:embeddedFont>
    <p:embeddedFont>
      <p:font typeface="BAPJVE+DTLOUU+MicrosoftYaHei"/>
      <p:regular r:id="rId17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923C57-B825-488E-9339-52C7143511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B6F3F9-B9EA-487B-A780-A2C77B5985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CBAF97-46E3-48D1-8317-AE05E98729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73CAD9-1990-4AF0-9D2D-C3DF9D3CEB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0E1200F-AB9F-470F-9212-63F79B7F39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BEE4D5B-A883-433C-B869-4F877CCFBB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E592DC3-CB5A-4B40-9BE4-3AD24AFD3B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B50953-12AA-4B7F-9B04-88566625A5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8D0044-E294-4554-9898-394221F8B9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10C364-367F-4E91-B5D8-448B6F43F0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BD7700-21D1-466D-B907-FA62B523DD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5134004030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78779" y="5688611"/>
            <a:ext cx="16114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C21401"/>
                </a:solidFill>
                <a:latin typeface="IRKIKB+KOVBML+MicrosoftYaHei-Bold"/>
                <a:cs typeface="IRKIKB+KOVBML+MicrosoftYaHei-Bold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词</a:t>
            </a:r>
            <a:r>
              <a:rPr sz="3000">
                <a:solidFill>
                  <a:srgbClr val="BA242F"/>
                </a:solidFill>
                <a:latin typeface="NTWNFB+MS-UIGothic"/>
                <a:cs typeface="NTWNFB+MS-UIGothic"/>
              </a:rPr>
              <a:t>的起源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929244" y="2518783"/>
            <a:ext cx="3431604" cy="8312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词</a:t>
            </a:r>
            <a:r>
              <a:rPr sz="1500">
                <a:solidFill>
                  <a:srgbClr val="5C0B15"/>
                </a:solidFill>
                <a:latin typeface="NTWNFB+MS-UIGothic"/>
                <a:cs typeface="NTWNFB+MS-UIGothic"/>
              </a:rPr>
              <a:t>的起源可以追溯到唐代，最初是配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乐</a:t>
            </a:r>
            <a:r>
              <a:rPr sz="1500">
                <a:solidFill>
                  <a:srgbClr val="5C0B15"/>
                </a:solidFill>
                <a:latin typeface="NTWNFB+MS-UIGothic"/>
                <a:cs typeface="NTWNFB+MS-UIGothic"/>
              </a:rPr>
              <a:t>演唱的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诗</a:t>
            </a:r>
            <a:r>
              <a:rPr sz="1500">
                <a:solidFill>
                  <a:srgbClr val="5C0B15"/>
                </a:solidFill>
                <a:latin typeface="NTWNFB+MS-UIGothic"/>
                <a:cs typeface="NTWNFB+MS-UIGothic"/>
              </a:rPr>
              <a:t>歌，称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5C0B15"/>
                </a:solidFill>
                <a:latin typeface="BAPJVE+DTLOUU+MicrosoftYaHei"/>
                <a:cs typeface="BAPJVE+DTLOUU+MicrosoftYaHei"/>
              </a:rPr>
              <a:t>“</a:t>
            </a:r>
            <a:r>
              <a:rPr sz="1500">
                <a:solidFill>
                  <a:srgbClr val="5C0B15"/>
                </a:solidFill>
                <a:latin typeface="NTWNFB+MS-UIGothic"/>
                <a:cs typeface="NTWNFB+MS-UIGothic"/>
              </a:rPr>
              <a:t>曲子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词</a:t>
            </a:r>
            <a:r>
              <a:rPr sz="1500">
                <a:solidFill>
                  <a:srgbClr val="5C0B15"/>
                </a:solidFill>
                <a:latin typeface="BAPJVE+DTLOUU+MicrosoftYaHei"/>
                <a:cs typeface="BAPJVE+DTLOUU+MicrosoftYaHei"/>
              </a:rPr>
              <a:t>”</a:t>
            </a:r>
            <a:r>
              <a:rPr sz="1500">
                <a:solidFill>
                  <a:srgbClr val="5C0B15"/>
                </a:solidFill>
                <a:latin typeface="NTWNFB+MS-UIGothic"/>
                <a:cs typeface="NTWNFB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929244" y="4772397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NTWNFB+MS-UIGothic"/>
                <a:cs typeface="NTWNFB+MS-UIGothic"/>
              </a:rPr>
              <a:t>到了宋代，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词</a:t>
            </a:r>
            <a:r>
              <a:rPr sz="1500">
                <a:solidFill>
                  <a:srgbClr val="5C0B15"/>
                </a:solidFill>
                <a:latin typeface="NTWNFB+MS-UIGothic"/>
                <a:cs typeface="NTWNFB+MS-UIGothic"/>
              </a:rPr>
              <a:t>得到了极大的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5C0B15"/>
                </a:solidFill>
                <a:latin typeface="NTWNFB+MS-UIGothic"/>
                <a:cs typeface="NTWNFB+MS-UIGothic"/>
              </a:rPr>
              <a:t>展，成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5C0B15"/>
                </a:solidFill>
                <a:latin typeface="NTWNFB+MS-UIGothic"/>
                <a:cs typeface="NTWNFB+MS-UIGothic"/>
              </a:rPr>
              <a:t>与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诗</a:t>
            </a:r>
            <a:r>
              <a:rPr sz="1500">
                <a:solidFill>
                  <a:srgbClr val="5C0B15"/>
                </a:solidFill>
                <a:latin typeface="NTWNFB+MS-UIGothic"/>
                <a:cs typeface="NTWNFB+MS-UIGothic"/>
              </a:rPr>
              <a:t>歌并列的一种文学形式，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许</a:t>
            </a:r>
            <a:r>
              <a:rPr sz="1500">
                <a:solidFill>
                  <a:srgbClr val="5C0B15"/>
                </a:solidFill>
                <a:latin typeface="NTWNFB+MS-UIGothic"/>
                <a:cs typeface="NTWNFB+MS-UIGothic"/>
              </a:rPr>
              <a:t>多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NTWNFB+MS-UIGothic"/>
                <a:cs typeface="NTWNFB+MS-UIGothic"/>
              </a:rPr>
              <a:t>文人墨客都留下了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5C0B15"/>
                </a:solidFill>
                <a:latin typeface="NTWNFB+MS-UIGothic"/>
                <a:cs typeface="NTWNFB+MS-UIGothic"/>
              </a:rPr>
              <a:t>典的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词</a:t>
            </a:r>
            <a:r>
              <a:rPr sz="1500">
                <a:solidFill>
                  <a:srgbClr val="5C0B15"/>
                </a:solidFill>
                <a:latin typeface="NTWNFB+MS-UIGothic"/>
                <a:cs typeface="NTWNFB+MS-UIGothic"/>
              </a:rPr>
              <a:t>作。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词</a:t>
            </a:r>
            <a:r>
              <a:rPr sz="3000">
                <a:solidFill>
                  <a:srgbClr val="BA242F"/>
                </a:solidFill>
                <a:latin typeface="NTWNFB+MS-UIGothic"/>
                <a:cs typeface="NTWNFB+MS-UIGothic"/>
              </a:rPr>
              <a:t>的背景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645773"/>
            <a:ext cx="3154679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词</a:t>
            </a:r>
            <a:r>
              <a:rPr sz="1350">
                <a:solidFill>
                  <a:srgbClr val="5C0B15"/>
                </a:solidFill>
                <a:latin typeface="NTWNFB+MS-UIGothic"/>
                <a:cs typeface="NTWNFB+MS-UIGothic"/>
              </a:rPr>
              <a:t>在唐代主要反映了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宫</a:t>
            </a:r>
            <a:r>
              <a:rPr sz="1350">
                <a:solidFill>
                  <a:srgbClr val="5C0B15"/>
                </a:solidFill>
                <a:latin typeface="NTWNFB+MS-UIGothic"/>
                <a:cs typeface="NTWNFB+MS-UIGothic"/>
              </a:rPr>
              <a:t>廷生活和女性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NTWNFB+MS-UIGothic"/>
                <a:cs typeface="NTWNFB+MS-UIGothic"/>
              </a:rPr>
              <a:t>情感，如《菩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萨</a:t>
            </a:r>
            <a:r>
              <a:rPr sz="1350">
                <a:solidFill>
                  <a:srgbClr val="5C0B15"/>
                </a:solidFill>
                <a:latin typeface="NTWNFB+MS-UIGothic"/>
                <a:cs typeface="NTWNFB+MS-UIGothic"/>
              </a:rPr>
              <a:t>蛮》、《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忆</a:t>
            </a:r>
            <a:r>
              <a:rPr sz="1350">
                <a:solidFill>
                  <a:srgbClr val="5C0B15"/>
                </a:solidFill>
                <a:latin typeface="NTWNFB+MS-UIGothic"/>
                <a:cs typeface="NTWNFB+MS-UIGothic"/>
              </a:rPr>
              <a:t>秦娥》等。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81355" y="4293088"/>
            <a:ext cx="3022208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NTWNFB+MS-UIGothic"/>
                <a:cs typeface="NTWNFB+MS-UIGothic"/>
              </a:rPr>
              <a:t>到了宋代，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词</a:t>
            </a:r>
            <a:r>
              <a:rPr sz="1350">
                <a:solidFill>
                  <a:srgbClr val="FFFFFF"/>
                </a:solidFill>
                <a:latin typeface="NTWNFB+MS-UIGothic"/>
                <a:cs typeface="NTWNFB+MS-UIGothic"/>
              </a:rPr>
              <a:t>的内容更加广泛，涉及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NTWNFB+MS-UIGothic"/>
                <a:cs typeface="NTWNFB+MS-UIGothic"/>
              </a:rPr>
              <a:t>社会、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历</a:t>
            </a:r>
            <a:r>
              <a:rPr sz="1350">
                <a:solidFill>
                  <a:srgbClr val="FFFFFF"/>
                </a:solidFill>
                <a:latin typeface="NTWNFB+MS-UIGothic"/>
                <a:cs typeface="NTWNFB+MS-UIGothic"/>
              </a:rPr>
              <a:t>史、人生等方面，如《念奴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娇</a:t>
            </a:r>
            <a:r>
              <a:rPr sz="1350">
                <a:solidFill>
                  <a:srgbClr val="FFFFFF"/>
                </a:solidFill>
                <a:latin typeface="BAPJVE+DTLOUU+MicrosoftYaHei"/>
                <a:cs typeface="BAPJVE+DTLOUU+MicrosoftYaHei"/>
              </a:rPr>
              <a:t>·</a:t>
            </a:r>
            <a:r>
              <a:rPr sz="1350">
                <a:solidFill>
                  <a:srgbClr val="FFFFFF"/>
                </a:solidFill>
                <a:latin typeface="NTWNFB+MS-UIGothic"/>
                <a:cs typeface="NTWNFB+MS-UIGothic"/>
              </a:rPr>
              <a:t>赤壁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怀</a:t>
            </a:r>
            <a:r>
              <a:rPr sz="1350">
                <a:solidFill>
                  <a:srgbClr val="FFFFFF"/>
                </a:solidFill>
                <a:latin typeface="NTWNFB+MS-UIGothic"/>
                <a:cs typeface="NTWNFB+MS-UIGothic"/>
              </a:rPr>
              <a:t>古》、《水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调</a:t>
            </a:r>
            <a:r>
              <a:rPr sz="1350">
                <a:solidFill>
                  <a:srgbClr val="FFFFFF"/>
                </a:solidFill>
                <a:latin typeface="NTWNFB+MS-UIGothic"/>
                <a:cs typeface="NTWNFB+MS-UIGothic"/>
              </a:rPr>
              <a:t>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头</a:t>
            </a:r>
            <a:r>
              <a:rPr sz="1350">
                <a:solidFill>
                  <a:srgbClr val="FFFFFF"/>
                </a:solidFill>
                <a:latin typeface="BAPJVE+DTLOUU+MicrosoftYaHei"/>
                <a:cs typeface="BAPJVE+DTLOUU+MicrosoftYaHei"/>
              </a:rPr>
              <a:t>·</a:t>
            </a:r>
            <a:r>
              <a:rPr sz="1350">
                <a:solidFill>
                  <a:srgbClr val="FFFFFF"/>
                </a:solidFill>
                <a:latin typeface="NTWNFB+MS-UIGothic"/>
                <a:cs typeface="NTWNFB+MS-UIGothic"/>
              </a:rPr>
              <a:t>明月几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NTWNFB+MS-UIGothic"/>
                <a:cs typeface="NTWNFB+MS-UIGothic"/>
              </a:rPr>
              <a:t>有》等。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78779" y="5688611"/>
            <a:ext cx="16114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C21401"/>
                </a:solidFill>
                <a:latin typeface="IRKIKB+KOVBML+MicrosoftYaHei-Bold"/>
                <a:cs typeface="IRKIKB+KOVBML+MicrosoftYaHei-Bold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词</a:t>
            </a:r>
            <a:r>
              <a:rPr sz="3000">
                <a:solidFill>
                  <a:srgbClr val="BA242F"/>
                </a:solidFill>
                <a:latin typeface="NTWNFB+MS-UIGothic"/>
                <a:cs typeface="NTWNFB+MS-UIGothic"/>
              </a:rPr>
              <a:t>的分</a:t>
            </a: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412865" y="1519471"/>
            <a:ext cx="1787658" cy="682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150"/>
              </a:lnSpc>
              <a:spcBef>
                <a:spcPct val="0"/>
              </a:spcBef>
              <a:spcAft>
                <a:spcPct val="0"/>
              </a:spcAft>
            </a:pPr>
            <a:r>
              <a:rPr sz="2150" spc="25">
                <a:solidFill>
                  <a:srgbClr val="BA242F"/>
                </a:solidFill>
                <a:latin typeface="NTWNFB+MS-UIGothic"/>
                <a:cs typeface="NTWNFB+MS-UIGothic"/>
              </a:rPr>
              <a:t>按字数分</a:t>
            </a:r>
            <a:r>
              <a:rPr sz="2150">
                <a:solidFill>
                  <a:srgbClr val="BA242F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516629" y="2131433"/>
            <a:ext cx="7984042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TWNFB+MS-UIGothic"/>
                <a:cs typeface="NTWNFB+MS-UIGothic"/>
              </a:rPr>
              <a:t>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NTWNFB+MS-UIGothic"/>
                <a:cs typeface="NTWNFB+MS-UIGothic"/>
              </a:rPr>
              <a:t>小令、中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000000"/>
                </a:solidFill>
                <a:latin typeface="NTWNFB+MS-UIGothic"/>
                <a:cs typeface="NTWNFB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长调</a:t>
            </a:r>
            <a:r>
              <a:rPr sz="1500">
                <a:solidFill>
                  <a:srgbClr val="000000"/>
                </a:solidFill>
                <a:latin typeface="NTWNFB+MS-UIGothic"/>
                <a:cs typeface="NTWNFB+MS-UIGothic"/>
              </a:rPr>
              <a:t>，字数在</a:t>
            </a:r>
            <a:r>
              <a:rPr sz="1500">
                <a:solidFill>
                  <a:srgbClr val="000000"/>
                </a:solidFill>
                <a:latin typeface="BAPJVE+DTLOUU+MicrosoftYaHei"/>
                <a:cs typeface="BAPJVE+DTLOUU+MicrosoftYaHei"/>
              </a:rPr>
              <a:t>58</a:t>
            </a:r>
            <a:r>
              <a:rPr sz="1500">
                <a:solidFill>
                  <a:srgbClr val="000000"/>
                </a:solidFill>
                <a:latin typeface="NTWNFB+MS-UIGothic"/>
                <a:cs typeface="NTWNFB+MS-UIGothic"/>
              </a:rPr>
              <a:t>字以内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NTWNFB+MS-UIGothic"/>
                <a:cs typeface="NTWNFB+MS-UIGothic"/>
              </a:rPr>
              <a:t>小令，</a:t>
            </a:r>
            <a:r>
              <a:rPr sz="1500">
                <a:solidFill>
                  <a:srgbClr val="000000"/>
                </a:solidFill>
                <a:latin typeface="BAPJVE+DTLOUU+MicrosoftYaHei"/>
                <a:cs typeface="BAPJVE+DTLOUU+MicrosoftYaHei"/>
              </a:rPr>
              <a:t>59-90</a:t>
            </a:r>
            <a:r>
              <a:rPr sz="1500">
                <a:solidFill>
                  <a:srgbClr val="000000"/>
                </a:solidFill>
                <a:latin typeface="NTWNFB+MS-UIGothic"/>
                <a:cs typeface="NTWNFB+MS-UIGothic"/>
              </a:rPr>
              <a:t>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NTWNFB+MS-UIGothic"/>
                <a:cs typeface="NTWNFB+MS-UIGothic"/>
              </a:rPr>
              <a:t>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000000"/>
                </a:solidFill>
                <a:latin typeface="NTWNFB+MS-UIGothic"/>
                <a:cs typeface="NTWNFB+MS-UIGothic"/>
              </a:rPr>
              <a:t>，</a:t>
            </a:r>
            <a:r>
              <a:rPr sz="1500">
                <a:solidFill>
                  <a:srgbClr val="000000"/>
                </a:solidFill>
                <a:latin typeface="BAPJVE+DTLOUU+MicrosoftYaHei"/>
                <a:cs typeface="BAPJVE+DTLOUU+MicrosoftYaHei"/>
              </a:rPr>
              <a:t>91</a:t>
            </a:r>
            <a:r>
              <a:rPr sz="1500">
                <a:solidFill>
                  <a:srgbClr val="000000"/>
                </a:solidFill>
                <a:latin typeface="NTWNFB+MS-UIGothic"/>
                <a:cs typeface="NTWNFB+MS-UIGothic"/>
              </a:rPr>
              <a:t>字以上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为长调</a:t>
            </a:r>
            <a:r>
              <a:rPr sz="1500">
                <a:solidFill>
                  <a:srgbClr val="000000"/>
                </a:solidFill>
                <a:latin typeface="NTWNFB+MS-UIGothic"/>
                <a:cs typeface="NTWNFB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753609" y="3213005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BA242F"/>
                </a:solidFill>
                <a:latin typeface="NTWNFB+MS-UIGothic"/>
                <a:cs typeface="NTWNFB+MS-UIGothic"/>
              </a:rPr>
              <a:t>按</a:t>
            </a:r>
            <a:r>
              <a:rPr sz="2000" spc="25">
                <a:solidFill>
                  <a:srgbClr val="BA242F"/>
                </a:solidFill>
                <a:latin typeface="SimSun"/>
                <a:cs typeface="SimSun"/>
              </a:rPr>
              <a:t>风</a:t>
            </a:r>
            <a:r>
              <a:rPr sz="2000" spc="25">
                <a:solidFill>
                  <a:srgbClr val="BA242F"/>
                </a:solidFill>
                <a:latin typeface="NTWNFB+MS-UIGothic"/>
                <a:cs typeface="NTWNFB+MS-UIGothic"/>
              </a:rPr>
              <a:t>格分</a:t>
            </a:r>
            <a:r>
              <a:rPr sz="2000">
                <a:solidFill>
                  <a:srgbClr val="BA242F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776729" y="3906258"/>
            <a:ext cx="7956872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TWNFB+MS-UIGothic"/>
                <a:cs typeface="NTWNFB+MS-UIGothic"/>
              </a:rPr>
              <a:t>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NTWNFB+MS-UIGothic"/>
                <a:cs typeface="NTWNFB+MS-UIGothic"/>
              </a:rPr>
              <a:t>豪放派和婉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约</a:t>
            </a:r>
            <a:r>
              <a:rPr sz="1500">
                <a:solidFill>
                  <a:srgbClr val="000000"/>
                </a:solidFill>
                <a:latin typeface="NTWNFB+MS-UIGothic"/>
                <a:cs typeface="NTWNFB+MS-UIGothic"/>
              </a:rPr>
              <a:t>派，豪放派以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苏轼</a:t>
            </a:r>
            <a:r>
              <a:rPr sz="1500">
                <a:solidFill>
                  <a:srgbClr val="000000"/>
                </a:solidFill>
                <a:latin typeface="NTWNFB+MS-UIGothic"/>
                <a:cs typeface="NTWNFB+MS-UIGothic"/>
              </a:rPr>
              <a:t>、辛弃疾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NTWNFB+MS-UIGothic"/>
                <a:cs typeface="NTWNFB+MS-UIGothic"/>
              </a:rPr>
              <a:t>代表，婉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约</a:t>
            </a:r>
            <a:r>
              <a:rPr sz="1500">
                <a:solidFill>
                  <a:srgbClr val="000000"/>
                </a:solidFill>
                <a:latin typeface="NTWNFB+MS-UIGothic"/>
                <a:cs typeface="NTWNFB+MS-UIGothic"/>
              </a:rPr>
              <a:t>派以柳永、李清照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NTWNFB+MS-UIGothic"/>
                <a:cs typeface="NTWNFB+MS-UIGothic"/>
              </a:rPr>
              <a:t>代表。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363334" y="4970684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BA242F"/>
                </a:solidFill>
                <a:latin typeface="NTWNFB+MS-UIGothic"/>
                <a:cs typeface="NTWNFB+MS-UIGothic"/>
              </a:rPr>
              <a:t>按内容分</a:t>
            </a:r>
            <a:r>
              <a:rPr sz="2000">
                <a:solidFill>
                  <a:srgbClr val="BA242F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386454" y="5492488"/>
            <a:ext cx="7956872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TWNFB+MS-UIGothic"/>
                <a:cs typeface="NTWNFB+MS-UIGothic"/>
              </a:rPr>
              <a:t>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NTWNFB+MS-UIGothic"/>
                <a:cs typeface="NTWNFB+MS-UIGothic"/>
              </a:rPr>
              <a:t>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别词</a:t>
            </a:r>
            <a:r>
              <a:rPr sz="1500">
                <a:solidFill>
                  <a:srgbClr val="000000"/>
                </a:solidFill>
                <a:latin typeface="NTWNFB+MS-UIGothic"/>
                <a:cs typeface="NTWNFB+MS-UIGothic"/>
              </a:rPr>
              <a:t>、咏物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词</a:t>
            </a:r>
            <a:r>
              <a:rPr sz="1500">
                <a:solidFill>
                  <a:srgbClr val="000000"/>
                </a:solidFill>
                <a:latin typeface="NTWNFB+MS-UIGothic"/>
                <a:cs typeface="NTWNFB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000000"/>
                </a:solidFill>
                <a:latin typeface="NTWNFB+MS-UIGothic"/>
                <a:cs typeface="NTWNFB+MS-UIGothic"/>
              </a:rPr>
              <a:t>令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词</a:t>
            </a:r>
            <a:r>
              <a:rPr sz="1500">
                <a:solidFill>
                  <a:srgbClr val="000000"/>
                </a:solidFill>
                <a:latin typeface="NTWNFB+MS-UIGothic"/>
                <a:cs typeface="NTWNFB+MS-UIGothic"/>
              </a:rPr>
              <a:t>、咏史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词</a:t>
            </a:r>
            <a:r>
              <a:rPr sz="1500">
                <a:solidFill>
                  <a:srgbClr val="000000"/>
                </a:solidFill>
                <a:latin typeface="NTWNFB+MS-UIGothic"/>
                <a:cs typeface="NTWNFB+MS-UIGothic"/>
              </a:rPr>
              <a:t>等，其中离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别词</a:t>
            </a:r>
            <a:r>
              <a:rPr sz="1500">
                <a:solidFill>
                  <a:srgbClr val="000000"/>
                </a:solidFill>
                <a:latin typeface="NTWNFB+MS-UIGothic"/>
                <a:cs typeface="NTWNFB+MS-UIGothic"/>
              </a:rPr>
              <a:t>多写离愁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别绪</a:t>
            </a:r>
            <a:r>
              <a:rPr sz="1500">
                <a:solidFill>
                  <a:srgbClr val="000000"/>
                </a:solidFill>
                <a:latin typeface="NTWNFB+MS-UIGothic"/>
                <a:cs typeface="NTWNFB+MS-UIGothic"/>
              </a:rPr>
              <a:t>，咏物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词</a:t>
            </a:r>
            <a:r>
              <a:rPr sz="1500">
                <a:solidFill>
                  <a:srgbClr val="000000"/>
                </a:solidFill>
                <a:latin typeface="NTWNFB+MS-UIGothic"/>
                <a:cs typeface="NTWNFB+MS-UIGothic"/>
              </a:rPr>
              <a:t>多描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绘</a:t>
            </a:r>
            <a:r>
              <a:rPr sz="1500">
                <a:solidFill>
                  <a:srgbClr val="000000"/>
                </a:solidFill>
                <a:latin typeface="NTWNFB+MS-UIGothic"/>
                <a:cs typeface="NTWNFB+MS-UIGothic"/>
              </a:rPr>
              <a:t>自</a:t>
            </a:r>
          </a:p>
          <a:p>
            <a:pPr marL="1238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TWNFB+MS-UIGothic"/>
                <a:cs typeface="NTWNFB+MS-UIGothic"/>
              </a:rPr>
              <a:t>然万物，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000000"/>
                </a:solidFill>
                <a:latin typeface="NTWNFB+MS-UIGothic"/>
                <a:cs typeface="NTWNFB+MS-UIGothic"/>
              </a:rPr>
              <a:t>令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词</a:t>
            </a:r>
            <a:r>
              <a:rPr sz="1500">
                <a:solidFill>
                  <a:srgbClr val="000000"/>
                </a:solidFill>
                <a:latin typeface="NTWNFB+MS-UIGothic"/>
                <a:cs typeface="NTWNFB+MS-UIGothic"/>
              </a:rPr>
              <a:t>多写四季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NTWNFB+MS-UIGothic"/>
                <a:cs typeface="NTWNFB+MS-UIGothic"/>
              </a:rPr>
              <a:t>序，咏史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词</a:t>
            </a:r>
            <a:r>
              <a:rPr sz="1500">
                <a:solidFill>
                  <a:srgbClr val="000000"/>
                </a:solidFill>
                <a:latin typeface="NTWNFB+MS-UIGothic"/>
                <a:cs typeface="NTWNFB+MS-UIGothic"/>
              </a:rPr>
              <a:t>多抒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发历</a:t>
            </a:r>
            <a:r>
              <a:rPr sz="1500">
                <a:solidFill>
                  <a:srgbClr val="000000"/>
                </a:solidFill>
                <a:latin typeface="NTWNFB+MS-UIGothic"/>
                <a:cs typeface="NTWNFB+MS-UIGothic"/>
              </a:rPr>
              <a:t>史感慨。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词</a:t>
            </a:r>
            <a:r>
              <a:rPr sz="3000">
                <a:solidFill>
                  <a:srgbClr val="BA242F"/>
                </a:solidFill>
                <a:latin typeface="NTWNFB+MS-UIGothic"/>
                <a:cs typeface="NTWNFB+MS-UIGothic"/>
              </a:rPr>
              <a:t>的特点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91285" y="329818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语</a:t>
            </a:r>
            <a:r>
              <a:rPr sz="1600">
                <a:solidFill>
                  <a:srgbClr val="FFFFFF"/>
                </a:solidFill>
                <a:latin typeface="NTWNFB+MS-UIGothic"/>
                <a:cs typeface="NTWNFB+MS-UIGothic"/>
              </a:rPr>
              <a:t>言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优</a:t>
            </a:r>
            <a:r>
              <a:rPr sz="1600">
                <a:solidFill>
                  <a:srgbClr val="FFFFFF"/>
                </a:solidFill>
                <a:latin typeface="NTWNFB+MS-UIGothic"/>
                <a:cs typeface="NTWNFB+MS-UIGothic"/>
              </a:rPr>
              <a:t>美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277995" y="329818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NTWNFB+MS-UIGothic"/>
                <a:cs typeface="NTWNFB+MS-UIGothic"/>
              </a:rPr>
              <a:t>情感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细腻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164705" y="329818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NTWNFB+MS-UIGothic"/>
                <a:cs typeface="NTWNFB+MS-UIGothic"/>
              </a:rPr>
              <a:t>意境深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远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0051415" y="329818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600">
                <a:solidFill>
                  <a:srgbClr val="FFFFFF"/>
                </a:solidFill>
                <a:latin typeface="NTWNFB+MS-UIGothic"/>
                <a:cs typeface="NTWNFB+MS-UIGothic"/>
              </a:rPr>
              <a:t>构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严谨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07694" y="3888478"/>
            <a:ext cx="2555304" cy="14363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词</a:t>
            </a:r>
            <a:r>
              <a:rPr sz="1500">
                <a:solidFill>
                  <a:srgbClr val="FFFFFF"/>
                </a:solidFill>
                <a:latin typeface="NTWNFB+MS-UIGothic"/>
                <a:cs typeface="NTWNFB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FFFFFF"/>
                </a:solidFill>
                <a:latin typeface="NTWNFB+MS-UIGothic"/>
                <a:cs typeface="NTWNFB+MS-UIGothic"/>
              </a:rPr>
              <a:t>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讲</a:t>
            </a:r>
            <a:r>
              <a:rPr sz="1500">
                <a:solidFill>
                  <a:srgbClr val="FFFFFF"/>
                </a:solidFill>
                <a:latin typeface="NTWNFB+MS-UIGothic"/>
                <a:cs typeface="NTWNFB+MS-UIGothic"/>
              </a:rPr>
              <a:t>究音韵和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谐</a:t>
            </a:r>
            <a:r>
              <a:rPr sz="1500">
                <a:solidFill>
                  <a:srgbClr val="FFFFFF"/>
                </a:solidFill>
                <a:latin typeface="NTWNFB+MS-UIGothic"/>
                <a:cs typeface="NTWNFB+MS-UIGothic"/>
              </a:rPr>
              <a:t>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</a:p>
          <a:p>
            <a:pPr marL="0" marR="0">
              <a:lnSpc>
                <a:spcPts val="1500"/>
              </a:lnSpc>
              <a:spcBef>
                <a:spcPts val="101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NTWNFB+MS-UIGothic"/>
                <a:cs typeface="NTWNFB+MS-UIGothic"/>
              </a:rPr>
              <a:t>仗工整，常常运用比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喻</a:t>
            </a:r>
            <a:r>
              <a:rPr sz="1500">
                <a:solidFill>
                  <a:srgbClr val="FFFFFF"/>
                </a:solidFill>
                <a:latin typeface="NTWNFB+MS-UIGothic"/>
                <a:cs typeface="NTWNFB+MS-UIGothic"/>
              </a:rPr>
              <a:t>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拟</a:t>
            </a:r>
          </a:p>
          <a:p>
            <a:pPr marL="0" marR="0">
              <a:lnSpc>
                <a:spcPts val="1500"/>
              </a:lnSpc>
              <a:spcBef>
                <a:spcPts val="102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NTWNFB+MS-UIGothic"/>
                <a:cs typeface="NTWNFB+MS-UIGothic"/>
              </a:rPr>
              <a:t>人等修辞手法，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给</a:t>
            </a:r>
            <a:r>
              <a:rPr sz="1500">
                <a:solidFill>
                  <a:srgbClr val="FFFFFF"/>
                </a:solidFill>
                <a:latin typeface="NTWNFB+MS-UIGothic"/>
                <a:cs typeface="NTWNFB+MS-UIGothic"/>
              </a:rPr>
              <a:t>人以美的</a:t>
            </a:r>
          </a:p>
          <a:p>
            <a:pPr marL="0" marR="0">
              <a:lnSpc>
                <a:spcPts val="1500"/>
              </a:lnSpc>
              <a:spcBef>
                <a:spcPts val="106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NTWNFB+MS-UIGothic"/>
                <a:cs typeface="NTWNFB+MS-UIGothic"/>
              </a:rPr>
              <a:t>享受。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493770" y="3888478"/>
            <a:ext cx="2555304" cy="14363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词</a:t>
            </a:r>
            <a:r>
              <a:rPr sz="1500">
                <a:solidFill>
                  <a:srgbClr val="FFFFFF"/>
                </a:solidFill>
                <a:latin typeface="NTWNFB+MS-UIGothic"/>
                <a:cs typeface="NTWNFB+MS-UIGothic"/>
              </a:rPr>
              <a:t>多写个人情感，尤其是离</a:t>
            </a:r>
          </a:p>
          <a:p>
            <a:pPr marL="0" marR="0">
              <a:lnSpc>
                <a:spcPts val="1500"/>
              </a:lnSpc>
              <a:spcBef>
                <a:spcPts val="101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别</a:t>
            </a:r>
            <a:r>
              <a:rPr sz="1500">
                <a:solidFill>
                  <a:srgbClr val="FFFFFF"/>
                </a:solidFill>
                <a:latin typeface="NTWNFB+MS-UIGothic"/>
                <a:cs typeface="NTWNFB+MS-UIGothic"/>
              </a:rPr>
              <a:t>之苦、相思之苦等，情感</a:t>
            </a:r>
          </a:p>
          <a:p>
            <a:pPr marL="0" marR="0">
              <a:lnSpc>
                <a:spcPts val="1500"/>
              </a:lnSpc>
              <a:spcBef>
                <a:spcPts val="102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NTWNFB+MS-UIGothic"/>
                <a:cs typeface="NTWNFB+MS-UIGothic"/>
              </a:rPr>
              <a:t>表达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细腻</a:t>
            </a:r>
            <a:r>
              <a:rPr sz="1500">
                <a:solidFill>
                  <a:srgbClr val="FFFFFF"/>
                </a:solidFill>
                <a:latin typeface="NTWNFB+MS-UIGothic"/>
                <a:cs typeface="NTWNFB+MS-UIGothic"/>
              </a:rPr>
              <a:t>入微，常常能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FFF"/>
                </a:solidFill>
                <a:latin typeface="NTWNFB+MS-UIGothic"/>
                <a:cs typeface="NTWNFB+MS-UIGothic"/>
              </a:rPr>
              <a:t>打</a:t>
            </a:r>
          </a:p>
          <a:p>
            <a:pPr marL="0" marR="0">
              <a:lnSpc>
                <a:spcPts val="1500"/>
              </a:lnSpc>
              <a:spcBef>
                <a:spcPts val="106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NTWNFB+MS-UIGothic"/>
                <a:cs typeface="NTWNFB+MS-UIGothic"/>
              </a:rPr>
              <a:t>人心。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380479" y="3888478"/>
            <a:ext cx="2555304" cy="14363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词</a:t>
            </a:r>
            <a:r>
              <a:rPr sz="1500">
                <a:solidFill>
                  <a:srgbClr val="FFFFFF"/>
                </a:solidFill>
                <a:latin typeface="NTWNFB+MS-UIGothic"/>
                <a:cs typeface="NTWNFB+MS-UIGothic"/>
              </a:rPr>
              <a:t>的意境深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远</a:t>
            </a:r>
            <a:r>
              <a:rPr sz="1500">
                <a:solidFill>
                  <a:srgbClr val="FFFFFF"/>
                </a:solidFill>
                <a:latin typeface="NTWNFB+MS-UIGothic"/>
                <a:cs typeface="NTWNFB+MS-UIGothic"/>
              </a:rPr>
              <a:t>，通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NTWNFB+MS-UIGothic"/>
                <a:cs typeface="NTWNFB+MS-UIGothic"/>
              </a:rPr>
              <a:t>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绘</a:t>
            </a:r>
            <a:r>
              <a:rPr sz="1500">
                <a:solidFill>
                  <a:srgbClr val="FFFFFF"/>
                </a:solidFill>
                <a:latin typeface="NTWNFB+MS-UIGothic"/>
                <a:cs typeface="NTWNFB+MS-UIGothic"/>
              </a:rPr>
              <a:t>自</a:t>
            </a:r>
          </a:p>
          <a:p>
            <a:pPr marL="0" marR="0">
              <a:lnSpc>
                <a:spcPts val="1500"/>
              </a:lnSpc>
              <a:spcBef>
                <a:spcPts val="101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NTWNFB+MS-UIGothic"/>
                <a:cs typeface="NTWNFB+MS-UIGothic"/>
              </a:rPr>
              <a:t>然景物或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历</a:t>
            </a:r>
            <a:r>
              <a:rPr sz="1500">
                <a:solidFill>
                  <a:srgbClr val="FFFFFF"/>
                </a:solidFill>
                <a:latin typeface="NTWNFB+MS-UIGothic"/>
                <a:cs typeface="NTWNFB+MS-UIGothic"/>
              </a:rPr>
              <a:t>史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FFF"/>
                </a:solidFill>
                <a:latin typeface="NTWNFB+MS-UIGothic"/>
                <a:cs typeface="NTWNFB+MS-UIGothic"/>
              </a:rPr>
              <a:t>景，表达作</a:t>
            </a:r>
          </a:p>
          <a:p>
            <a:pPr marL="0" marR="0">
              <a:lnSpc>
                <a:spcPts val="1500"/>
              </a:lnSpc>
              <a:spcBef>
                <a:spcPts val="102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NTWNFB+MS-UIGothic"/>
                <a:cs typeface="NTWNFB+MS-UIGothic"/>
              </a:rPr>
              <a:t>者的情感和思想，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给</a:t>
            </a:r>
            <a:r>
              <a:rPr sz="1500">
                <a:solidFill>
                  <a:srgbClr val="FFFFFF"/>
                </a:solidFill>
                <a:latin typeface="NTWNFB+MS-UIGothic"/>
                <a:cs typeface="NTWNFB+MS-UIGothic"/>
              </a:rPr>
              <a:t>人以无</a:t>
            </a:r>
          </a:p>
          <a:p>
            <a:pPr marL="0" marR="0">
              <a:lnSpc>
                <a:spcPts val="1500"/>
              </a:lnSpc>
              <a:spcBef>
                <a:spcPts val="106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NTWNFB+MS-UIGothic"/>
                <a:cs typeface="NTWNFB+MS-UIGothic"/>
              </a:rPr>
              <a:t>限的想象空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FFFFF"/>
                </a:solidFill>
                <a:latin typeface="NTWNFB+MS-UIGothic"/>
                <a:cs typeface="NTWNFB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267190" y="3888478"/>
            <a:ext cx="2628900" cy="14363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词</a:t>
            </a:r>
            <a:r>
              <a:rPr sz="1500">
                <a:solidFill>
                  <a:srgbClr val="FFFFFF"/>
                </a:solidFill>
                <a:latin typeface="NTWNFB+MS-UIGothic"/>
                <a:cs typeface="NTWNFB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FFF"/>
                </a:solidFill>
                <a:latin typeface="NTWNFB+MS-UIGothic"/>
                <a:cs typeface="NTWNFB+MS-UIGothic"/>
              </a:rPr>
              <a:t>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严谨</a:t>
            </a:r>
            <a:r>
              <a:rPr sz="1500">
                <a:solidFill>
                  <a:srgbClr val="FFFFFF"/>
                </a:solidFill>
                <a:latin typeface="NTWNFB+MS-UIGothic"/>
                <a:cs typeface="NTWNFB+MS-UIGothic"/>
              </a:rPr>
              <a:t>，每首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词</a:t>
            </a:r>
            <a:r>
              <a:rPr sz="1500">
                <a:solidFill>
                  <a:srgbClr val="FFFFFF"/>
                </a:solidFill>
                <a:latin typeface="NTWNFB+MS-UIGothic"/>
                <a:cs typeface="NTWNFB+MS-UIGothic"/>
              </a:rPr>
              <a:t>都有</a:t>
            </a:r>
          </a:p>
          <a:p>
            <a:pPr marL="0" marR="0">
              <a:lnSpc>
                <a:spcPts val="1500"/>
              </a:lnSpc>
              <a:spcBef>
                <a:spcPts val="101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NTWNFB+MS-UIGothic"/>
                <a:cs typeface="NTWNFB+MS-UIGothic"/>
              </a:rPr>
              <a:t>固定的格式和韵律，要求作</a:t>
            </a:r>
          </a:p>
          <a:p>
            <a:pPr marL="0" marR="0">
              <a:lnSpc>
                <a:spcPts val="1500"/>
              </a:lnSpc>
              <a:spcBef>
                <a:spcPts val="102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NTWNFB+MS-UIGothic"/>
                <a:cs typeface="NTWNFB+MS-UIGothic"/>
              </a:rPr>
              <a:t>者在有限的篇幅内表达完整</a:t>
            </a:r>
          </a:p>
          <a:p>
            <a:pPr marL="0" marR="0">
              <a:lnSpc>
                <a:spcPts val="1500"/>
              </a:lnSpc>
              <a:spcBef>
                <a:spcPts val="106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NTWNFB+MS-UIGothic"/>
                <a:cs typeface="NTWNFB+MS-UIGothic"/>
              </a:rPr>
              <a:t>的思想和情感。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78779" y="5688611"/>
            <a:ext cx="16114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C21401"/>
                </a:solidFill>
                <a:latin typeface="IRKIKB+KOVBML+MicrosoftYaHei-Bold"/>
                <a:cs typeface="IRKIKB+KOVBML+MicrosoftYaHei-Bold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BA242F"/>
                </a:solidFill>
                <a:latin typeface="NTWNFB+MS-UIGothic"/>
                <a:cs typeface="NTWNFB+MS-UIGothic"/>
              </a:rPr>
              <a:t>内容概述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89077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BA242F"/>
                </a:solidFill>
                <a:latin typeface="NTWNFB+MS-UIGothic"/>
                <a:cs typeface="NTWNFB+MS-UIGothic"/>
              </a:rPr>
              <a:t>主</a:t>
            </a:r>
            <a:r>
              <a:rPr sz="2000">
                <a:solidFill>
                  <a:srgbClr val="BA242F"/>
                </a:solidFill>
                <a:latin typeface="SimSun"/>
                <a:cs typeface="SimSun"/>
              </a:rPr>
              <a:t>题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4929187" cy="8108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5C0B15"/>
                </a:solidFill>
                <a:latin typeface="NTWNFB+MS-UIGothic"/>
                <a:cs typeface="NTWNFB+MS-UIGothic"/>
              </a:rPr>
              <a:t>首《如梦令》以女性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视</a:t>
            </a:r>
            <a:r>
              <a:rPr sz="1350">
                <a:solidFill>
                  <a:srgbClr val="5C0B15"/>
                </a:solidFill>
                <a:latin typeface="NTWNFB+MS-UIGothic"/>
                <a:cs typeface="NTWNFB+MS-UIGothic"/>
              </a:rPr>
              <a:t>角描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绘</a:t>
            </a:r>
            <a:r>
              <a:rPr sz="1350">
                <a:solidFill>
                  <a:srgbClr val="5C0B15"/>
                </a:solidFill>
                <a:latin typeface="NTWNFB+MS-UIGothic"/>
                <a:cs typeface="NTWNFB+MS-UIGothic"/>
              </a:rPr>
              <a:t>了春日的美景和女主人公的</a:t>
            </a:r>
          </a:p>
          <a:p>
            <a:pPr marL="0" marR="0">
              <a:lnSpc>
                <a:spcPts val="1350"/>
              </a:lnSpc>
              <a:spcBef>
                <a:spcPts val="166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NTWNFB+MS-UIGothic"/>
                <a:cs typeface="NTWNFB+MS-UIGothic"/>
              </a:rPr>
              <a:t>愁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绪</a:t>
            </a:r>
            <a:r>
              <a:rPr sz="1350">
                <a:solidFill>
                  <a:srgbClr val="5C0B15"/>
                </a:solidFill>
                <a:latin typeface="NTWNFB+MS-UIGothic"/>
                <a:cs typeface="NTWNFB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89077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BA242F"/>
                </a:solidFill>
                <a:latin typeface="NTWNFB+MS-UIGothic"/>
                <a:cs typeface="NTWNFB+MS-UIGothic"/>
              </a:rPr>
              <a:t>内容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6163"/>
            <a:ext cx="5388218" cy="120404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词</a:t>
            </a:r>
            <a:r>
              <a:rPr sz="1350">
                <a:solidFill>
                  <a:srgbClr val="5C0B15"/>
                </a:solidFill>
                <a:latin typeface="NTWNFB+MS-UIGothic"/>
                <a:cs typeface="NTWNFB+MS-UIGothic"/>
              </a:rPr>
              <a:t>中通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5C0B15"/>
                </a:solidFill>
                <a:latin typeface="NTWNFB+MS-UIGothic"/>
                <a:cs typeface="NTWNFB+MS-UIGothic"/>
              </a:rPr>
              <a:t>描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绘</a:t>
            </a:r>
            <a:r>
              <a:rPr sz="1350">
                <a:solidFill>
                  <a:srgbClr val="5C0B15"/>
                </a:solidFill>
                <a:latin typeface="NTWNFB+MS-UIGothic"/>
                <a:cs typeface="NTWNFB+MS-UIGothic"/>
              </a:rPr>
              <a:t>春日景象，如</a:t>
            </a:r>
            <a:r>
              <a:rPr sz="1350">
                <a:solidFill>
                  <a:srgbClr val="5C0B15"/>
                </a:solidFill>
                <a:latin typeface="BAPJVE+DTLOUU+MicrosoftYaHei"/>
                <a:cs typeface="BAPJVE+DTLOUU+MicrosoftYaHei"/>
              </a:rPr>
              <a:t>“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绿</a:t>
            </a:r>
            <a:r>
              <a:rPr sz="1350">
                <a:solidFill>
                  <a:srgbClr val="5C0B15"/>
                </a:solidFill>
                <a:latin typeface="NTWNFB+MS-UIGothic"/>
                <a:cs typeface="NTWNFB+MS-UIGothic"/>
              </a:rPr>
              <a:t>柳</a:t>
            </a:r>
            <a:r>
              <a:rPr sz="1350">
                <a:solidFill>
                  <a:srgbClr val="5C0B15"/>
                </a:solidFill>
                <a:latin typeface="BAPJVE+DTLOUU+MicrosoftYaHei"/>
                <a:cs typeface="BAPJVE+DTLOUU+MicrosoftYaHei"/>
              </a:rPr>
              <a:t>”</a:t>
            </a:r>
            <a:r>
              <a:rPr sz="1350">
                <a:solidFill>
                  <a:srgbClr val="5C0B15"/>
                </a:solidFill>
                <a:latin typeface="NTWNFB+MS-UIGothic"/>
                <a:cs typeface="NTWNFB+MS-UIGothic"/>
              </a:rPr>
              <a:t>、</a:t>
            </a:r>
            <a:r>
              <a:rPr sz="1350">
                <a:solidFill>
                  <a:srgbClr val="5C0B15"/>
                </a:solidFill>
                <a:latin typeface="BAPJVE+DTLOUU+MicrosoftYaHei"/>
                <a:cs typeface="BAPJVE+DTLOUU+MicrosoftYaHei"/>
              </a:rPr>
              <a:t>“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红</a:t>
            </a:r>
            <a:r>
              <a:rPr sz="1350">
                <a:solidFill>
                  <a:srgbClr val="5C0B15"/>
                </a:solidFill>
                <a:latin typeface="NTWNFB+MS-UIGothic"/>
                <a:cs typeface="NTWNFB+MS-UIGothic"/>
              </a:rPr>
              <a:t>花</a:t>
            </a:r>
            <a:r>
              <a:rPr sz="1350">
                <a:solidFill>
                  <a:srgbClr val="5C0B15"/>
                </a:solidFill>
                <a:latin typeface="BAPJVE+DTLOUU+MicrosoftYaHei"/>
                <a:cs typeface="BAPJVE+DTLOUU+MicrosoftYaHei"/>
              </a:rPr>
              <a:t>”</a:t>
            </a:r>
            <a:r>
              <a:rPr sz="1350">
                <a:solidFill>
                  <a:srgbClr val="5C0B15"/>
                </a:solidFill>
                <a:latin typeface="NTWNFB+MS-UIGothic"/>
                <a:cs typeface="NTWNFB+MS-UIGothic"/>
              </a:rPr>
              <a:t>、</a:t>
            </a:r>
            <a:r>
              <a:rPr sz="1350">
                <a:solidFill>
                  <a:srgbClr val="5C0B15"/>
                </a:solidFill>
                <a:latin typeface="BAPJVE+DTLOUU+MicrosoftYaHei"/>
                <a:cs typeface="BAPJVE+DTLOUU+MicrosoftYaHei"/>
              </a:rPr>
              <a:t>“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莺</a:t>
            </a:r>
            <a:r>
              <a:rPr sz="1350">
                <a:solidFill>
                  <a:srgbClr val="5C0B15"/>
                </a:solidFill>
                <a:latin typeface="NTWNFB+MS-UIGothic"/>
                <a:cs typeface="NTWNFB+MS-UIGothic"/>
              </a:rPr>
              <a:t>啼</a:t>
            </a:r>
            <a:r>
              <a:rPr sz="1350">
                <a:solidFill>
                  <a:srgbClr val="5C0B15"/>
                </a:solidFill>
                <a:latin typeface="BAPJVE+DTLOUU+MicrosoftYaHei"/>
                <a:cs typeface="BAPJVE+DTLOUU+MicrosoftYaHei"/>
              </a:rPr>
              <a:t>”</a:t>
            </a:r>
          </a:p>
          <a:p>
            <a:pPr marL="0" marR="0">
              <a:lnSpc>
                <a:spcPts val="1406"/>
              </a:lnSpc>
              <a:spcBef>
                <a:spcPts val="1603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NTWNFB+MS-UIGothic"/>
                <a:cs typeface="NTWNFB+MS-UIGothic"/>
              </a:rPr>
              <a:t>等，展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5C0B15"/>
                </a:solidFill>
                <a:latin typeface="NTWNFB+MS-UIGothic"/>
                <a:cs typeface="NTWNFB+MS-UIGothic"/>
              </a:rPr>
              <a:t>了春天的生机与活力。同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5C0B15"/>
                </a:solidFill>
                <a:latin typeface="NTWNFB+MS-UIGothic"/>
                <a:cs typeface="NTWNFB+MS-UIGothic"/>
              </a:rPr>
              <a:t>，通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5C0B15"/>
                </a:solidFill>
                <a:latin typeface="BAPJVE+DTLOUU+MicrosoftYaHei"/>
                <a:cs typeface="BAPJVE+DTLOUU+MicrosoftYaHei"/>
              </a:rPr>
              <a:t>“</a:t>
            </a:r>
            <a:r>
              <a:rPr sz="1350">
                <a:solidFill>
                  <a:srgbClr val="5C0B15"/>
                </a:solidFill>
                <a:latin typeface="NTWNFB+MS-UIGothic"/>
                <a:cs typeface="NTWNFB+MS-UIGothic"/>
              </a:rPr>
              <a:t>昨夜雨疏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风骤</a:t>
            </a:r>
            <a:r>
              <a:rPr sz="1350">
                <a:solidFill>
                  <a:srgbClr val="5C0B15"/>
                </a:solidFill>
                <a:latin typeface="NTWNFB+MS-UIGothic"/>
                <a:cs typeface="NTWNFB+MS-UIGothic"/>
              </a:rPr>
              <a:t>，</a:t>
            </a:r>
          </a:p>
          <a:p>
            <a:pPr marL="0" marR="0">
              <a:lnSpc>
                <a:spcPts val="1406"/>
              </a:lnSpc>
              <a:spcBef>
                <a:spcPts val="1603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浓</a:t>
            </a:r>
            <a:r>
              <a:rPr sz="1350">
                <a:solidFill>
                  <a:srgbClr val="5C0B15"/>
                </a:solidFill>
                <a:latin typeface="NTWNFB+MS-UIGothic"/>
                <a:cs typeface="NTWNFB+MS-UIGothic"/>
              </a:rPr>
              <a:t>睡不消残酒</a:t>
            </a:r>
            <a:r>
              <a:rPr sz="1350">
                <a:solidFill>
                  <a:srgbClr val="5C0B15"/>
                </a:solidFill>
                <a:latin typeface="BAPJVE+DTLOUU+MicrosoftYaHei"/>
                <a:cs typeface="BAPJVE+DTLOUU+MicrosoftYaHei"/>
              </a:rPr>
              <a:t>”</a:t>
            </a:r>
            <a:r>
              <a:rPr sz="1350">
                <a:solidFill>
                  <a:srgbClr val="5C0B15"/>
                </a:solidFill>
                <a:latin typeface="NTWNFB+MS-UIGothic"/>
                <a:cs typeface="NTWNFB+MS-UIGothic"/>
              </a:rPr>
              <a:t>等句，展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5C0B15"/>
                </a:solidFill>
                <a:latin typeface="NTWNFB+MS-UIGothic"/>
                <a:cs typeface="NTWNFB+MS-UIGothic"/>
              </a:rPr>
              <a:t>了女主人公的内心世界和情感状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5C0B15"/>
                </a:solidFill>
                <a:latin typeface="NTWNFB+MS-UIGothic"/>
                <a:cs typeface="NTWNFB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https://d.book118.com/585134004030011124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8">
      <vt:lpstr>Arial</vt:lpstr>
      <vt:lpstr>Calibri</vt:lpstr>
      <vt:lpstr>IRKIKB+KOVBML+MicrosoftYaHei-Bold</vt:lpstr>
      <vt:lpstr>SimSun</vt:lpstr>
      <vt:lpstr>NTWNFB+MS-UIGothic</vt:lpstr>
      <vt:lpstr>BAPJVE+DTLOUU+MicrosoftYaHei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2024-09-28T07:34:00.318</cp:lastPrinted>
  <dcterms:created xsi:type="dcterms:W3CDTF">2024-09-27T23:34:00Z</dcterms:created>
  <dcterms:modified xsi:type="dcterms:W3CDTF">2024-09-27T23:34:01Z</dcterms:modified>
</cp:coreProperties>
</file>