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7" r:id="rId36"/>
  </p:sldIdLst>
  <p:sldSz cx="9875520" cy="740664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tags" Target="tags/tag1.xml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slide" Target="slides/slide2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F9D15-276D-47A9-BA9D-BF25CED23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AC1BB-56AD-4FAE-B916-402C4D785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FBCA4-0814-4557-AB59-4BD480535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F1692-7A12-4599-B7CE-E0F0CB857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F800CB-8578-4157-89F5-2E14FCA4D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85F37D-98DE-42A3-8E6F-3FCBE40F3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03E228-BF5E-4B67-B4F0-AE283A17A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9E31B-9AF1-40AA-A658-C7FA93958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0F6F5-C70C-4794-B52A-F35A8D93D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5A572-9F6D-4F57-BCF1-36E3EDD82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21645-ED70-4ABD-B752-93D5D2802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en-US" altLang="en-US" sz="1512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lang="en-US" altLang="en-US" sz="1512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en-US" altLang="en-US" sz="1512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/>
          <p:nvPr>
            <p:ph type="title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/>
          <p:cNvSpPr/>
          <p:nvPr>
            <p:ph type="body"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/>
          <p:cNvSpPr>
            <a:spLocks noGrp="1"/>
          </p:cNvSpPr>
          <p:nvPr>
            <p:ph type="dt" sz="half" idx="2"/>
          </p:nvPr>
        </p:nvSpPr>
        <p:spPr>
          <a:xfrm>
            <a:off x="493776" y="6744843"/>
            <a:ext cx="2304288" cy="514350"/>
          </a:xfrm>
          <a:prstGeom prst="rect">
            <a:avLst/>
          </a:prstGeom>
          <a:noFill/>
          <a:ln cap="flat">
            <a:noFill/>
            <a:prstDash val="solid"/>
            <a:miter lim="1000000"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en-US" altLang="en-US" sz="1512"/>
          </a:p>
        </p:txBody>
      </p:sp>
      <p:sp>
        <p:nvSpPr>
          <p:cNvPr id="1029" name="Rectangle 5"/>
          <p:cNvSpPr>
            <a:spLocks noGrp="1"/>
          </p:cNvSpPr>
          <p:nvPr>
            <p:ph type="ftr" sz="quarter" idx="3"/>
          </p:nvPr>
        </p:nvSpPr>
        <p:spPr>
          <a:xfrm>
            <a:off x="3374136" y="6744843"/>
            <a:ext cx="3127248" cy="514350"/>
          </a:xfrm>
          <a:prstGeom prst="rect">
            <a:avLst/>
          </a:prstGeom>
          <a:noFill/>
          <a:ln cap="flat">
            <a:noFill/>
            <a:prstDash val="solid"/>
            <a:miter lim="1000000"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en-US" sz="1512"/>
          </a:p>
        </p:txBody>
      </p:sp>
      <p:sp>
        <p:nvSpPr>
          <p:cNvPr id="1030" name="Rectangle 6"/>
          <p:cNvSpPr>
            <a:spLocks noGrp="1"/>
          </p:cNvSpPr>
          <p:nvPr>
            <p:ph type="sldNum" sz="quarter" idx="4"/>
          </p:nvPr>
        </p:nvSpPr>
        <p:spPr>
          <a:xfrm>
            <a:off x="7077456" y="6744843"/>
            <a:ext cx="2304288" cy="514350"/>
          </a:xfrm>
          <a:prstGeom prst="rect">
            <a:avLst/>
          </a:prstGeom>
          <a:noFill/>
          <a:ln cap="flat">
            <a:noFill/>
            <a:prstDash val="solid"/>
            <a:miter lim="1000000"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69738339-8736-4D50-9CA0-07E2B4654D13}" type="slidenum">
              <a:rPr lang="en-US" altLang="en-US" sz="1512"/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87552" eaLnBrk="0" fontAlgn="base" hangingPunct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SzTx/>
        <a:buFontTx/>
        <a:buNone/>
        <a:defRPr sz="4752" b="0" i="0" u="none" baseline="0">
          <a:solidFill>
            <a:schemeClr val="tx2"/>
          </a:solidFill>
          <a:latin typeface="Arial" pitchFamily="34" charset="0"/>
          <a:ea typeface="宋体" charset="-122"/>
        </a:defRPr>
      </a:lvl1pPr>
    </p:titleStyle>
    <p:bodyStyle>
      <a:lvl1pPr marL="370332" indent="-370332" algn="l" defTabSz="987552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456" b="0" i="0" u="none" baseline="0">
          <a:solidFill>
            <a:schemeClr val="tx1"/>
          </a:solidFill>
          <a:latin typeface="Arial" pitchFamily="34" charset="0"/>
          <a:ea typeface="宋体" charset="-122"/>
        </a:defRPr>
      </a:lvl1pPr>
      <a:lvl2pPr marL="802386" indent="-308610" algn="l" defTabSz="987552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3024" b="0" i="0" u="none" baseline="0">
          <a:solidFill>
            <a:schemeClr val="tx1"/>
          </a:solidFill>
          <a:latin typeface="Arial" pitchFamily="34" charset="0"/>
          <a:ea typeface="宋体" charset="-122"/>
        </a:defRPr>
      </a:lvl2pPr>
      <a:lvl3pPr marL="1234440" indent="-246888" algn="l" defTabSz="987552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592" b="0" i="0" u="none" baseline="0">
          <a:solidFill>
            <a:schemeClr val="tx1"/>
          </a:solidFill>
          <a:latin typeface="Arial" pitchFamily="34" charset="0"/>
          <a:ea typeface="宋体" charset="-122"/>
        </a:defRPr>
      </a:lvl3pPr>
      <a:lvl4pPr marL="1728216" indent="-246888" algn="l" defTabSz="987552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160" b="0" i="0" u="none" baseline="0">
          <a:solidFill>
            <a:schemeClr val="tx1"/>
          </a:solidFill>
          <a:latin typeface="Arial" pitchFamily="34" charset="0"/>
          <a:ea typeface="宋体" charset="-122"/>
        </a:defRPr>
      </a:lvl4pPr>
      <a:lvl5pPr marL="2221992" indent="-246888" algn="l" defTabSz="987552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160" b="0" i="0" u="none" baseline="0">
          <a:solidFill>
            <a:schemeClr val="tx1"/>
          </a:solidFill>
          <a:latin typeface="Arial" pitchFamily="34" charset="0"/>
          <a:ea typeface="宋体" charset="-122"/>
        </a:defRPr>
      </a:lvl5pPr>
    </p:bodyStyle>
    <p:otherStyle>
      <a:lvl1pPr marL="0" indent="0" algn="l" defTabSz="98755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44" b="0" i="0" u="none" baseline="0">
          <a:solidFill>
            <a:schemeClr val="tx1"/>
          </a:solidFill>
          <a:effectLst/>
        </a:defRPr>
      </a:lvl1pPr>
      <a:lvl2pPr marL="493776" indent="0" algn="l" defTabSz="98755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44" b="0" i="0" u="none" baseline="0">
          <a:solidFill>
            <a:schemeClr val="tx1"/>
          </a:solidFill>
          <a:effectLst/>
        </a:defRPr>
      </a:lvl2pPr>
      <a:lvl3pPr marL="987552" indent="0" algn="l" defTabSz="98755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44" b="0" i="0" u="none" baseline="0">
          <a:solidFill>
            <a:schemeClr val="tx1"/>
          </a:solidFill>
          <a:effectLst/>
        </a:defRPr>
      </a:lvl3pPr>
      <a:lvl4pPr marL="1481328" indent="0" algn="l" defTabSz="98755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44" b="0" i="0" u="none" baseline="0">
          <a:solidFill>
            <a:schemeClr val="tx1"/>
          </a:solidFill>
          <a:effectLst/>
        </a:defRPr>
      </a:lvl4pPr>
      <a:lvl5pPr marL="1975104" indent="0" algn="l" defTabSz="987552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44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440000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1"/>
          <p:cNvSpPr/>
          <p:nvPr>
            <p:ph type="ctrTitle" idx="4294967295"/>
          </p:nvPr>
        </p:nvSpPr>
        <p:spPr>
          <a:xfrm>
            <a:off x="740664" y="2304288"/>
            <a:ext cx="8394192" cy="158762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lang="zh-CN" altLang="zh-CN" b="1">
                <a:solidFill>
                  <a:srgbClr val="0001EE"/>
                </a:solidFill>
                <a:latin typeface="黑体" charset="-122"/>
                <a:ea typeface="黑体" charset="-122"/>
              </a:rPr>
              <a:t>内分泌代谢功能监测</a:t>
            </a:r>
            <a:endParaRPr lang="zh-CN" altLang="zh-CN" b="1">
              <a:latin typeface="黑体" charset="-122"/>
              <a:ea typeface="黑体" charset="-122"/>
            </a:endParaRPr>
          </a:p>
        </p:txBody>
      </p:sp>
      <p:sp>
        <p:nvSpPr>
          <p:cNvPr id="2051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第一页，共六十六页。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3" name="标题 4097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054" name="文本占位符 4098"/>
          <p:cNvSpPr>
            <a:spLocks noGrp="1"/>
          </p:cNvSpPr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1715"/>
            <a:r>
              <a:rPr lang="en-US" altLang="zh-CN" sz="3588">
                <a:solidFill>
                  <a:srgbClr val="0001EE"/>
                </a:solidFill>
              </a:rPr>
              <a:t>        一、下丘脑-垂体功能监测</a:t>
            </a:r>
            <a:endParaRPr lang="en-US" altLang="zh-CN" sz="3888"/>
          </a:p>
          <a:p>
            <a:pPr marL="1715" lvl="0" indent="-1715"/>
            <a:r>
              <a:rPr lang="en-US" altLang="zh-CN" sz="3688">
                <a:solidFill>
                  <a:srgbClr val="0001EE"/>
                </a:solidFill>
              </a:rPr>
              <a:t>       </a:t>
            </a:r>
            <a:endParaRPr lang="en-US" altLang="zh-CN" sz="3888"/>
          </a:p>
          <a:p>
            <a:pPr marL="1715" lvl="0" indent="-1715"/>
            <a:r>
              <a:rPr lang="en-US" altLang="zh-CN" sz="3788">
                <a:solidFill>
                  <a:srgbClr val="0001EE"/>
                </a:solidFill>
              </a:rPr>
              <a:t>〔一〕禁水合并垂体后叶素试验</a:t>
            </a:r>
            <a:endParaRPr lang="en-US" altLang="zh-CN" sz="3888"/>
          </a:p>
          <a:p>
            <a:pPr marL="1715" lvl="0" indent="-1715"/>
            <a:r>
              <a:rPr lang="en-US" altLang="zh-CN" sz="3688">
                <a:solidFill>
                  <a:srgbClr val="0001EE"/>
                </a:solidFill>
              </a:rPr>
              <a:t>         </a:t>
            </a:r>
            <a:endParaRPr lang="en-US" altLang="zh-CN" sz="3888"/>
          </a:p>
        </p:txBody>
      </p:sp>
      <p:sp>
        <p:nvSpPr>
          <p:cNvPr id="2055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第二页，共六十六页。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7" name="标题 5121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058" name="文本占位符 5122"/>
          <p:cNvSpPr/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buNone/>
            </a:pPr>
            <a:r>
              <a:rPr lang="en-US" altLang="zh-CN" sz="3156">
                <a:solidFill>
                  <a:srgbClr val="0001EE"/>
                </a:solidFill>
              </a:rPr>
              <a:t>1、原理：</a:t>
            </a:r>
            <a:endParaRPr lang="en-US" altLang="zh-CN"/>
          </a:p>
          <a:p>
            <a:pPr marL="1715" lvl="0" indent="-372047">
              <a:buNone/>
            </a:pPr>
            <a:r>
              <a:rPr lang="en-US" altLang="zh-CN" sz="3156">
                <a:solidFill>
                  <a:srgbClr val="0001EE"/>
                </a:solidFill>
              </a:rPr>
              <a:t>     加压素〔ADH〕是由下丘脑分泌的一种激素，它具有调节血容量和渗透压的作用。</a:t>
            </a:r>
            <a:endParaRPr lang="en-US" altLang="zh-CN"/>
          </a:p>
          <a:p>
            <a:pPr marL="1715" lvl="0" indent="-372047">
              <a:buNone/>
            </a:pPr>
            <a:r>
              <a:rPr lang="en-US" altLang="zh-CN" sz="3056">
                <a:solidFill>
                  <a:srgbClr val="0001EE"/>
                </a:solidFill>
              </a:rPr>
              <a:t>     正常人在限水后，ADH分泌增加，促进肾小管对水的重吸收，使尿液浓缩，尿量减少，比重和渗透压升高。</a:t>
            </a:r>
            <a:endParaRPr lang="en-US" altLang="zh-CN"/>
          </a:p>
          <a:p>
            <a:pPr marL="1715" lvl="0" indent="-372047">
              <a:buNone/>
            </a:pPr>
            <a:r>
              <a:rPr lang="en-US" altLang="zh-CN" sz="3356">
                <a:solidFill>
                  <a:srgbClr val="0001EE"/>
                </a:solidFill>
              </a:rPr>
              <a:t>     注射垂体后叶素后，垂体性尿崩症患者尿渗透压升高，肾性尿崩症患者那么无反响。</a:t>
            </a:r>
            <a:endParaRPr lang="en-US" altLang="zh-CN"/>
          </a:p>
        </p:txBody>
      </p:sp>
      <p:sp>
        <p:nvSpPr>
          <p:cNvPr id="2059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第三页，共六十六页。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1" name="标题 6145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062" name="文本占位符 6146"/>
          <p:cNvSpPr>
            <a:spLocks noGrp="1"/>
          </p:cNvSpPr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lnSpc>
                <a:spcPct val="80000"/>
              </a:lnSpc>
              <a:buNone/>
            </a:pPr>
            <a:r>
              <a:rPr lang="en-US" altLang="zh-CN" sz="3488">
                <a:solidFill>
                  <a:srgbClr val="0001EE"/>
                </a:solidFill>
              </a:rPr>
              <a:t>2、方法：</a:t>
            </a:r>
            <a:endParaRPr lang="en-US" altLang="zh-CN" sz="3888"/>
          </a:p>
          <a:p>
            <a:pPr marL="1715" lvl="0" indent="-372047">
              <a:lnSpc>
                <a:spcPct val="80000"/>
              </a:lnSpc>
              <a:buNone/>
            </a:pPr>
            <a:r>
              <a:rPr lang="en-US" altLang="zh-CN" sz="3588">
                <a:solidFill>
                  <a:srgbClr val="0001EE"/>
                </a:solidFill>
              </a:rPr>
              <a:t> </a:t>
            </a:r>
            <a:endParaRPr lang="en-US" altLang="zh-CN" sz="3888"/>
          </a:p>
          <a:p>
            <a:pPr marL="1715" lvl="0" indent="-372047">
              <a:lnSpc>
                <a:spcPct val="80000"/>
              </a:lnSpc>
              <a:buNone/>
            </a:pPr>
            <a:r>
              <a:rPr lang="en-US" altLang="zh-CN" sz="3788">
                <a:solidFill>
                  <a:srgbClr val="0001EE"/>
                </a:solidFill>
              </a:rPr>
              <a:t>      试验前6h禁水，试验于清晨开始，每2小时测定1次尿量及渗透浓度。当尿渗透浓度升高达顶峰时〔即连续2次渗透浓度差＜30 mOsm/kg H2O〕，抽血测定血浆渗透浓度，并皮下注射水剂垂体后叶素5U。</a:t>
            </a:r>
            <a:endParaRPr lang="en-US" altLang="zh-CN" sz="3888"/>
          </a:p>
          <a:p>
            <a:pPr marL="1715" lvl="0" indent="-372047">
              <a:lnSpc>
                <a:spcPct val="80000"/>
              </a:lnSpc>
              <a:buNone/>
            </a:pPr>
            <a:r>
              <a:rPr lang="en-US" altLang="zh-CN" sz="3788">
                <a:solidFill>
                  <a:srgbClr val="0001EE"/>
                </a:solidFill>
              </a:rPr>
              <a:t> </a:t>
            </a:r>
            <a:endParaRPr lang="en-US" altLang="zh-CN" sz="3888"/>
          </a:p>
        </p:txBody>
      </p:sp>
      <p:sp>
        <p:nvSpPr>
          <p:cNvPr id="2063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第四页，共六十六页。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5" name="标题 7169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066" name="文本占位符 7170"/>
          <p:cNvSpPr>
            <a:spLocks noGrp="1"/>
          </p:cNvSpPr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buNone/>
            </a:pPr>
            <a:r>
              <a:rPr lang="en-US" altLang="zh-CN" sz="3156">
                <a:solidFill>
                  <a:srgbClr val="0001EE"/>
                </a:solidFill>
              </a:rPr>
              <a:t>3</a:t>
            </a:r>
            <a:r>
              <a:rPr lang="zh-CN" altLang="en-US" sz="3156">
                <a:solidFill>
                  <a:srgbClr val="0001EE"/>
                </a:solidFill>
              </a:rPr>
              <a:t>、结果：</a:t>
            </a:r>
            <a:endParaRPr lang="zh-CN" altLang="en-US"/>
          </a:p>
          <a:p>
            <a:pPr marL="1715" lvl="0" indent="-372047">
              <a:lnSpc>
                <a:spcPct val="150000"/>
              </a:lnSpc>
              <a:buNone/>
            </a:pPr>
            <a:r>
              <a:rPr lang="zh-CN" altLang="en-US" sz="3056">
                <a:solidFill>
                  <a:srgbClr val="0001EE"/>
                </a:solidFill>
              </a:rPr>
              <a:t>    </a:t>
            </a:r>
            <a:endParaRPr lang="zh-CN" altLang="en-US"/>
          </a:p>
        </p:txBody>
      </p:sp>
      <p:graphicFrame>
        <p:nvGraphicFramePr>
          <p:cNvPr id="2067" name="表格 1"/>
          <p:cNvGraphicFramePr>
            <a:graphicFrameLocks noGrp="1"/>
          </p:cNvGraphicFramePr>
          <p:nvPr/>
        </p:nvGraphicFramePr>
        <p:xfrm>
          <a:off x="1481328" y="2468880"/>
          <a:ext cx="6911150" cy="3027806"/>
        </p:xfrm>
        <a:graphic>
          <a:graphicData uri="http://schemas.openxmlformats.org/drawingml/2006/table">
            <a:tbl>
              <a:tblPr/>
              <a:tblGrid>
                <a:gridCol w="1999107"/>
                <a:gridCol w="2607755"/>
                <a:gridCol w="2304288"/>
              </a:tblGrid>
              <a:tr h="690943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  <a:tr h="411480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11480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411480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411480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690943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  <p:sp>
        <p:nvSpPr>
          <p:cNvPr id="2097" name="文本框 2"/>
          <p:cNvSpPr/>
          <p:nvPr/>
        </p:nvSpPr>
        <p:spPr>
          <a:xfrm>
            <a:off x="3538728" y="3538728"/>
            <a:ext cx="2743200" cy="3419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1644">
                <a:solidFill>
                  <a:srgbClr val="0001EE"/>
                </a:solidFill>
              </a:rPr>
              <a:t>    ＞750</a:t>
            </a:r>
          </a:p>
        </p:txBody>
      </p:sp>
      <p:sp>
        <p:nvSpPr>
          <p:cNvPr id="2098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第五页，共六十六页。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0" name="标题 1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2101" name="内容占位符 2"/>
          <p:cNvSpPr>
            <a:spLocks noGrp="1"/>
          </p:cNvSpPr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/>
          <a:p>
            <a:pPr lvl="0"/>
            <a:r>
              <a:rPr sz="3156">
                <a:solidFill>
                  <a:srgbClr val="0001EE"/>
                </a:solidFill>
              </a:rPr>
              <a:t>①正常人和精神性多饮者，禁水后血渗透浓度变化不大，＜290mOsm/kg H2O，尿渗透浓度明显升高，可＞800mOsm/kg H2O，尿渗透浓度达顶峰后，注射垂体后叶素后尿渗透浓度增加少于5%，甚至下降。</a:t>
            </a:r>
          </a:p>
        </p:txBody>
      </p:sp>
      <p:sp>
        <p:nvSpPr>
          <p:cNvPr id="2102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第六页，共六十六页。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4" name="标题 1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2105" name="内容占位符 2"/>
          <p:cNvSpPr>
            <a:spLocks noGrp="1"/>
          </p:cNvSpPr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 lang="zh-CN" altLang="en-US" sz="3256">
                <a:solidFill>
                  <a:srgbClr val="0001EE"/>
                </a:solidFill>
                <a:sym typeface="宋体" charset="-122"/>
              </a:rPr>
              <a:t>②垂体性与肾性尿崩患者，禁水后尿渗透浓度不高，可低于血浆渗透浓度。局部性尿崩症，血浆渗透浓度最高值＜300mOsm/kg H2O，注射垂体后叶素后尿渗透浓度明显上升〔＞10%〕，完全性尿崩症，血渗透浓度＞300mOsm/kg H2O，注射垂体后叶素后尿渗透浓度可达750mOsm/kg H2O；肾性尿崩症注射垂体后叶素后，仍无反响。</a:t>
            </a:r>
            <a:endParaRPr lang="zh-CN" altLang="en-US">
              <a:sym typeface="宋体" charset="-122"/>
            </a:endParaRPr>
          </a:p>
        </p:txBody>
      </p:sp>
      <p:sp>
        <p:nvSpPr>
          <p:cNvPr id="2106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第七页，共六十六页。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8" name="标题 9217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109" name="文本占位符 9218"/>
          <p:cNvSpPr>
            <a:spLocks noGrp="1"/>
          </p:cNvSpPr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buNone/>
            </a:pPr>
            <a:r>
              <a:rPr lang="en-US" altLang="zh-CN" sz="3256">
                <a:solidFill>
                  <a:srgbClr val="FF34EE"/>
                </a:solidFill>
              </a:rPr>
              <a:t> 〔二〕高渗盐水试验</a:t>
            </a:r>
            <a:endParaRPr lang="en-US" altLang="zh-CN">
              <a:solidFill>
                <a:srgbClr val="FF3300"/>
              </a:solidFill>
            </a:endParaRPr>
          </a:p>
          <a:p>
            <a:pPr marL="1715" lvl="0" indent="-372047">
              <a:buNone/>
            </a:pPr>
            <a:r>
              <a:rPr lang="en-US" altLang="zh-CN" sz="3356">
                <a:solidFill>
                  <a:srgbClr val="FF34EE"/>
                </a:solidFill>
              </a:rPr>
              <a:t>1、原理：</a:t>
            </a:r>
            <a:endParaRPr lang="en-US" altLang="zh-CN">
              <a:solidFill>
                <a:srgbClr val="FF3300"/>
              </a:solidFill>
            </a:endParaRPr>
          </a:p>
          <a:p>
            <a:pPr marL="1715" lvl="0" indent="-372047">
              <a:buNone/>
            </a:pPr>
            <a:r>
              <a:rPr lang="en-US" altLang="zh-CN" sz="3256">
                <a:solidFill>
                  <a:srgbClr val="FF34EE"/>
                </a:solidFill>
              </a:rPr>
              <a:t>     </a:t>
            </a:r>
            <a:endParaRPr lang="en-US" altLang="zh-CN">
              <a:solidFill>
                <a:srgbClr val="FF3300"/>
              </a:solidFill>
            </a:endParaRPr>
          </a:p>
          <a:p>
            <a:pPr marL="1715" lvl="0" indent="-372047">
              <a:buNone/>
            </a:pPr>
            <a:r>
              <a:rPr lang="en-US" altLang="zh-CN" sz="3256">
                <a:solidFill>
                  <a:srgbClr val="FF34EE"/>
                </a:solidFill>
              </a:rPr>
              <a:t>    正常人静脉注射高渗盐水后，因血浆渗透压增高，刺激下丘脑-垂体分泌足量的ADH，使尿量迅速减少。垂体性尿崩症患者，由于缺乏ADH，尿量不较少。</a:t>
            </a:r>
            <a:endParaRPr lang="en-US" altLang="zh-CN">
              <a:solidFill>
                <a:srgbClr val="FF3300"/>
              </a:solidFill>
            </a:endParaRPr>
          </a:p>
        </p:txBody>
      </p:sp>
      <p:sp>
        <p:nvSpPr>
          <p:cNvPr id="2110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第八页，共六十六页。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2" name="标题 10241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113" name="文本占位符 10242"/>
          <p:cNvSpPr>
            <a:spLocks noGrp="1"/>
          </p:cNvSpPr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buNone/>
            </a:pPr>
            <a:r>
              <a:rPr lang="en-US" altLang="zh-CN" sz="3156">
                <a:solidFill>
                  <a:srgbClr val="0001EE"/>
                </a:solidFill>
              </a:rPr>
              <a:t> 2</a:t>
            </a:r>
            <a:r>
              <a:rPr lang="zh-CN" altLang="en-US" sz="3056">
                <a:solidFill>
                  <a:srgbClr val="0001EE"/>
                </a:solidFill>
              </a:rPr>
              <a:t>、方法：</a:t>
            </a:r>
            <a:endParaRPr lang="zh-CN" altLang="en-US"/>
          </a:p>
          <a:p>
            <a:pPr marL="1715" lvl="0" indent="-372047">
              <a:lnSpc>
                <a:spcPct val="150000"/>
              </a:lnSpc>
              <a:buNone/>
            </a:pPr>
            <a:r>
              <a:rPr lang="zh-CN" altLang="en-US" sz="3056">
                <a:solidFill>
                  <a:srgbClr val="0001EE"/>
                </a:solidFill>
              </a:rPr>
              <a:t>  </a:t>
            </a:r>
            <a:r>
              <a:rPr lang="zh-CN" altLang="en-US" sz="2924">
                <a:solidFill>
                  <a:srgbClr val="0001EE"/>
                </a:solidFill>
              </a:rPr>
              <a:t>①试验前停止抗利尿治疗；</a:t>
            </a:r>
            <a:endParaRPr lang="zh-CN" altLang="en-US" sz="3024"/>
          </a:p>
          <a:p>
            <a:pPr marL="1715" lvl="0" indent="-372047">
              <a:lnSpc>
                <a:spcPct val="150000"/>
              </a:lnSpc>
              <a:buNone/>
            </a:pPr>
            <a:r>
              <a:rPr lang="zh-CN" altLang="en-US" sz="2724">
                <a:solidFill>
                  <a:srgbClr val="0001EE"/>
                </a:solidFill>
                <a:sym typeface="宋体" charset="-122"/>
              </a:rPr>
              <a:t>   ②试验前禁水</a:t>
            </a:r>
            <a:r>
              <a:rPr lang="en-US" altLang="zh-CN" sz="2824">
                <a:solidFill>
                  <a:srgbClr val="0001EE"/>
                </a:solidFill>
                <a:sym typeface="宋体" charset="-122"/>
              </a:rPr>
              <a:t>8h</a:t>
            </a:r>
            <a:r>
              <a:rPr lang="zh-CN" altLang="en-US" sz="2824">
                <a:solidFill>
                  <a:srgbClr val="0001EE"/>
                </a:solidFill>
                <a:sym typeface="宋体" charset="-122"/>
              </a:rPr>
              <a:t>，次日禁食进行试验；</a:t>
            </a:r>
            <a:endParaRPr lang="zh-CN" altLang="en-US" sz="3024">
              <a:sym typeface="宋体" charset="-122"/>
            </a:endParaRPr>
          </a:p>
          <a:p>
            <a:pPr marL="1715" lvl="0" indent="-372047">
              <a:lnSpc>
                <a:spcPct val="150000"/>
              </a:lnSpc>
              <a:buNone/>
            </a:pPr>
            <a:r>
              <a:rPr lang="zh-CN" altLang="en-US" sz="2924">
                <a:solidFill>
                  <a:srgbClr val="0001EE"/>
                </a:solidFill>
                <a:sym typeface="宋体" charset="-122"/>
              </a:rPr>
              <a:t>   ③试验开始时按</a:t>
            </a:r>
            <a:r>
              <a:rPr lang="en-US" altLang="zh-CN" sz="2724">
                <a:solidFill>
                  <a:srgbClr val="0001EE"/>
                </a:solidFill>
                <a:sym typeface="宋体" charset="-122"/>
              </a:rPr>
              <a:t>20ml/kg</a:t>
            </a:r>
            <a:r>
              <a:rPr lang="zh-CN" altLang="en-US" sz="2924">
                <a:solidFill>
                  <a:srgbClr val="0001EE"/>
                </a:solidFill>
                <a:sym typeface="宋体" charset="-122"/>
              </a:rPr>
              <a:t>计算饮水量，</a:t>
            </a:r>
            <a:r>
              <a:rPr lang="en-US" altLang="zh-CN" sz="2724">
                <a:solidFill>
                  <a:srgbClr val="0001EE"/>
                </a:solidFill>
                <a:sym typeface="宋体" charset="-122"/>
              </a:rPr>
              <a:t>1h</a:t>
            </a:r>
            <a:r>
              <a:rPr lang="zh-CN" altLang="en-US" sz="2624">
                <a:solidFill>
                  <a:srgbClr val="0001EE"/>
                </a:solidFill>
                <a:sym typeface="宋体" charset="-122"/>
              </a:rPr>
              <a:t>内饮完；        </a:t>
            </a:r>
            <a:endParaRPr lang="zh-CN" altLang="en-US" sz="3024">
              <a:sym typeface="宋体" charset="-122"/>
            </a:endParaRPr>
          </a:p>
          <a:p>
            <a:pPr marL="1715" lvl="0" indent="-372047">
              <a:lnSpc>
                <a:spcPct val="150000"/>
              </a:lnSpc>
              <a:buNone/>
            </a:pPr>
            <a:r>
              <a:rPr lang="zh-CN" altLang="en-US" sz="2724">
                <a:solidFill>
                  <a:srgbClr val="0001EE"/>
                </a:solidFill>
                <a:sym typeface="宋体" charset="-122"/>
              </a:rPr>
              <a:t>   ④饮水后</a:t>
            </a:r>
            <a:r>
              <a:rPr lang="en-US" altLang="zh-CN" sz="2824">
                <a:solidFill>
                  <a:srgbClr val="0001EE"/>
                </a:solidFill>
                <a:sym typeface="宋体" charset="-122"/>
              </a:rPr>
              <a:t>30min</a:t>
            </a:r>
            <a:r>
              <a:rPr lang="zh-CN" altLang="en-US" sz="2624">
                <a:solidFill>
                  <a:srgbClr val="0001EE"/>
                </a:solidFill>
                <a:sym typeface="宋体" charset="-122"/>
              </a:rPr>
              <a:t>排空膀胱，插导尿管，每隔</a:t>
            </a:r>
            <a:r>
              <a:rPr lang="en-US" altLang="zh-CN" sz="2624">
                <a:solidFill>
                  <a:srgbClr val="0001EE"/>
                </a:solidFill>
                <a:sym typeface="宋体" charset="-122"/>
              </a:rPr>
              <a:t>15min   </a:t>
            </a:r>
            <a:endParaRPr lang="en-US" altLang="zh-CN" sz="3024">
              <a:sym typeface="宋体" charset="-122"/>
            </a:endParaRPr>
          </a:p>
          <a:p>
            <a:pPr marL="1715" lvl="0" indent="-372047">
              <a:lnSpc>
                <a:spcPct val="150000"/>
              </a:lnSpc>
              <a:buNone/>
            </a:pPr>
            <a:r>
              <a:rPr lang="en-US" altLang="zh-CN" sz="2724">
                <a:solidFill>
                  <a:srgbClr val="0001EE"/>
                </a:solidFill>
                <a:sym typeface="宋体" charset="-122"/>
              </a:rPr>
              <a:t>       </a:t>
            </a:r>
            <a:r>
              <a:rPr lang="zh-CN" altLang="en-US" sz="2724">
                <a:solidFill>
                  <a:srgbClr val="0001EE"/>
                </a:solidFill>
                <a:sym typeface="宋体" charset="-122"/>
              </a:rPr>
              <a:t>留尿</a:t>
            </a:r>
            <a:r>
              <a:rPr lang="en-US" altLang="zh-CN" sz="2824">
                <a:solidFill>
                  <a:srgbClr val="0001EE"/>
                </a:solidFill>
                <a:sym typeface="宋体" charset="-122"/>
              </a:rPr>
              <a:t>1</a:t>
            </a:r>
            <a:r>
              <a:rPr lang="zh-CN" altLang="en-US" sz="2724">
                <a:solidFill>
                  <a:srgbClr val="0001EE"/>
                </a:solidFill>
                <a:sym typeface="宋体" charset="-122"/>
              </a:rPr>
              <a:t>次，测尿量并计算每分钟排尿量；</a:t>
            </a:r>
            <a:endParaRPr lang="zh-CN" altLang="en-US" sz="3024">
              <a:sym typeface="宋体" charset="-122"/>
            </a:endParaRPr>
          </a:p>
          <a:p>
            <a:pPr marL="1715" lvl="0" indent="-372047">
              <a:lnSpc>
                <a:spcPct val="150000"/>
              </a:lnSpc>
              <a:buNone/>
            </a:pPr>
            <a:r>
              <a:rPr lang="zh-CN" altLang="en-US" sz="2724">
                <a:solidFill>
                  <a:srgbClr val="0001EE"/>
                </a:solidFill>
                <a:sym typeface="宋体" charset="-122"/>
              </a:rPr>
              <a:t>    </a:t>
            </a:r>
            <a:endParaRPr lang="zh-CN" altLang="en-US" sz="3024"/>
          </a:p>
        </p:txBody>
      </p:sp>
      <p:sp>
        <p:nvSpPr>
          <p:cNvPr id="2114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第九页，共六十六页。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6" name="标题 11265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117" name="文本占位符 11266"/>
          <p:cNvSpPr/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buNone/>
            </a:pPr>
            <a:r>
              <a:rPr lang="zh-CN" altLang="en-US" sz="3156">
                <a:solidFill>
                  <a:srgbClr val="0001EE"/>
                </a:solidFill>
                <a:sym typeface="宋体" charset="-122"/>
              </a:rPr>
              <a:t>⑤连续2次每分钟尿量超过5ml，静脉注射2.5%氯化钠注射液，按每分钟0.25ml/kg速度静脉滴注45min；</a:t>
            </a:r>
            <a:endParaRPr lang="zh-CN" altLang="en-US">
              <a:sym typeface="宋体" charset="-122"/>
            </a:endParaRPr>
          </a:p>
          <a:p>
            <a:pPr marL="1715" lvl="0" indent="-372047">
              <a:buNone/>
            </a:pPr>
            <a:r>
              <a:rPr lang="zh-CN" altLang="en-US" sz="3256">
                <a:solidFill>
                  <a:srgbClr val="0001EE"/>
                </a:solidFill>
                <a:sym typeface="宋体" charset="-122"/>
              </a:rPr>
              <a:t>⑥于滴注2.5%的氯化钠溶液后，每隔15min排空膀胱测尿量。假设滴注过程中或滴注完30min内，尿量持续不减甚至上升者，那么静脉注射垂体后叶素0.1U，继续每15min观察尿量共3次。</a:t>
            </a:r>
            <a:endParaRPr lang="zh-CN" altLang="en-US">
              <a:sym typeface="宋体" charset="-122"/>
            </a:endParaRPr>
          </a:p>
        </p:txBody>
      </p:sp>
      <p:sp>
        <p:nvSpPr>
          <p:cNvPr id="2118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第十页，共六十六页。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0" name="标题 1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2121" name="内容占位符 2"/>
          <p:cNvSpPr>
            <a:spLocks noGrp="1"/>
          </p:cNvSpPr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/>
            <a:r>
              <a:rPr sz="3256">
                <a:solidFill>
                  <a:srgbClr val="0001EE"/>
                </a:solidFill>
              </a:rPr>
              <a:t>3、结果：</a:t>
            </a:r>
          </a:p>
          <a:p>
            <a:pPr marL="0" lvl="0" indent="0"/>
            <a:r>
              <a:rPr sz="3056">
                <a:solidFill>
                  <a:srgbClr val="0001EE"/>
                </a:solidFill>
              </a:rPr>
              <a:t> ①正常人及精神性多饮、多尿者滴注高渗盐水0.5-1U后，尿量明显减少，比重上升；</a:t>
            </a:r>
          </a:p>
          <a:p>
            <a:pPr marL="0" lvl="0" indent="0"/>
            <a:r>
              <a:rPr sz="3356">
                <a:solidFill>
                  <a:srgbClr val="0001EE"/>
                </a:solidFill>
              </a:rPr>
              <a:t> ②尿崩症患者对高渗盐水无反响，注射垂体后叶素后，尿量明显减少，比重升高；</a:t>
            </a:r>
          </a:p>
          <a:p>
            <a:pPr marL="0" lvl="0" indent="0"/>
            <a:r>
              <a:rPr sz="3056">
                <a:solidFill>
                  <a:srgbClr val="0001EE"/>
                </a:solidFill>
              </a:rPr>
              <a:t> ③肾性尿崩症患者，注射高渗盐水及垂体后叶素后，尿量不减，比重也不上升。</a:t>
            </a:r>
          </a:p>
          <a:p>
            <a:pPr marL="0" lvl="0" indent="0"/>
            <a:r>
              <a:rPr sz="3156">
                <a:solidFill>
                  <a:srgbClr val="0001EE"/>
                </a:solidFill>
              </a:rPr>
              <a:t> </a:t>
            </a:r>
          </a:p>
          <a:p>
            <a:pPr marL="0" indent="0"/>
            <a:endParaRPr sz="3056">
              <a:solidFill>
                <a:srgbClr val="0001EE"/>
              </a:solidFill>
            </a:endParaRPr>
          </a:p>
          <a:p>
            <a:pPr marL="0" indent="0"/>
            <a:endParaRPr sz="3156">
              <a:solidFill>
                <a:srgbClr val="0001EE"/>
              </a:solidFill>
            </a:endParaRPr>
          </a:p>
          <a:p>
            <a:pPr marL="0" lvl="0" indent="0"/>
            <a:r>
              <a:rPr sz="3256">
                <a:solidFill>
                  <a:srgbClr val="0001EE"/>
                </a:solidFill>
              </a:rPr>
              <a:t> </a:t>
            </a:r>
          </a:p>
        </p:txBody>
      </p:sp>
      <p:sp>
        <p:nvSpPr>
          <p:cNvPr id="2122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第十一页，共六十六页。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4" name="标题 12289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125" name="文本占位符 12290"/>
          <p:cNvSpPr/>
          <p:nvPr>
            <p:ph idx="1"/>
          </p:nvPr>
        </p:nvSpPr>
        <p:spPr>
          <a:xfrm>
            <a:off x="366903" y="1764222"/>
            <a:ext cx="9014840" cy="48520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buNone/>
            </a:pPr>
            <a:r>
              <a:rPr lang="zh-CN" altLang="en-US" sz="3056">
                <a:solidFill>
                  <a:srgbClr val="0001EE"/>
                </a:solidFill>
              </a:rPr>
              <a:t>〔三〕促甲状腺素释放激素〔TRH〕兴奋试验</a:t>
            </a:r>
            <a:endParaRPr lang="zh-CN" altLang="en-US"/>
          </a:p>
          <a:p>
            <a:pPr marL="1715" lvl="0" indent="-372047">
              <a:buNone/>
            </a:pPr>
            <a:r>
              <a:rPr lang="zh-CN" altLang="en-US" sz="3156">
                <a:solidFill>
                  <a:srgbClr val="0001EE"/>
                </a:solidFill>
              </a:rPr>
              <a:t>1、原理：</a:t>
            </a:r>
            <a:endParaRPr lang="zh-CN" altLang="en-US"/>
          </a:p>
          <a:p>
            <a:pPr marL="1715" lvl="0" indent="-372047">
              <a:buNone/>
            </a:pPr>
            <a:r>
              <a:rPr lang="zh-CN" altLang="en-US" sz="3156">
                <a:solidFill>
                  <a:srgbClr val="0001EE"/>
                </a:solidFill>
              </a:rPr>
              <a:t>    TRH是下丘脑分泌的三肽激素，它可促进腺垂体合成和释放促甲状腺激素〔TSH〕，后者促进甲状腺分泌T3、T4，当血液中甲状腺素升高时，反响抑制TSH的分泌，并阻断TSH对TRH的反响。</a:t>
            </a:r>
            <a:endParaRPr lang="zh-CN" altLang="en-US"/>
          </a:p>
        </p:txBody>
      </p:sp>
      <p:sp>
        <p:nvSpPr>
          <p:cNvPr id="2126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第十二页，共六十六页。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8" name="标题 1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2129" name="内容占位符 2"/>
          <p:cNvSpPr>
            <a:spLocks noGrp="1"/>
          </p:cNvSpPr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/>
            <a:r>
              <a:rPr lang="en-US" altLang="zh-CN" sz="3156">
                <a:solidFill>
                  <a:srgbClr val="0001EE"/>
                </a:solidFill>
              </a:rPr>
              <a:t>2</a:t>
            </a:r>
            <a:r>
              <a:rPr lang="zh-CN" altLang="en-US" sz="3056">
                <a:solidFill>
                  <a:srgbClr val="0001EE"/>
                </a:solidFill>
              </a:rPr>
              <a:t>、方法：</a:t>
            </a:r>
            <a:endParaRPr lang="zh-CN" altLang="en-US"/>
          </a:p>
          <a:p>
            <a:pPr marL="0" lvl="0" indent="0">
              <a:buNone/>
            </a:pPr>
            <a:r>
              <a:rPr lang="zh-CN" altLang="en-US" sz="3256">
                <a:solidFill>
                  <a:srgbClr val="0001EE"/>
                </a:solidFill>
              </a:rPr>
              <a:t>    抽血测</a:t>
            </a:r>
            <a:r>
              <a:rPr lang="en-US" altLang="zh-CN" sz="3256">
                <a:solidFill>
                  <a:srgbClr val="0001EE"/>
                </a:solidFill>
              </a:rPr>
              <a:t>TSH</a:t>
            </a:r>
            <a:r>
              <a:rPr lang="zh-CN" altLang="en-US" sz="3256">
                <a:solidFill>
                  <a:srgbClr val="0001EE"/>
                </a:solidFill>
              </a:rPr>
              <a:t>作对照值；</a:t>
            </a:r>
            <a:endParaRPr lang="zh-CN" altLang="en-US"/>
          </a:p>
          <a:p>
            <a:pPr marL="0" lvl="0" indent="0">
              <a:buNone/>
            </a:pPr>
            <a:r>
              <a:rPr lang="zh-CN" altLang="en-US" sz="3356">
                <a:solidFill>
                  <a:srgbClr val="0001EE"/>
                </a:solidFill>
              </a:rPr>
              <a:t>    标准计量的</a:t>
            </a:r>
            <a:r>
              <a:rPr lang="en-US" altLang="zh-CN" sz="3256">
                <a:solidFill>
                  <a:srgbClr val="0001EE"/>
                </a:solidFill>
              </a:rPr>
              <a:t>TRH200-500ug</a:t>
            </a:r>
            <a:r>
              <a:rPr lang="zh-CN" altLang="en-US" sz="3156">
                <a:solidFill>
                  <a:srgbClr val="0001EE"/>
                </a:solidFill>
              </a:rPr>
              <a:t>溶于生理盐水</a:t>
            </a:r>
            <a:r>
              <a:rPr lang="en-US" altLang="zh-CN" sz="3056">
                <a:solidFill>
                  <a:srgbClr val="0001EE"/>
                </a:solidFill>
              </a:rPr>
              <a:t>2-4ml</a:t>
            </a:r>
            <a:r>
              <a:rPr lang="zh-CN" altLang="en-US" sz="3056">
                <a:solidFill>
                  <a:srgbClr val="0001EE"/>
                </a:solidFill>
              </a:rPr>
              <a:t>快速静脉注射；</a:t>
            </a:r>
            <a:endParaRPr lang="zh-CN" altLang="en-US"/>
          </a:p>
          <a:p>
            <a:pPr marL="0" lvl="0" indent="0">
              <a:buNone/>
            </a:pPr>
            <a:r>
              <a:rPr lang="zh-CN" altLang="en-US" sz="3056">
                <a:solidFill>
                  <a:srgbClr val="0001EE"/>
                </a:solidFill>
              </a:rPr>
              <a:t>     注射后</a:t>
            </a:r>
            <a:r>
              <a:rPr lang="en-US" altLang="zh-CN" sz="3356">
                <a:solidFill>
                  <a:srgbClr val="0001EE"/>
                </a:solidFill>
              </a:rPr>
              <a:t>30</a:t>
            </a:r>
            <a:r>
              <a:rPr lang="zh-CN" altLang="en-US" sz="3056">
                <a:solidFill>
                  <a:srgbClr val="0001EE"/>
                </a:solidFill>
              </a:rPr>
              <a:t>、</a:t>
            </a:r>
            <a:r>
              <a:rPr lang="en-US" altLang="zh-CN" sz="3256">
                <a:solidFill>
                  <a:srgbClr val="0001EE"/>
                </a:solidFill>
              </a:rPr>
              <a:t>60</a:t>
            </a:r>
            <a:r>
              <a:rPr lang="zh-CN" altLang="en-US" sz="3056">
                <a:solidFill>
                  <a:srgbClr val="0001EE"/>
                </a:solidFill>
              </a:rPr>
              <a:t>、</a:t>
            </a:r>
            <a:r>
              <a:rPr lang="en-US" altLang="zh-CN" sz="3056">
                <a:solidFill>
                  <a:srgbClr val="0001EE"/>
                </a:solidFill>
              </a:rPr>
              <a:t>120</a:t>
            </a:r>
            <a:r>
              <a:rPr lang="zh-CN" altLang="en-US" sz="3056">
                <a:solidFill>
                  <a:srgbClr val="0001EE"/>
                </a:solidFill>
              </a:rPr>
              <a:t>分钟分别抽血，测定</a:t>
            </a:r>
            <a:r>
              <a:rPr lang="en-US" altLang="zh-CN" sz="3056">
                <a:solidFill>
                  <a:srgbClr val="0001EE"/>
                </a:solidFill>
              </a:rPr>
              <a:t>TSH</a:t>
            </a:r>
            <a:r>
              <a:rPr lang="zh-CN" altLang="en-US" sz="3056">
                <a:solidFill>
                  <a:srgbClr val="0001EE"/>
                </a:solidFill>
              </a:rPr>
              <a:t>值。</a:t>
            </a:r>
            <a:endParaRPr lang="zh-CN" altLang="en-US"/>
          </a:p>
        </p:txBody>
      </p:sp>
      <p:sp>
        <p:nvSpPr>
          <p:cNvPr id="2130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第十三页，共六十六页。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2" name="标题 1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2133" name="内容占位符 2"/>
          <p:cNvSpPr>
            <a:spLocks noGrp="1"/>
          </p:cNvSpPr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/>
            <a:r>
              <a:rPr sz="3256">
                <a:solidFill>
                  <a:srgbClr val="0001EE"/>
                </a:solidFill>
              </a:rPr>
              <a:t>3、结果</a:t>
            </a:r>
          </a:p>
          <a:p>
            <a:pPr marL="0" lvl="0" indent="0"/>
            <a:r>
              <a:rPr sz="3256">
                <a:solidFill>
                  <a:srgbClr val="0001EE"/>
                </a:solidFill>
              </a:rPr>
              <a:t>     正常范围：30min：男性：3.5-15.5mU/L，女性：6.5-20.5mU/L，60min：男性：2.0-11.5mU/L，女性：4.0-5.5mU/L；注射TRH，TSH顶峰出现在20-30min，1-4h后T3和T4增加，T3较根底值增加70%，T4增加15%-50%。</a:t>
            </a:r>
          </a:p>
        </p:txBody>
      </p:sp>
      <p:sp>
        <p:nvSpPr>
          <p:cNvPr id="2134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第十四页，共六十六页。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6" name="标题 1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endParaRPr lang="zh-CN" altLang="en-US"/>
          </a:p>
        </p:txBody>
      </p:sp>
      <p:graphicFrame>
        <p:nvGraphicFramePr>
          <p:cNvPr id="2137" name="内容占位符 4"/>
          <p:cNvGraphicFramePr>
            <a:graphicFrameLocks noGrp="1"/>
          </p:cNvGraphicFramePr>
          <p:nvPr/>
        </p:nvGraphicFramePr>
        <p:xfrm>
          <a:off x="490347" y="1683639"/>
          <a:ext cx="8893112" cy="4445701"/>
        </p:xfrm>
        <a:graphic>
          <a:graphicData uri="http://schemas.openxmlformats.org/drawingml/2006/table">
            <a:tbl>
              <a:tblPr/>
              <a:tblGrid>
                <a:gridCol w="4447413"/>
                <a:gridCol w="4445699"/>
              </a:tblGrid>
              <a:tr h="762953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  <a:tr h="920687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920687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920687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920687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sp>
        <p:nvSpPr>
          <p:cNvPr id="2138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第十五页，共六十六页。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9" name="标题 13313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160" name="文本占位符 13314"/>
          <p:cNvSpPr/>
          <p:nvPr>
            <p:ph idx="1"/>
          </p:nvPr>
        </p:nvSpPr>
        <p:spPr>
          <a:xfrm>
            <a:off x="493776" y="1728216"/>
            <a:ext cx="8970263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lnSpc>
                <a:spcPct val="150000"/>
              </a:lnSpc>
              <a:buNone/>
            </a:pPr>
            <a:r>
              <a:rPr lang="zh-CN" altLang="en-US" sz="2724">
                <a:solidFill>
                  <a:srgbClr val="0001EE"/>
                </a:solidFill>
              </a:rPr>
              <a:t>〔四〕血浆ACTH浓度测定</a:t>
            </a:r>
            <a:endParaRPr lang="zh-CN" altLang="en-US" sz="3024"/>
          </a:p>
          <a:p>
            <a:pPr marL="1715" lvl="0" indent="-372047">
              <a:lnSpc>
                <a:spcPct val="150000"/>
              </a:lnSpc>
              <a:buNone/>
            </a:pPr>
            <a:r>
              <a:rPr lang="zh-CN" altLang="en-US" sz="2824">
                <a:solidFill>
                  <a:srgbClr val="0001EE"/>
                </a:solidFill>
              </a:rPr>
              <a:t>  1、标本采集与测定方法：上午8时采集4ml，抗凝立即送检，方法为放射免疫法；</a:t>
            </a:r>
            <a:endParaRPr lang="zh-CN" altLang="en-US" sz="3024"/>
          </a:p>
          <a:p>
            <a:pPr marL="1715" lvl="0" indent="-372047">
              <a:lnSpc>
                <a:spcPct val="150000"/>
              </a:lnSpc>
              <a:buNone/>
            </a:pPr>
            <a:r>
              <a:rPr lang="zh-CN" altLang="en-US" sz="2824">
                <a:solidFill>
                  <a:srgbClr val="0001EE"/>
                </a:solidFill>
              </a:rPr>
              <a:t>  2、正常范围：峰值在上午6-8时，最低值在晚上6-11时。</a:t>
            </a:r>
            <a:endParaRPr lang="zh-CN" altLang="en-US" sz="3024"/>
          </a:p>
        </p:txBody>
      </p:sp>
      <p:sp>
        <p:nvSpPr>
          <p:cNvPr id="2161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第十六页，共六十六页。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3" name="标题 14337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164" name="文本占位符 14338"/>
          <p:cNvSpPr/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>
              <a:buNone/>
            </a:pPr>
            <a:r>
              <a:rPr lang="en-US" altLang="zh-CN" sz="3256">
                <a:solidFill>
                  <a:srgbClr val="0001EE"/>
                </a:solidFill>
              </a:rPr>
              <a:t>3、ACTH升高：</a:t>
            </a:r>
            <a:endParaRPr lang="en-US" altLang="zh-CN"/>
          </a:p>
          <a:p>
            <a:pPr marL="0" lvl="0" indent="0">
              <a:buNone/>
            </a:pPr>
            <a:r>
              <a:rPr lang="en-US" altLang="zh-CN" sz="3156">
                <a:solidFill>
                  <a:srgbClr val="0001EE"/>
                </a:solidFill>
              </a:rPr>
              <a:t>  ①原发性肾上腺皮质功能减退症</a:t>
            </a:r>
            <a:endParaRPr lang="en-US" altLang="zh-CN"/>
          </a:p>
          <a:p>
            <a:pPr marL="0" lvl="0" indent="0">
              <a:buNone/>
            </a:pPr>
            <a:r>
              <a:rPr lang="en-US" altLang="zh-CN" sz="3256">
                <a:solidFill>
                  <a:srgbClr val="0001EE"/>
                </a:solidFill>
              </a:rPr>
              <a:t>  ②先天性肾上腺皮质增生；</a:t>
            </a:r>
            <a:endParaRPr lang="en-US" altLang="zh-CN"/>
          </a:p>
          <a:p>
            <a:pPr marL="0" lvl="0" indent="0">
              <a:buNone/>
            </a:pPr>
            <a:r>
              <a:rPr lang="en-US" altLang="zh-CN" sz="3356">
                <a:solidFill>
                  <a:srgbClr val="0001EE"/>
                </a:solidFill>
              </a:rPr>
              <a:t>  ③异位ACTH分泌综合征</a:t>
            </a:r>
            <a:endParaRPr lang="en-US" altLang="zh-CN"/>
          </a:p>
          <a:p>
            <a:pPr marL="0" lvl="0" indent="0">
              <a:buNone/>
            </a:pPr>
            <a:r>
              <a:rPr lang="en-US" altLang="zh-CN" sz="3356">
                <a:solidFill>
                  <a:srgbClr val="0001EE"/>
                </a:solidFill>
              </a:rPr>
              <a:t>  ④下丘脑-垂体功能紊乱</a:t>
            </a:r>
            <a:endParaRPr lang="en-US" altLang="zh-CN"/>
          </a:p>
          <a:p>
            <a:pPr marL="0" lvl="0" indent="0">
              <a:buNone/>
            </a:pPr>
            <a:r>
              <a:rPr lang="en-US" altLang="zh-CN" sz="3356">
                <a:solidFill>
                  <a:srgbClr val="0001EE"/>
                </a:solidFill>
              </a:rPr>
              <a:t>  ⑤家族性艾迪生病</a:t>
            </a:r>
            <a:endParaRPr lang="en-US" altLang="zh-CN"/>
          </a:p>
          <a:p>
            <a:pPr marL="0" lvl="0" indent="0">
              <a:buNone/>
            </a:pPr>
            <a:r>
              <a:rPr lang="en-US" altLang="zh-CN" sz="3156">
                <a:solidFill>
                  <a:srgbClr val="0001EE"/>
                </a:solidFill>
              </a:rPr>
              <a:t>  ⑥严重应激反响〔创伤、低血糖、休克〕</a:t>
            </a:r>
            <a:endParaRPr lang="en-US" altLang="zh-CN"/>
          </a:p>
          <a:p>
            <a:pPr marL="0" lvl="0" indent="0">
              <a:buNone/>
            </a:pPr>
            <a:r>
              <a:rPr lang="en-US" altLang="zh-CN" sz="3356">
                <a:solidFill>
                  <a:srgbClr val="0001EE"/>
                </a:solidFill>
              </a:rPr>
              <a:t>  ⑦麻醉药物</a:t>
            </a:r>
            <a:endParaRPr lang="en-US" altLang="zh-CN"/>
          </a:p>
        </p:txBody>
      </p:sp>
      <p:sp>
        <p:nvSpPr>
          <p:cNvPr id="2165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第十七页，共六十六页。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7" name="标题 1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2168" name="内容占位符 2"/>
          <p:cNvSpPr>
            <a:spLocks noGrp="1"/>
          </p:cNvSpPr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/>
            <a:r>
              <a:rPr sz="3156">
                <a:solidFill>
                  <a:srgbClr val="0001EE"/>
                </a:solidFill>
              </a:rPr>
              <a:t>4、ACTH降低</a:t>
            </a:r>
          </a:p>
          <a:p>
            <a:pPr marL="0" lvl="0" indent="0"/>
            <a:r>
              <a:rPr sz="3356">
                <a:solidFill>
                  <a:srgbClr val="0001EE"/>
                </a:solidFill>
              </a:rPr>
              <a:t>  ①腺垂体功能减退症〔垂体瘤、鞍旁肿瘤、</a:t>
            </a:r>
          </a:p>
          <a:p>
            <a:pPr marL="0" lvl="0" indent="0"/>
            <a:r>
              <a:rPr sz="3056">
                <a:solidFill>
                  <a:srgbClr val="0001EE"/>
                </a:solidFill>
              </a:rPr>
              <a:t>      垂体瘤术后、席汉综合征〕</a:t>
            </a:r>
          </a:p>
          <a:p>
            <a:pPr marL="0" lvl="0" indent="0"/>
            <a:r>
              <a:rPr sz="3256">
                <a:solidFill>
                  <a:srgbClr val="0001EE"/>
                </a:solidFill>
              </a:rPr>
              <a:t>  ②原发性肾上腺皮质功能亢进症〔库欣病〕</a:t>
            </a:r>
          </a:p>
          <a:p>
            <a:pPr marL="0" lvl="0" indent="0"/>
            <a:r>
              <a:rPr sz="3156">
                <a:solidFill>
                  <a:srgbClr val="0001EE"/>
                </a:solidFill>
              </a:rPr>
              <a:t>  ③长期大剂量使用糖皮质激素。</a:t>
            </a:r>
          </a:p>
          <a:p>
            <a:pPr marL="0" lvl="0" indent="0"/>
            <a:r>
              <a:rPr sz="3356">
                <a:solidFill>
                  <a:srgbClr val="0001EE"/>
                </a:solidFill>
              </a:rPr>
              <a:t>   </a:t>
            </a:r>
          </a:p>
        </p:txBody>
      </p:sp>
      <p:sp>
        <p:nvSpPr>
          <p:cNvPr id="2169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第十八页，共六十六页。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1" name="标题 1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2172" name="内容占位符 2"/>
          <p:cNvSpPr/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>
              <a:buNone/>
            </a:pPr>
            <a:r>
              <a:rPr lang="en-US" altLang="zh-CN" sz="3156">
                <a:solidFill>
                  <a:srgbClr val="0001EE"/>
                </a:solidFill>
              </a:rPr>
              <a:t>   二、下丘脑-垂体-肾上腺皮质功能检测</a:t>
            </a:r>
            <a:endParaRPr lang="en-US" altLang="zh-CN"/>
          </a:p>
          <a:p>
            <a:pPr marL="0" lvl="0" indent="0">
              <a:buNone/>
            </a:pPr>
            <a:endParaRPr lang="en-US" altLang="zh-CN"/>
          </a:p>
          <a:p>
            <a:pPr marL="0" lvl="0" indent="0">
              <a:buNone/>
            </a:pPr>
            <a:r>
              <a:rPr lang="en-US" altLang="zh-CN" sz="3356">
                <a:solidFill>
                  <a:srgbClr val="0001EE"/>
                </a:solidFill>
              </a:rPr>
              <a:t>〔一〕ACTH兴奋试验</a:t>
            </a:r>
            <a:endParaRPr lang="en-US" altLang="zh-CN"/>
          </a:p>
        </p:txBody>
      </p:sp>
      <p:sp>
        <p:nvSpPr>
          <p:cNvPr id="2173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第十九页，共六十六页。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5" name="标题 15361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176" name="文本占位符 15362"/>
          <p:cNvSpPr/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lnSpc>
                <a:spcPct val="150000"/>
              </a:lnSpc>
              <a:buNone/>
            </a:pPr>
            <a:r>
              <a:rPr lang="en-US" altLang="en-US" sz="3356">
                <a:solidFill>
                  <a:srgbClr val="0001EE"/>
                </a:solidFill>
              </a:rPr>
              <a:t>1</a:t>
            </a:r>
            <a:r>
              <a:rPr lang="zh-CN" altLang="en-US" sz="3356">
                <a:solidFill>
                  <a:srgbClr val="0001EE"/>
                </a:solidFill>
              </a:rPr>
              <a:t>、原理：</a:t>
            </a:r>
            <a:endParaRPr lang="zh-CN" altLang="en-US"/>
          </a:p>
          <a:p>
            <a:pPr marL="1715" lvl="0" indent="-372047">
              <a:lnSpc>
                <a:spcPct val="150000"/>
              </a:lnSpc>
              <a:buNone/>
            </a:pPr>
            <a:r>
              <a:rPr lang="en-US" altLang="zh-CN" sz="2824">
                <a:solidFill>
                  <a:srgbClr val="0001EE"/>
                </a:solidFill>
              </a:rPr>
              <a:t>     ACTH</a:t>
            </a:r>
            <a:r>
              <a:rPr lang="zh-CN" altLang="en-US" sz="2924">
                <a:solidFill>
                  <a:srgbClr val="0001EE"/>
                </a:solidFill>
              </a:rPr>
              <a:t>可促进肾上腺皮质分泌皮质醇。应用一定量外源性</a:t>
            </a:r>
            <a:r>
              <a:rPr lang="en-US" altLang="zh-CN" sz="2624">
                <a:solidFill>
                  <a:srgbClr val="0001EE"/>
                </a:solidFill>
              </a:rPr>
              <a:t>ACTH</a:t>
            </a:r>
            <a:r>
              <a:rPr lang="zh-CN" altLang="en-US" sz="2724">
                <a:solidFill>
                  <a:srgbClr val="0001EE"/>
                </a:solidFill>
              </a:rPr>
              <a:t>后，观察血浆皮质醇的变化。</a:t>
            </a:r>
            <a:endParaRPr lang="zh-CN" altLang="en-US" sz="3024"/>
          </a:p>
        </p:txBody>
      </p:sp>
      <p:sp>
        <p:nvSpPr>
          <p:cNvPr id="2177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第二十页，共六十六页。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9" name="标题 16385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180" name="文本占位符 16386"/>
          <p:cNvSpPr/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buNone/>
            </a:pPr>
            <a:r>
              <a:rPr lang="en-US" altLang="zh-CN" sz="2924">
                <a:solidFill>
                  <a:srgbClr val="0001EE"/>
                </a:solidFill>
              </a:rPr>
              <a:t>2、方法：</a:t>
            </a:r>
            <a:endParaRPr lang="en-US" altLang="zh-CN" sz="3024"/>
          </a:p>
          <a:p>
            <a:pPr marL="1715" lvl="0" indent="-372047">
              <a:buNone/>
            </a:pPr>
            <a:r>
              <a:rPr lang="en-US" altLang="zh-CN" sz="2724">
                <a:solidFill>
                  <a:srgbClr val="0001EE"/>
                </a:solidFill>
              </a:rPr>
              <a:t> ①试验前收集24h尿，测定17-羟皮质类固醇〔17-OHCS〕、尿游离皮质醇、取血测定血浆总皮质醇和酸性粒细胞计数作对照；</a:t>
            </a:r>
            <a:endParaRPr lang="en-US" altLang="zh-CN" sz="3024"/>
          </a:p>
          <a:p>
            <a:pPr marL="1715" lvl="0" indent="-372047">
              <a:buNone/>
            </a:pPr>
            <a:r>
              <a:rPr lang="en-US" altLang="zh-CN" sz="2824">
                <a:solidFill>
                  <a:srgbClr val="0001EE"/>
                </a:solidFill>
              </a:rPr>
              <a:t> ②试验上午8时起静脉滴注ACTH水剂25U〔参加5%葡萄糖500ml中〕维持8h，连续用2d，并收集24h尿共3d。</a:t>
            </a:r>
            <a:endParaRPr lang="en-US" altLang="zh-CN" sz="3024"/>
          </a:p>
        </p:txBody>
      </p:sp>
      <p:sp>
        <p:nvSpPr>
          <p:cNvPr id="2181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第二十一页，共六十六页。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3" name="标题 17409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184" name="文本占位符 17410"/>
          <p:cNvSpPr/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buNone/>
            </a:pPr>
            <a:r>
              <a:rPr lang="zh-CN" altLang="en-US" sz="3356">
                <a:solidFill>
                  <a:srgbClr val="0001EE"/>
                </a:solidFill>
              </a:rPr>
              <a:t> </a:t>
            </a:r>
            <a:r>
              <a:rPr lang="en-US" altLang="zh-CN" sz="3256">
                <a:solidFill>
                  <a:srgbClr val="0001EE"/>
                </a:solidFill>
              </a:rPr>
              <a:t>3</a:t>
            </a:r>
            <a:r>
              <a:rPr lang="zh-CN" altLang="en-US" sz="3356">
                <a:solidFill>
                  <a:srgbClr val="0001EE"/>
                </a:solidFill>
              </a:rPr>
              <a:t>、正常范围：</a:t>
            </a:r>
            <a:endParaRPr lang="zh-CN" altLang="en-US"/>
          </a:p>
          <a:p>
            <a:pPr marL="1715" lvl="0" indent="-372047">
              <a:buNone/>
            </a:pPr>
            <a:r>
              <a:rPr lang="zh-CN" altLang="en-US" sz="2624">
                <a:solidFill>
                  <a:srgbClr val="0001EE"/>
                </a:solidFill>
              </a:rPr>
              <a:t>    肾上腺皮质功能正常者，用</a:t>
            </a:r>
            <a:r>
              <a:rPr lang="en-US" altLang="zh-CN" sz="2924">
                <a:solidFill>
                  <a:srgbClr val="0001EE"/>
                </a:solidFill>
              </a:rPr>
              <a:t>ACTH</a:t>
            </a:r>
            <a:r>
              <a:rPr lang="zh-CN" altLang="en-US" sz="2624">
                <a:solidFill>
                  <a:srgbClr val="0001EE"/>
                </a:solidFill>
              </a:rPr>
              <a:t>兴奋第</a:t>
            </a:r>
            <a:r>
              <a:rPr lang="en-US" altLang="zh-CN" sz="2724">
                <a:solidFill>
                  <a:srgbClr val="0001EE"/>
                </a:solidFill>
              </a:rPr>
              <a:t>1</a:t>
            </a:r>
            <a:r>
              <a:rPr lang="zh-CN" altLang="en-US" sz="2624">
                <a:solidFill>
                  <a:srgbClr val="0001EE"/>
                </a:solidFill>
              </a:rPr>
              <a:t>天，兴奋较对照值增加</a:t>
            </a:r>
            <a:r>
              <a:rPr lang="en-US" altLang="zh-CN" sz="2824">
                <a:solidFill>
                  <a:srgbClr val="0001EE"/>
                </a:solidFill>
              </a:rPr>
              <a:t>1-2</a:t>
            </a:r>
            <a:r>
              <a:rPr lang="zh-CN" altLang="en-US" sz="2724">
                <a:solidFill>
                  <a:srgbClr val="0001EE"/>
                </a:solidFill>
              </a:rPr>
              <a:t>倍，第</a:t>
            </a:r>
            <a:r>
              <a:rPr lang="en-US" altLang="zh-CN" sz="2724">
                <a:solidFill>
                  <a:srgbClr val="0001EE"/>
                </a:solidFill>
              </a:rPr>
              <a:t>2</a:t>
            </a:r>
            <a:r>
              <a:rPr lang="zh-CN" altLang="en-US" sz="2624">
                <a:solidFill>
                  <a:srgbClr val="0001EE"/>
                </a:solidFill>
              </a:rPr>
              <a:t>天增加</a:t>
            </a:r>
            <a:r>
              <a:rPr lang="en-US" altLang="zh-CN" sz="2824">
                <a:solidFill>
                  <a:srgbClr val="0001EE"/>
                </a:solidFill>
              </a:rPr>
              <a:t>2-3</a:t>
            </a:r>
            <a:r>
              <a:rPr lang="zh-CN" altLang="en-US" sz="2724">
                <a:solidFill>
                  <a:srgbClr val="0001EE"/>
                </a:solidFill>
              </a:rPr>
              <a:t>倍。</a:t>
            </a:r>
            <a:endParaRPr lang="zh-CN" altLang="en-US" sz="3024"/>
          </a:p>
        </p:txBody>
      </p:sp>
      <p:sp>
        <p:nvSpPr>
          <p:cNvPr id="2185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第二十二页，共六十六页。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7" name="标题 18433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188" name="文本占位符 18434"/>
          <p:cNvSpPr/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buNone/>
            </a:pPr>
            <a:r>
              <a:rPr lang="en-US" altLang="zh-CN" sz="2924">
                <a:solidFill>
                  <a:srgbClr val="0001EE"/>
                </a:solidFill>
              </a:rPr>
              <a:t>4</a:t>
            </a:r>
            <a:r>
              <a:rPr lang="zh-CN" altLang="en-US" sz="2924">
                <a:solidFill>
                  <a:srgbClr val="0001EE"/>
                </a:solidFill>
              </a:rPr>
              <a:t>、临床意义</a:t>
            </a:r>
            <a:endParaRPr lang="zh-CN" altLang="en-US" sz="3024"/>
          </a:p>
          <a:p>
            <a:pPr marL="1715" lvl="0" indent="-372047">
              <a:buNone/>
            </a:pPr>
            <a:r>
              <a:rPr lang="zh-CN" altLang="en-US" sz="2624">
                <a:solidFill>
                  <a:srgbClr val="0001EE"/>
                </a:solidFill>
              </a:rPr>
              <a:t>   </a:t>
            </a:r>
            <a:endParaRPr lang="zh-CN" altLang="en-US" sz="3024"/>
          </a:p>
          <a:p>
            <a:pPr marL="1715" lvl="0" indent="-372047">
              <a:buNone/>
            </a:pPr>
            <a:endParaRPr lang="zh-CN" altLang="en-US" sz="3024"/>
          </a:p>
        </p:txBody>
      </p:sp>
      <p:graphicFrame>
        <p:nvGraphicFramePr>
          <p:cNvPr id="2189" name="表格 2"/>
          <p:cNvGraphicFramePr>
            <a:graphicFrameLocks noGrp="1"/>
          </p:cNvGraphicFramePr>
          <p:nvPr/>
        </p:nvGraphicFramePr>
        <p:xfrm>
          <a:off x="870966" y="2899219"/>
          <a:ext cx="7998141" cy="3062097"/>
        </p:xfrm>
        <a:graphic>
          <a:graphicData uri="http://schemas.openxmlformats.org/drawingml/2006/table">
            <a:tbl>
              <a:tblPr/>
              <a:tblGrid>
                <a:gridCol w="2666047"/>
                <a:gridCol w="2666047"/>
                <a:gridCol w="2666047"/>
              </a:tblGrid>
              <a:tr h="408051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BE0E3"/>
                    </a:solidFill>
                  </a:tcPr>
                </a:tc>
              </a:tr>
              <a:tr h="975551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</a:tr>
              <a:tr h="987552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9FA"/>
                    </a:solidFill>
                  </a:tcPr>
                </a:tc>
              </a:tr>
              <a:tr h="690943">
                <a:tc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 gridSpan="2">
                  <a:txBody>
                    <a:bodyPr vert="horz" wrap="square" lIns="98755" tIns="49378" rIns="98755" bIns="49378"/>
                    <a:lstStyle>
                      <a:defPPr>
                        <a:defRPr lang="zh-CN"/>
                      </a:defPPr>
                      <a:lvl1pPr marL="0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1pPr>
                      <a:lvl2pPr marL="493776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2pPr>
                      <a:lvl3pPr marL="987552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3pPr>
                      <a:lvl4pPr marL="1481328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4pPr>
                      <a:lvl5pPr marL="1975104" indent="0" algn="l" defTabSz="987552" eaLnBrk="1" fontAlgn="base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None/>
                        <a:defRPr lang="zh-CN" altLang="en-US" sz="1944" b="0" i="0" u="none">
                          <a:solidFill>
                            <a:schemeClr val="tx1"/>
                          </a:solidFill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/>
                  </a:txBody>
                  <a:tcPr marL="98755" marR="98755" marT="49378" marB="49378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4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98755" marR="98755" marT="49378" marB="49378">
                    <a:lnR w="12700">
                      <a:miter lim="800000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190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第二十三页，共六十六页。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2" name="标题 19457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213" name="文本占位符 19458"/>
          <p:cNvSpPr/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buNone/>
            </a:pPr>
            <a:r>
              <a:rPr lang="zh-CN" altLang="en-US" sz="3256">
                <a:solidFill>
                  <a:srgbClr val="0001EE"/>
                </a:solidFill>
              </a:rPr>
              <a:t>〔二〕小剂量地塞米松抑制试验</a:t>
            </a:r>
            <a:endParaRPr lang="zh-CN" altLang="en-US"/>
          </a:p>
          <a:p>
            <a:pPr marL="1715" lvl="0" indent="-372047">
              <a:buNone/>
            </a:pPr>
            <a:r>
              <a:rPr lang="zh-CN" altLang="en-US" sz="3356">
                <a:solidFill>
                  <a:srgbClr val="0001EE"/>
                </a:solidFill>
              </a:rPr>
              <a:t>  1、原理：</a:t>
            </a:r>
            <a:endParaRPr lang="zh-CN" altLang="en-US"/>
          </a:p>
          <a:p>
            <a:pPr marL="1715" lvl="0" indent="-372047">
              <a:buNone/>
            </a:pPr>
            <a:r>
              <a:rPr lang="zh-CN" altLang="en-US" sz="3056">
                <a:solidFill>
                  <a:srgbClr val="0001EE"/>
                </a:solidFill>
              </a:rPr>
              <a:t>        地塞米松强烈抑制下丘脑分泌促肾上腺皮质激素释放〔CRH〕和垂体产生ACTH。正常情况下，应用地塞米松后，抑制了CRH和ACTH。</a:t>
            </a:r>
            <a:endParaRPr lang="zh-CN" altLang="en-US"/>
          </a:p>
        </p:txBody>
      </p:sp>
      <p:sp>
        <p:nvSpPr>
          <p:cNvPr id="2214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第二十四页，共六十六页。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6" name="标题 21505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217" name="文本占位符 21506"/>
          <p:cNvSpPr/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lnSpc>
                <a:spcPct val="90000"/>
              </a:lnSpc>
              <a:buNone/>
            </a:pPr>
            <a:r>
              <a:rPr lang="zh-CN" altLang="en-US" sz="3156">
                <a:solidFill>
                  <a:srgbClr val="0001EE"/>
                </a:solidFill>
              </a:rPr>
              <a:t>  2、方法：</a:t>
            </a:r>
            <a:endParaRPr lang="zh-CN" altLang="en-US"/>
          </a:p>
          <a:p>
            <a:pPr marL="1715" lvl="0" indent="-372047">
              <a:lnSpc>
                <a:spcPct val="90000"/>
              </a:lnSpc>
              <a:buNone/>
            </a:pPr>
            <a:r>
              <a:rPr lang="zh-CN" altLang="en-US" sz="3056">
                <a:solidFill>
                  <a:srgbClr val="0001EE"/>
                </a:solidFill>
              </a:rPr>
              <a:t> </a:t>
            </a:r>
            <a:endParaRPr lang="zh-CN" altLang="en-US"/>
          </a:p>
          <a:p>
            <a:pPr marL="1715" lvl="0" indent="-372047">
              <a:lnSpc>
                <a:spcPct val="90000"/>
              </a:lnSpc>
              <a:buNone/>
            </a:pPr>
            <a:r>
              <a:rPr lang="zh-CN" altLang="en-US" sz="3356">
                <a:solidFill>
                  <a:srgbClr val="0001EE"/>
                </a:solidFill>
              </a:rPr>
              <a:t>   ①试验前留24h尿，测17-OHCS或抽血测皮质醇浓度作对照；</a:t>
            </a:r>
            <a:endParaRPr lang="zh-CN" altLang="en-US"/>
          </a:p>
          <a:p>
            <a:pPr marL="1715" lvl="0" indent="-372047">
              <a:lnSpc>
                <a:spcPct val="90000"/>
              </a:lnSpc>
              <a:buNone/>
            </a:pPr>
            <a:r>
              <a:rPr lang="zh-CN" altLang="en-US" sz="3156">
                <a:solidFill>
                  <a:srgbClr val="0001EE"/>
                </a:solidFill>
              </a:rPr>
              <a:t>   </a:t>
            </a:r>
            <a:endParaRPr lang="zh-CN" altLang="en-US"/>
          </a:p>
          <a:p>
            <a:pPr marL="1715" lvl="0" indent="-372047">
              <a:lnSpc>
                <a:spcPct val="90000"/>
              </a:lnSpc>
              <a:buNone/>
            </a:pPr>
            <a:r>
              <a:rPr lang="zh-CN" altLang="en-US" sz="3256">
                <a:solidFill>
                  <a:srgbClr val="0001EE"/>
                </a:solidFill>
              </a:rPr>
              <a:t>    ②服地塞米松2mg〔每6h 0.5mg，或每8h 0.75 mg〕，连服2d，服药后第二天复测尿17-OHCS或抽血测皮质醇。</a:t>
            </a:r>
            <a:endParaRPr lang="zh-CN" altLang="en-US"/>
          </a:p>
        </p:txBody>
      </p:sp>
      <p:sp>
        <p:nvSpPr>
          <p:cNvPr id="2218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第二十五页，共六十六页。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0" name="标题 22529"/>
          <p:cNvSpPr/>
          <p:nvPr>
            <p:ph type="title" idx="4294967295"/>
          </p:nvPr>
        </p:nvSpPr>
        <p:spPr>
          <a:xfrm>
            <a:off x="493776" y="493776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221" name="文本占位符 22530"/>
          <p:cNvSpPr/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lnSpc>
                <a:spcPct val="150000"/>
              </a:lnSpc>
              <a:buNone/>
            </a:pPr>
            <a:r>
              <a:rPr lang="en-US" altLang="zh-CN" sz="3256">
                <a:solidFill>
                  <a:srgbClr val="0001EE"/>
                </a:solidFill>
              </a:rPr>
              <a:t>3、结果：</a:t>
            </a:r>
            <a:endParaRPr lang="en-US" altLang="zh-CN"/>
          </a:p>
          <a:p>
            <a:pPr marL="1715" lvl="0" indent="-372047">
              <a:lnSpc>
                <a:spcPct val="150000"/>
              </a:lnSpc>
              <a:buNone/>
            </a:pPr>
            <a:r>
              <a:rPr lang="en-US" altLang="zh-CN" sz="3356">
                <a:solidFill>
                  <a:srgbClr val="0001EE"/>
                </a:solidFill>
              </a:rPr>
              <a:t>①正常人或单纯性肥胖者，服地塞米松后，17-OHCS或血皮质醇均比对照值下降50%以上；</a:t>
            </a:r>
            <a:endParaRPr lang="en-US" altLang="zh-CN"/>
          </a:p>
          <a:p>
            <a:pPr marL="1715" lvl="0" indent="-372047">
              <a:lnSpc>
                <a:spcPct val="150000"/>
              </a:lnSpc>
              <a:buNone/>
            </a:pPr>
            <a:r>
              <a:rPr lang="en-US" altLang="zh-CN" sz="3156">
                <a:solidFill>
                  <a:srgbClr val="0001EE"/>
                </a:solidFill>
              </a:rPr>
              <a:t>②皮质醇增多症患者抑制后，血皮质醇仍在110 nmol/L以上或比对照值下降缺乏50%甲状腺功能亢进患者抑制率不如正常人显著。</a:t>
            </a:r>
            <a:endParaRPr lang="en-US" altLang="zh-CN"/>
          </a:p>
          <a:p>
            <a:pPr marL="1715" lvl="0" indent="-372047">
              <a:lnSpc>
                <a:spcPct val="150000"/>
              </a:lnSpc>
              <a:buNone/>
            </a:pPr>
            <a:endParaRPr lang="en-US" altLang="zh-CN"/>
          </a:p>
        </p:txBody>
      </p:sp>
      <p:sp>
        <p:nvSpPr>
          <p:cNvPr id="2222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第二十六页，共六十六页。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4" name="标题 23553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2225" name="文本占位符 23554"/>
          <p:cNvSpPr/>
          <p:nvPr>
            <p:ph idx="1"/>
          </p:nvPr>
        </p:nvSpPr>
        <p:spPr>
          <a:xfrm>
            <a:off x="504063" y="1558481"/>
            <a:ext cx="8548496" cy="505777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1715" lvl="0" indent="-372047">
              <a:lnSpc>
                <a:spcPct val="150000"/>
              </a:lnSpc>
              <a:buNone/>
            </a:pPr>
            <a:r>
              <a:rPr lang="zh-CN" altLang="en-US" sz="3356">
                <a:solidFill>
                  <a:srgbClr val="0001EE"/>
                </a:solidFill>
              </a:rPr>
              <a:t>〔三〕大剂量地塞米松抑制试验</a:t>
            </a:r>
            <a:endParaRPr lang="zh-CN" altLang="en-US"/>
          </a:p>
          <a:p>
            <a:pPr marL="1715" lvl="0" indent="-372047">
              <a:lnSpc>
                <a:spcPct val="150000"/>
              </a:lnSpc>
              <a:buNone/>
            </a:pPr>
            <a:r>
              <a:rPr lang="zh-CN" altLang="en-US" sz="3256">
                <a:solidFill>
                  <a:srgbClr val="0001EE"/>
                </a:solidFill>
              </a:rPr>
              <a:t>1、原理：同小剂量地塞米松抑制试验，主要用于进一步鉴别肾上腺功能亢进的性质。</a:t>
            </a:r>
            <a:endParaRPr lang="zh-CN" altLang="en-US"/>
          </a:p>
        </p:txBody>
      </p:sp>
      <p:sp>
        <p:nvSpPr>
          <p:cNvPr id="2226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第二十七页，共六十六页。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8" name="标题 24577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229" name="文本占位符 24578"/>
          <p:cNvSpPr>
            <a:spLocks noGrp="1"/>
          </p:cNvSpPr>
          <p:nvPr>
            <p:ph idx="1"/>
          </p:nvPr>
        </p:nvSpPr>
        <p:spPr>
          <a:xfrm>
            <a:off x="493776" y="1728216"/>
            <a:ext cx="8887968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 eaLnBrk="1" hangingPunct="1">
              <a:buNone/>
            </a:pPr>
            <a:r>
              <a:rPr lang="en-US" altLang="en-US" sz="3256">
                <a:solidFill>
                  <a:srgbClr val="0001EE"/>
                </a:solidFill>
              </a:rPr>
              <a:t>2</a:t>
            </a:r>
            <a:r>
              <a:rPr lang="zh-CN" altLang="en-US" sz="3356">
                <a:solidFill>
                  <a:srgbClr val="0001EE"/>
                </a:solidFill>
              </a:rPr>
              <a:t>、方法</a:t>
            </a:r>
            <a:r>
              <a:rPr lang="zh-CN" altLang="en-US" sz="2624">
                <a:solidFill>
                  <a:srgbClr val="0001EE"/>
                </a:solidFill>
              </a:rPr>
              <a:t>：</a:t>
            </a:r>
            <a:endParaRPr lang="zh-CN" altLang="en-US" sz="3024"/>
          </a:p>
          <a:p>
            <a:pPr marL="0" lvl="0" indent="0" eaLnBrk="1" hangingPunct="1">
              <a:buNone/>
            </a:pPr>
            <a:r>
              <a:rPr lang="zh-CN" altLang="en-US" sz="2724">
                <a:solidFill>
                  <a:srgbClr val="0001EE"/>
                </a:solidFill>
                <a:sym typeface="Arial" pitchFamily="34" charset="0"/>
              </a:rPr>
              <a:t>①服地塞米松每次</a:t>
            </a:r>
            <a:r>
              <a:rPr lang="en-US" altLang="zh-CN" sz="2924">
                <a:solidFill>
                  <a:srgbClr val="0001EE"/>
                </a:solidFill>
                <a:sym typeface="Arial" pitchFamily="34" charset="0"/>
              </a:rPr>
              <a:t>2mg</a:t>
            </a:r>
            <a:r>
              <a:rPr lang="zh-CN" altLang="en-US" sz="2624">
                <a:solidFill>
                  <a:srgbClr val="0001EE"/>
                </a:solidFill>
                <a:sym typeface="Arial" pitchFamily="34" charset="0"/>
              </a:rPr>
              <a:t>，每</a:t>
            </a:r>
            <a:r>
              <a:rPr lang="en-US" altLang="zh-CN" sz="2824">
                <a:solidFill>
                  <a:srgbClr val="0001EE"/>
                </a:solidFill>
                <a:sym typeface="Arial" pitchFamily="34" charset="0"/>
              </a:rPr>
              <a:t>6</a:t>
            </a:r>
            <a:r>
              <a:rPr lang="zh-CN" altLang="en-US" sz="2924">
                <a:solidFill>
                  <a:srgbClr val="0001EE"/>
                </a:solidFill>
                <a:sym typeface="Arial" pitchFamily="34" charset="0"/>
              </a:rPr>
              <a:t>小时</a:t>
            </a:r>
            <a:r>
              <a:rPr lang="en-US" altLang="zh-CN" sz="2824">
                <a:solidFill>
                  <a:srgbClr val="0001EE"/>
                </a:solidFill>
                <a:sym typeface="Arial" pitchFamily="34" charset="0"/>
              </a:rPr>
              <a:t>1</a:t>
            </a:r>
            <a:r>
              <a:rPr lang="zh-CN" altLang="en-US" sz="2824">
                <a:solidFill>
                  <a:srgbClr val="0001EE"/>
                </a:solidFill>
                <a:sym typeface="Arial" pitchFamily="34" charset="0"/>
              </a:rPr>
              <a:t>次，连服</a:t>
            </a:r>
            <a:r>
              <a:rPr lang="en-US" altLang="zh-CN" sz="2624">
                <a:solidFill>
                  <a:srgbClr val="0001EE"/>
                </a:solidFill>
                <a:sym typeface="Arial" pitchFamily="34" charset="0"/>
              </a:rPr>
              <a:t>2d</a:t>
            </a:r>
            <a:r>
              <a:rPr lang="zh-CN" altLang="en-US" sz="2724">
                <a:solidFill>
                  <a:srgbClr val="0001EE"/>
                </a:solidFill>
                <a:sym typeface="Arial" pitchFamily="34" charset="0"/>
              </a:rPr>
              <a:t>；</a:t>
            </a:r>
            <a:endParaRPr lang="zh-CN" altLang="en-US" sz="3024">
              <a:sym typeface="Arial" pitchFamily="34" charset="0"/>
            </a:endParaRPr>
          </a:p>
          <a:p>
            <a:pPr marL="0" lvl="0" indent="0" eaLnBrk="1" hangingPunct="1">
              <a:buNone/>
            </a:pPr>
            <a:endParaRPr lang="zh-CN" altLang="en-US" sz="3024"/>
          </a:p>
          <a:p>
            <a:pPr marL="0" lvl="0" indent="0">
              <a:buNone/>
            </a:pPr>
            <a:r>
              <a:rPr lang="zh-CN" altLang="en-US" sz="2724">
                <a:solidFill>
                  <a:srgbClr val="0001EE"/>
                </a:solidFill>
                <a:sym typeface="宋体" charset="-122"/>
              </a:rPr>
              <a:t>②收集服药前、服药时及服药后各</a:t>
            </a:r>
            <a:r>
              <a:rPr lang="en-US" altLang="zh-CN" sz="2724">
                <a:solidFill>
                  <a:srgbClr val="0001EE"/>
                </a:solidFill>
                <a:sym typeface="宋体" charset="-122"/>
              </a:rPr>
              <a:t>2d</a:t>
            </a:r>
            <a:r>
              <a:rPr lang="zh-CN" altLang="en-US" sz="2924">
                <a:solidFill>
                  <a:srgbClr val="0001EE"/>
                </a:solidFill>
                <a:sym typeface="宋体" charset="-122"/>
              </a:rPr>
              <a:t>的尿，测</a:t>
            </a:r>
            <a:r>
              <a:rPr lang="en-US" altLang="zh-CN" sz="2624">
                <a:solidFill>
                  <a:srgbClr val="0001EE"/>
                </a:solidFill>
                <a:sym typeface="宋体" charset="-122"/>
              </a:rPr>
              <a:t>17-OHCS</a:t>
            </a:r>
            <a:r>
              <a:rPr lang="zh-CN" altLang="en-US" sz="2624">
                <a:solidFill>
                  <a:srgbClr val="0001EE"/>
                </a:solidFill>
                <a:sym typeface="宋体" charset="-122"/>
              </a:rPr>
              <a:t>、</a:t>
            </a:r>
            <a:r>
              <a:rPr lang="en-US" altLang="zh-CN" sz="2624">
                <a:solidFill>
                  <a:srgbClr val="0001EE"/>
                </a:solidFill>
                <a:sym typeface="宋体" charset="-122"/>
              </a:rPr>
              <a:t>17-</a:t>
            </a:r>
            <a:r>
              <a:rPr lang="zh-CN" altLang="en-US" sz="2724">
                <a:solidFill>
                  <a:srgbClr val="0001EE"/>
                </a:solidFill>
                <a:sym typeface="宋体" charset="-122"/>
              </a:rPr>
              <a:t>酮皮质类固醇、血浆总皮质醇和尿游离皮质醇。</a:t>
            </a:r>
            <a:endParaRPr lang="zh-CN" altLang="en-US" sz="3024">
              <a:sym typeface="宋体" charset="-122"/>
            </a:endParaRPr>
          </a:p>
        </p:txBody>
      </p:sp>
      <p:sp>
        <p:nvSpPr>
          <p:cNvPr id="2230" name="文本框 24579"/>
          <p:cNvSpPr/>
          <p:nvPr/>
        </p:nvSpPr>
        <p:spPr>
          <a:xfrm>
            <a:off x="1152144" y="2304288"/>
            <a:ext cx="7571232" cy="3943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1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第二十八页，共六十六页。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3" name="标题 24577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234" name="文本占位符 24578"/>
          <p:cNvSpPr>
            <a:spLocks noGrp="1"/>
          </p:cNvSpPr>
          <p:nvPr>
            <p:ph idx="1"/>
          </p:nvPr>
        </p:nvSpPr>
        <p:spPr>
          <a:xfrm>
            <a:off x="493776" y="1728216"/>
            <a:ext cx="9062846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marL="0" lvl="0" indent="0" eaLnBrk="1" hangingPunct="1">
              <a:buNone/>
            </a:pPr>
            <a:r>
              <a:rPr lang="en-US" altLang="en-US" sz="3256">
                <a:solidFill>
                  <a:srgbClr val="0001EE"/>
                </a:solidFill>
              </a:rPr>
              <a:t>2、结果分析：</a:t>
            </a:r>
            <a:endParaRPr lang="en-US" altLang="en-US"/>
          </a:p>
          <a:p>
            <a:pPr marL="0" lvl="0" indent="0" eaLnBrk="1" hangingPunct="1">
              <a:buNone/>
            </a:pPr>
            <a:endParaRPr lang="en-US" altLang="en-US"/>
          </a:p>
          <a:p>
            <a:pPr marL="0" lvl="0" indent="0" eaLnBrk="1" hangingPunct="1">
              <a:buNone/>
            </a:pPr>
            <a:r>
              <a:rPr lang="en-US" altLang="en-US" sz="3256">
                <a:solidFill>
                  <a:srgbClr val="0001EE"/>
                </a:solidFill>
              </a:rPr>
              <a:t>①假设抑制率＞50%：提示双侧肾上腺皮质增生；</a:t>
            </a:r>
            <a:endParaRPr lang="en-US" altLang="en-US"/>
          </a:p>
          <a:p>
            <a:pPr marL="0" lvl="0" indent="0" eaLnBrk="1" hangingPunct="1">
              <a:buNone/>
            </a:pPr>
            <a:endParaRPr lang="en-US" altLang="en-US"/>
          </a:p>
          <a:p>
            <a:pPr marL="0" lvl="0" indent="0" eaLnBrk="1" hangingPunct="1">
              <a:buNone/>
            </a:pPr>
            <a:r>
              <a:rPr lang="en-US" altLang="en-US" sz="3056">
                <a:solidFill>
                  <a:srgbClr val="0001EE"/>
                </a:solidFill>
              </a:rPr>
              <a:t>②假设抑制率＜50%：提示右肾上腺皮质肿瘤的可能。</a:t>
            </a:r>
            <a:endParaRPr lang="en-US" altLang="en-US"/>
          </a:p>
          <a:p>
            <a:pPr marL="0" lvl="0" indent="0" eaLnBrk="1" hangingPunct="1">
              <a:buNone/>
            </a:pPr>
            <a:endParaRPr lang="en-US" altLang="en-US"/>
          </a:p>
          <a:p>
            <a:pPr marL="0" lvl="0" indent="0" eaLnBrk="1" hangingPunct="1">
              <a:buNone/>
            </a:pPr>
            <a:r>
              <a:rPr lang="en-US" altLang="en-US" sz="3156">
                <a:solidFill>
                  <a:srgbClr val="0001EE"/>
                </a:solidFill>
              </a:rPr>
              <a:t>③异位ACTH分泌综合征所致的库欣病亦不被抑制。</a:t>
            </a:r>
            <a:endParaRPr lang="en-US" altLang="en-US"/>
          </a:p>
        </p:txBody>
      </p:sp>
      <p:sp>
        <p:nvSpPr>
          <p:cNvPr id="2235" name="文本框 24579"/>
          <p:cNvSpPr/>
          <p:nvPr/>
        </p:nvSpPr>
        <p:spPr>
          <a:xfrm>
            <a:off x="1152144" y="2304288"/>
            <a:ext cx="7571232" cy="3943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6" name="文本框 24579"/>
          <p:cNvSpPr/>
          <p:nvPr/>
        </p:nvSpPr>
        <p:spPr>
          <a:xfrm>
            <a:off x="1289304" y="2441448"/>
            <a:ext cx="7571232" cy="3943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7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第二十九页，共六十六页。</a:t>
            </a: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9" name="标题 24577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240" name="文本占位符 24578"/>
          <p:cNvSpPr/>
          <p:nvPr>
            <p:ph idx="1"/>
          </p:nvPr>
        </p:nvSpPr>
        <p:spPr>
          <a:xfrm>
            <a:off x="493776" y="1728216"/>
            <a:ext cx="9062846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1" hangingPunct="1">
              <a:buNone/>
            </a:pPr>
            <a:r>
              <a:rPr lang="zh-CN" altLang="en-US" sz="3156">
                <a:solidFill>
                  <a:srgbClr val="0001EE"/>
                </a:solidFill>
              </a:rPr>
              <a:t>〔四〕血浆皮质醇测定</a:t>
            </a:r>
            <a:endParaRPr lang="zh-CN" altLang="en-US"/>
          </a:p>
          <a:p>
            <a:pPr lvl="0" eaLnBrk="1" hangingPunct="1">
              <a:buNone/>
            </a:pPr>
            <a:r>
              <a:rPr lang="zh-CN" altLang="en-US" sz="3156">
                <a:solidFill>
                  <a:srgbClr val="0001EE"/>
                </a:solidFill>
              </a:rPr>
              <a:t>         </a:t>
            </a:r>
            <a:endParaRPr lang="zh-CN" altLang="en-US"/>
          </a:p>
          <a:p>
            <a:pPr lvl="0" eaLnBrk="1" hangingPunct="1">
              <a:buNone/>
            </a:pPr>
            <a:r>
              <a:rPr lang="zh-CN" altLang="en-US" sz="3356">
                <a:solidFill>
                  <a:srgbClr val="0001EE"/>
                </a:solidFill>
              </a:rPr>
              <a:t>        皮质醇由肾上腺皮质分泌，在血中与糖皮质激素结合球蛋白结合。皮质醇分泌有明显的昼夜节律变化，上午8时左右分泌最高，以后逐渐下降，午夜0点最低。</a:t>
            </a:r>
            <a:endParaRPr lang="zh-CN" altLang="en-US"/>
          </a:p>
        </p:txBody>
      </p:sp>
      <p:sp>
        <p:nvSpPr>
          <p:cNvPr id="2241" name="文本框 24579"/>
          <p:cNvSpPr/>
          <p:nvPr/>
        </p:nvSpPr>
        <p:spPr>
          <a:xfrm>
            <a:off x="1152144" y="2304288"/>
            <a:ext cx="7571232" cy="3943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2" name="文本框 24579"/>
          <p:cNvSpPr/>
          <p:nvPr/>
        </p:nvSpPr>
        <p:spPr>
          <a:xfrm>
            <a:off x="1289304" y="2441448"/>
            <a:ext cx="7571232" cy="3943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3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第三十页，共六十六页。</a:t>
            </a: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5" name="标题 24577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246" name="文本占位符 24578"/>
          <p:cNvSpPr/>
          <p:nvPr>
            <p:ph idx="1"/>
          </p:nvPr>
        </p:nvSpPr>
        <p:spPr>
          <a:xfrm>
            <a:off x="493776" y="1728216"/>
            <a:ext cx="9062846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1" hangingPunct="1">
              <a:buNone/>
            </a:pPr>
            <a:r>
              <a:rPr lang="en-US" altLang="zh-CN" sz="2624">
                <a:solidFill>
                  <a:srgbClr val="0001EE"/>
                </a:solidFill>
                <a:sym typeface="Arial" pitchFamily="34" charset="0"/>
              </a:rPr>
              <a:t>1</a:t>
            </a:r>
            <a:r>
              <a:rPr lang="zh-CN" altLang="en-US" sz="2924">
                <a:solidFill>
                  <a:srgbClr val="0001EE"/>
                </a:solidFill>
                <a:sym typeface="Arial" pitchFamily="34" charset="0"/>
              </a:rPr>
              <a:t>、方法：</a:t>
            </a:r>
            <a:endParaRPr lang="zh-CN" altLang="en-US" sz="3024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zh-CN" altLang="en-US" sz="2724">
                <a:solidFill>
                  <a:srgbClr val="0001EE"/>
                </a:solidFill>
                <a:sym typeface="Arial" pitchFamily="34" charset="0"/>
              </a:rPr>
              <a:t>        上午</a:t>
            </a:r>
            <a:r>
              <a:rPr lang="en-US" altLang="zh-CN" sz="2724">
                <a:solidFill>
                  <a:srgbClr val="0001EE"/>
                </a:solidFill>
                <a:sym typeface="Arial" pitchFamily="34" charset="0"/>
              </a:rPr>
              <a:t>8</a:t>
            </a:r>
            <a:r>
              <a:rPr lang="zh-CN" altLang="en-US" sz="2924">
                <a:solidFill>
                  <a:srgbClr val="0001EE"/>
                </a:solidFill>
                <a:sym typeface="Arial" pitchFamily="34" charset="0"/>
              </a:rPr>
              <a:t>时、下午</a:t>
            </a:r>
            <a:r>
              <a:rPr lang="en-US" altLang="zh-CN" sz="2724">
                <a:solidFill>
                  <a:srgbClr val="0001EE"/>
                </a:solidFill>
                <a:sym typeface="Arial" pitchFamily="34" charset="0"/>
              </a:rPr>
              <a:t>4</a:t>
            </a:r>
            <a:r>
              <a:rPr lang="zh-CN" altLang="en-US" sz="2824">
                <a:solidFill>
                  <a:srgbClr val="0001EE"/>
                </a:solidFill>
                <a:sym typeface="Arial" pitchFamily="34" charset="0"/>
              </a:rPr>
              <a:t>时和午夜</a:t>
            </a:r>
            <a:r>
              <a:rPr lang="en-US" altLang="zh-CN" sz="2724">
                <a:solidFill>
                  <a:srgbClr val="0001EE"/>
                </a:solidFill>
                <a:sym typeface="Arial" pitchFamily="34" charset="0"/>
              </a:rPr>
              <a:t>0</a:t>
            </a:r>
            <a:r>
              <a:rPr lang="zh-CN" altLang="en-US" sz="2724">
                <a:solidFill>
                  <a:srgbClr val="0001EE"/>
                </a:solidFill>
                <a:sym typeface="Arial" pitchFamily="34" charset="0"/>
              </a:rPr>
              <a:t>点取血测定，取血</a:t>
            </a:r>
            <a:r>
              <a:rPr lang="en-US" altLang="zh-CN" sz="2924">
                <a:solidFill>
                  <a:srgbClr val="0001EE"/>
                </a:solidFill>
                <a:sym typeface="Arial" pitchFamily="34" charset="0"/>
              </a:rPr>
              <a:t>1.5ml</a:t>
            </a:r>
            <a:r>
              <a:rPr lang="zh-CN" altLang="en-US" sz="2924">
                <a:solidFill>
                  <a:srgbClr val="0001EE"/>
                </a:solidFill>
                <a:sym typeface="Arial" pitchFamily="34" charset="0"/>
              </a:rPr>
              <a:t>送检。测定方法：放射免疫法、蛋白结合竞争法、荧光测定法。</a:t>
            </a:r>
            <a:endParaRPr lang="zh-CN" altLang="en-US" sz="3024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en-US" altLang="zh-CN" sz="2924">
                <a:solidFill>
                  <a:srgbClr val="0001EE"/>
                </a:solidFill>
                <a:sym typeface="Arial" pitchFamily="34" charset="0"/>
              </a:rPr>
              <a:t> </a:t>
            </a:r>
            <a:endParaRPr lang="en-US" altLang="zh-CN" sz="3024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en-US" altLang="zh-CN" sz="2724">
                <a:solidFill>
                  <a:srgbClr val="0001EE"/>
                </a:solidFill>
                <a:sym typeface="Arial" pitchFamily="34" charset="0"/>
              </a:rPr>
              <a:t> 2</a:t>
            </a:r>
            <a:r>
              <a:rPr lang="zh-CN" altLang="en-US" sz="2824">
                <a:solidFill>
                  <a:srgbClr val="0001EE"/>
                </a:solidFill>
                <a:sym typeface="Arial" pitchFamily="34" charset="0"/>
              </a:rPr>
              <a:t>、正常范围：</a:t>
            </a:r>
            <a:endParaRPr lang="zh-CN" altLang="en-US" sz="3024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zh-CN" altLang="en-US" sz="2924">
                <a:solidFill>
                  <a:srgbClr val="0001EE"/>
                </a:solidFill>
                <a:sym typeface="Arial" pitchFamily="34" charset="0"/>
              </a:rPr>
              <a:t>       参考值：上午</a:t>
            </a:r>
            <a:r>
              <a:rPr lang="en-US" altLang="zh-CN" sz="2724">
                <a:solidFill>
                  <a:srgbClr val="0001EE"/>
                </a:solidFill>
                <a:sym typeface="Arial" pitchFamily="34" charset="0"/>
              </a:rPr>
              <a:t>8</a:t>
            </a:r>
            <a:r>
              <a:rPr lang="zh-CN" altLang="en-US" sz="2824">
                <a:solidFill>
                  <a:srgbClr val="0001EE"/>
                </a:solidFill>
                <a:sym typeface="Arial" pitchFamily="34" charset="0"/>
              </a:rPr>
              <a:t>时：</a:t>
            </a:r>
            <a:r>
              <a:rPr lang="en-US" altLang="zh-CN" sz="2724">
                <a:solidFill>
                  <a:srgbClr val="0001EE"/>
                </a:solidFill>
                <a:sym typeface="Arial" pitchFamily="34" charset="0"/>
              </a:rPr>
              <a:t>442±276nmol/L</a:t>
            </a:r>
            <a:r>
              <a:rPr lang="zh-CN" altLang="en-US" sz="2624">
                <a:solidFill>
                  <a:srgbClr val="0001EE"/>
                </a:solidFill>
                <a:sym typeface="Arial" pitchFamily="34" charset="0"/>
              </a:rPr>
              <a:t>，</a:t>
            </a:r>
            <a:endParaRPr lang="zh-CN" altLang="en-US" sz="3024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zh-CN" altLang="en-US" sz="2624">
                <a:solidFill>
                  <a:srgbClr val="0001EE"/>
                </a:solidFill>
                <a:sym typeface="Arial" pitchFamily="34" charset="0"/>
              </a:rPr>
              <a:t>                     下午</a:t>
            </a:r>
            <a:r>
              <a:rPr lang="en-US" altLang="zh-CN" sz="2624">
                <a:solidFill>
                  <a:srgbClr val="0001EE"/>
                </a:solidFill>
                <a:sym typeface="Arial" pitchFamily="34" charset="0"/>
              </a:rPr>
              <a:t>4</a:t>
            </a:r>
            <a:r>
              <a:rPr lang="zh-CN" altLang="en-US" sz="2724">
                <a:solidFill>
                  <a:srgbClr val="0001EE"/>
                </a:solidFill>
                <a:sym typeface="Arial" pitchFamily="34" charset="0"/>
              </a:rPr>
              <a:t>时：</a:t>
            </a:r>
            <a:r>
              <a:rPr lang="en-US" altLang="zh-CN" sz="2624">
                <a:solidFill>
                  <a:srgbClr val="0001EE"/>
                </a:solidFill>
                <a:sym typeface="Arial" pitchFamily="34" charset="0"/>
              </a:rPr>
              <a:t>221±166nmol/L</a:t>
            </a:r>
            <a:r>
              <a:rPr lang="zh-CN" altLang="en-US" sz="2724">
                <a:solidFill>
                  <a:srgbClr val="0001EE"/>
                </a:solidFill>
                <a:sym typeface="Arial" pitchFamily="34" charset="0"/>
              </a:rPr>
              <a:t>。</a:t>
            </a:r>
            <a:endParaRPr lang="zh-CN" altLang="en-US" sz="3024">
              <a:sym typeface="Arial" pitchFamily="34" charset="0"/>
            </a:endParaRPr>
          </a:p>
          <a:p>
            <a:pPr lvl="0" eaLnBrk="1" hangingPunct="1">
              <a:buNone/>
            </a:pPr>
            <a:endParaRPr lang="zh-CN" altLang="en-US" sz="3024">
              <a:sym typeface="Arial" pitchFamily="34" charset="0"/>
            </a:endParaRPr>
          </a:p>
        </p:txBody>
      </p:sp>
      <p:sp>
        <p:nvSpPr>
          <p:cNvPr id="2247" name="文本框 24579"/>
          <p:cNvSpPr/>
          <p:nvPr/>
        </p:nvSpPr>
        <p:spPr>
          <a:xfrm>
            <a:off x="1152144" y="2304288"/>
            <a:ext cx="7571232" cy="3943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8" name="文本框 24579"/>
          <p:cNvSpPr/>
          <p:nvPr/>
        </p:nvSpPr>
        <p:spPr>
          <a:xfrm>
            <a:off x="1289304" y="2441448"/>
            <a:ext cx="7571232" cy="3943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9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第三十一页，共六十六页。</a:t>
            </a: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1" name="标题 24577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252" name="文本占位符 24578"/>
          <p:cNvSpPr/>
          <p:nvPr>
            <p:ph idx="1"/>
          </p:nvPr>
        </p:nvSpPr>
        <p:spPr>
          <a:xfrm>
            <a:off x="493776" y="1728216"/>
            <a:ext cx="9062846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1" hangingPunct="1">
              <a:buNone/>
            </a:pPr>
            <a:r>
              <a:rPr lang="en-US" altLang="zh-CN" sz="3056">
                <a:solidFill>
                  <a:srgbClr val="0001EE"/>
                </a:solidFill>
                <a:sym typeface="Arial" pitchFamily="34" charset="0"/>
              </a:rPr>
              <a:t>3、结果：</a:t>
            </a:r>
            <a:endParaRPr lang="en-US" altLang="zh-CN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en-US" altLang="zh-CN" sz="3156">
                <a:solidFill>
                  <a:srgbClr val="0001EE"/>
                </a:solidFill>
                <a:sym typeface="Arial" pitchFamily="34" charset="0"/>
              </a:rPr>
              <a:t> 皮质醇升高：</a:t>
            </a:r>
            <a:endParaRPr lang="en-US" altLang="zh-CN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en-US" altLang="zh-CN" sz="3256">
                <a:solidFill>
                  <a:srgbClr val="0001EE"/>
                </a:solidFill>
                <a:sym typeface="Arial" pitchFamily="34" charset="0"/>
              </a:rPr>
              <a:t>   ①皮质醇增多症；</a:t>
            </a:r>
            <a:endParaRPr lang="en-US" altLang="zh-CN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en-US" altLang="zh-CN" sz="3156">
                <a:solidFill>
                  <a:srgbClr val="0001EE"/>
                </a:solidFill>
                <a:sym typeface="Arial" pitchFamily="34" charset="0"/>
              </a:rPr>
              <a:t>   ②高皮质类醇结合球蛋白〔CBG〕血症；</a:t>
            </a:r>
            <a:endParaRPr lang="en-US" altLang="zh-CN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en-US" altLang="zh-CN" sz="3056">
                <a:solidFill>
                  <a:srgbClr val="0001EE"/>
                </a:solidFill>
                <a:sym typeface="Arial" pitchFamily="34" charset="0"/>
              </a:rPr>
              <a:t>   ③肾上腺癌；</a:t>
            </a:r>
            <a:endParaRPr lang="en-US" altLang="zh-CN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en-US" altLang="zh-CN" sz="3356">
                <a:solidFill>
                  <a:srgbClr val="0001EE"/>
                </a:solidFill>
                <a:sym typeface="Arial" pitchFamily="34" charset="0"/>
              </a:rPr>
              <a:t>   ④垂体ACTH瘤和异位ACTH综合征；</a:t>
            </a:r>
            <a:endParaRPr lang="en-US" altLang="zh-CN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en-US" altLang="zh-CN" sz="3056">
                <a:solidFill>
                  <a:srgbClr val="0001EE"/>
                </a:solidFill>
                <a:sym typeface="Arial" pitchFamily="34" charset="0"/>
              </a:rPr>
              <a:t>   ⑤应激反响；</a:t>
            </a:r>
            <a:endParaRPr lang="en-US" altLang="zh-CN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en-US" altLang="zh-CN" sz="3256">
                <a:solidFill>
                  <a:srgbClr val="0001EE"/>
                </a:solidFill>
                <a:sym typeface="Arial" pitchFamily="34" charset="0"/>
              </a:rPr>
              <a:t>   ⑥其它：肝硬化、前列腺癌、妊娠。</a:t>
            </a:r>
            <a:endParaRPr lang="en-US" altLang="zh-CN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en-US" altLang="zh-CN" sz="3256">
                <a:solidFill>
                  <a:srgbClr val="0001EE"/>
                </a:solidFill>
                <a:sym typeface="Arial" pitchFamily="34" charset="0"/>
              </a:rPr>
              <a:t>   </a:t>
            </a:r>
            <a:endParaRPr lang="en-US" altLang="zh-CN">
              <a:sym typeface="Arial" pitchFamily="34" charset="0"/>
            </a:endParaRPr>
          </a:p>
        </p:txBody>
      </p:sp>
      <p:sp>
        <p:nvSpPr>
          <p:cNvPr id="2253" name="文本框 24579"/>
          <p:cNvSpPr/>
          <p:nvPr/>
        </p:nvSpPr>
        <p:spPr>
          <a:xfrm>
            <a:off x="1152144" y="2304288"/>
            <a:ext cx="7571232" cy="3943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4" name="文本框 24579"/>
          <p:cNvSpPr/>
          <p:nvPr/>
        </p:nvSpPr>
        <p:spPr>
          <a:xfrm>
            <a:off x="1289304" y="2441448"/>
            <a:ext cx="7571232" cy="3943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5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第三十二页，共六十六页。</a:t>
            </a: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7" name="标题 24577"/>
          <p:cNvSpPr/>
          <p:nvPr>
            <p:ph type="title" idx="4294967295"/>
          </p:nvPr>
        </p:nvSpPr>
        <p:spPr>
          <a:xfrm>
            <a:off x="493776" y="296609"/>
            <a:ext cx="8887968" cy="12344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8755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Tx/>
              <a:buFontTx/>
              <a:buNone/>
              <a:defRPr lang="zh-CN" altLang="en-US" sz="4752" b="0" i="0" u="none" baseline="0">
                <a:solidFill>
                  <a:schemeClr val="tx2"/>
                </a:solidFill>
                <a:latin typeface="Arial" pitchFamily="34" charset="0"/>
                <a:ea typeface="宋体" charset="-122"/>
              </a:defRPr>
            </a:lvl1pPr>
          </a:lstStyle>
          <a:p>
            <a:pPr lvl="0"/>
          </a:p>
        </p:txBody>
      </p:sp>
      <p:sp>
        <p:nvSpPr>
          <p:cNvPr id="2258" name="文本占位符 24578"/>
          <p:cNvSpPr/>
          <p:nvPr>
            <p:ph idx="1"/>
          </p:nvPr>
        </p:nvSpPr>
        <p:spPr>
          <a:xfrm>
            <a:off x="493776" y="1728216"/>
            <a:ext cx="9062846" cy="488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t" anchorCtr="0"/>
          <a:lstStyle>
            <a:lvl1pPr marL="370332" indent="-370332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456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1pPr>
            <a:lvl2pPr marL="802386" indent="-308610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3024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2pPr>
            <a:lvl3pPr marL="1234440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592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3pPr>
            <a:lvl4pPr marL="1728216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4pPr>
            <a:lvl5pPr marL="2221992" indent="-246888" algn="l" defTabSz="987552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160" b="0" i="0" u="none" baseline="0">
                <a:solidFill>
                  <a:schemeClr val="tx1"/>
                </a:solidFill>
                <a:latin typeface="Arial" pitchFamily="34" charset="0"/>
                <a:ea typeface="宋体" charset="-122"/>
              </a:defRPr>
            </a:lvl5pPr>
          </a:lstStyle>
          <a:p>
            <a:pPr lvl="0" eaLnBrk="1" hangingPunct="1">
              <a:buNone/>
            </a:pPr>
            <a:r>
              <a:rPr lang="zh-CN" altLang="en-US" sz="2724">
                <a:solidFill>
                  <a:srgbClr val="0001EE"/>
                </a:solidFill>
                <a:sym typeface="Arial" pitchFamily="34" charset="0"/>
              </a:rPr>
              <a:t>皮质醇降低：</a:t>
            </a:r>
            <a:endParaRPr lang="zh-CN" altLang="en-US" sz="3024">
              <a:sym typeface="Arial" pitchFamily="34" charset="0"/>
            </a:endParaRPr>
          </a:p>
          <a:p>
            <a:pPr lvl="0" eaLnBrk="1" hangingPunct="1">
              <a:buNone/>
            </a:pPr>
            <a:endParaRPr lang="zh-CN" altLang="en-US" sz="3024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zh-CN" altLang="en-US" sz="2924">
                <a:solidFill>
                  <a:srgbClr val="0001EE"/>
                </a:solidFill>
                <a:sym typeface="Arial" pitchFamily="34" charset="0"/>
              </a:rPr>
              <a:t>  ①原发性或继发性肾上腺皮质功能减退症；</a:t>
            </a:r>
            <a:endParaRPr lang="zh-CN" altLang="en-US" sz="3024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zh-CN" altLang="en-US" sz="2724">
                <a:solidFill>
                  <a:srgbClr val="0001EE"/>
                </a:solidFill>
                <a:sym typeface="Arial" pitchFamily="34" charset="0"/>
              </a:rPr>
              <a:t>  ②家族性</a:t>
            </a:r>
            <a:r>
              <a:rPr lang="en-US" altLang="zh-CN" sz="2724">
                <a:solidFill>
                  <a:srgbClr val="0001EE"/>
                </a:solidFill>
                <a:sym typeface="Arial" pitchFamily="34" charset="0"/>
              </a:rPr>
              <a:t>CBG</a:t>
            </a:r>
            <a:r>
              <a:rPr lang="zh-CN" altLang="en-US" sz="2624">
                <a:solidFill>
                  <a:srgbClr val="0001EE"/>
                </a:solidFill>
                <a:sym typeface="Arial" pitchFamily="34" charset="0"/>
              </a:rPr>
              <a:t>缺陷症；</a:t>
            </a:r>
            <a:endParaRPr lang="zh-CN" altLang="en-US" sz="3024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zh-CN" altLang="en-US" sz="2624">
                <a:solidFill>
                  <a:srgbClr val="0001EE"/>
                </a:solidFill>
                <a:sym typeface="Arial" pitchFamily="34" charset="0"/>
              </a:rPr>
              <a:t>  ③</a:t>
            </a:r>
            <a:r>
              <a:rPr lang="en-US" altLang="zh-CN" sz="2824">
                <a:solidFill>
                  <a:srgbClr val="0001EE"/>
                </a:solidFill>
                <a:sym typeface="Arial" pitchFamily="34" charset="0"/>
              </a:rPr>
              <a:t>graves</a:t>
            </a:r>
            <a:r>
              <a:rPr lang="zh-CN" altLang="en-US" sz="2924">
                <a:solidFill>
                  <a:srgbClr val="0001EE"/>
                </a:solidFill>
                <a:sym typeface="Arial" pitchFamily="34" charset="0"/>
              </a:rPr>
              <a:t>病；</a:t>
            </a:r>
            <a:endParaRPr lang="zh-CN" altLang="en-US" sz="3024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zh-CN" altLang="en-US" sz="2624">
                <a:solidFill>
                  <a:srgbClr val="0001EE"/>
                </a:solidFill>
                <a:sym typeface="Arial" pitchFamily="34" charset="0"/>
              </a:rPr>
              <a:t>  ④药物：苯妥英钠、水杨酸钠、中枢性降压药、镇  </a:t>
            </a:r>
            <a:endParaRPr lang="zh-CN" altLang="en-US" sz="3024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zh-CN" altLang="en-US" sz="2824">
                <a:solidFill>
                  <a:srgbClr val="0001EE"/>
                </a:solidFill>
                <a:sym typeface="Arial" pitchFamily="34" charset="0"/>
              </a:rPr>
              <a:t>                 静药；</a:t>
            </a:r>
            <a:endParaRPr lang="zh-CN" altLang="en-US" sz="3024">
              <a:sym typeface="Arial" pitchFamily="34" charset="0"/>
            </a:endParaRPr>
          </a:p>
          <a:p>
            <a:pPr lvl="0" eaLnBrk="1" hangingPunct="1">
              <a:buNone/>
            </a:pPr>
            <a:r>
              <a:rPr lang="zh-CN" altLang="en-US" sz="2924">
                <a:solidFill>
                  <a:srgbClr val="0001EE"/>
                </a:solidFill>
                <a:sym typeface="Arial" pitchFamily="34" charset="0"/>
              </a:rPr>
              <a:t>  ⑤其他：严重肝疾病、肾病综合征、低蛋白血症。</a:t>
            </a:r>
            <a:endParaRPr lang="zh-CN" altLang="en-US" sz="3024">
              <a:sym typeface="Arial" pitchFamily="34" charset="0"/>
            </a:endParaRPr>
          </a:p>
        </p:txBody>
      </p:sp>
      <p:sp>
        <p:nvSpPr>
          <p:cNvPr id="2259" name="文本框 24579"/>
          <p:cNvSpPr/>
          <p:nvPr/>
        </p:nvSpPr>
        <p:spPr>
          <a:xfrm>
            <a:off x="1152144" y="2304288"/>
            <a:ext cx="7571232" cy="3943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0" name="文本框 24579"/>
          <p:cNvSpPr/>
          <p:nvPr/>
        </p:nvSpPr>
        <p:spPr>
          <a:xfrm>
            <a:off x="1152144" y="2468880"/>
            <a:ext cx="7571232" cy="3943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1" name="文本框 2"/>
          <p:cNvSpPr/>
          <p:nvPr/>
        </p:nvSpPr>
        <p:spPr>
          <a:xfrm>
            <a:off x="3566160" y="3506153"/>
            <a:ext cx="2743200" cy="39433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93776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87552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81328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75104" indent="0" algn="l" defTabSz="987552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4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2" name="New shape"/>
          <p:cNvSpPr/>
          <p:nvPr/>
        </p:nvSpPr>
        <p:spPr>
          <a:xfrm>
            <a:off x="0" y="7152640"/>
            <a:ext cx="9875520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第三十三页，共六十六页。</a:t>
            </a: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605520" cy="613664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https://d.book118.com/585144000002011113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2母版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153</Paragraphs>
  <Slides>34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baseType="lpstr" size="39">
      <vt:lpstr>Arial</vt:lpstr>
      <vt:lpstr>Calibri</vt:lpstr>
      <vt:lpstr>宋体</vt:lpstr>
      <vt:lpstr>黑体</vt:lpstr>
      <vt:lpstr>Office Theme</vt:lpstr>
      <vt:lpstr>内分泌代谢功能监测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2024-09-19T15:13:44.499</cp:lastPrinted>
  <dcterms:created xsi:type="dcterms:W3CDTF">2024-09-19T07:13:44Z</dcterms:created>
  <dcterms:modified xsi:type="dcterms:W3CDTF">2024-09-19T07:13:45Z</dcterms:modified>
</cp:coreProperties>
</file>