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7543800" cy="1066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691C5B-DD73-48F2-901D-D4F6B7F992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9A9238-6CF7-4EAE-93DA-67AD7D8E91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D4573E-0D29-4059-8078-D26B177C28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1FF9E4-19AD-4E51-81A6-9DF5F4AFF3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59C5F55-F193-4CF2-AB5F-417E364653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23414DA-272F-42AD-A742-6F73EABA65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7D9CB30-C7F8-4972-B259-AB145AE850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1B1219-9651-42FF-899B-EA3C25C881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E54E24-8E6C-4EC9-B92C-589D3FDFE4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60C7D3-6843-485D-9750-1D2DE6635A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F164A1-8D7C-4AAF-BC45-576058E393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" Target="slide1.xml" TargetMode="Interna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hyperlink" Target="10.2.1.5" TargetMode="External" /><Relationship Id="rId3" Type="http://schemas.openxmlformats.org/officeDocument/2006/relationships/hyperlink" Target="10.2.2.5" TargetMode="External" /><Relationship Id="rId4" Type="http://schemas.openxmlformats.org/officeDocument/2006/relationships/hyperlink" Target="4.3.4.6" TargetMode="Externa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hyperlink" Target="8.4.1.1" TargetMode="External" /><Relationship Id="rId3" Type="http://schemas.openxmlformats.org/officeDocument/2006/relationships/hyperlink" Target="8.4.1.2" TargetMode="External" /><Relationship Id="rId4" Type="http://schemas.openxmlformats.org/officeDocument/2006/relationships/hyperlink" Target="8.4.1.3" TargetMode="External" /><Relationship Id="rId5" Type="http://schemas.openxmlformats.org/officeDocument/2006/relationships/image" Target="../media/image6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hyperlink" Target="8.5.1.7" TargetMode="External" /><Relationship Id="rId11" Type="http://schemas.openxmlformats.org/officeDocument/2006/relationships/image" Target="../media/image7.png" /><Relationship Id="rId12" Type="http://schemas.openxmlformats.org/officeDocument/2006/relationships/hyperlink" Target="8.5.1.1" TargetMode="External" /><Relationship Id="rId13" Type="http://schemas.openxmlformats.org/officeDocument/2006/relationships/image" Target="../media/image8.png" /><Relationship Id="rId14" Type="http://schemas.openxmlformats.org/officeDocument/2006/relationships/image" Target="../media/image9.png" /><Relationship Id="rId2" Type="http://schemas.openxmlformats.org/officeDocument/2006/relationships/hyperlink" Target="8.5.1.2" TargetMode="External" /><Relationship Id="rId3" Type="http://schemas.openxmlformats.org/officeDocument/2006/relationships/slide" Target="slide4.xml" TargetMode="Internal" /><Relationship Id="rId4" Type="http://schemas.openxmlformats.org/officeDocument/2006/relationships/hyperlink" Target="8.5.1.3" TargetMode="External" /><Relationship Id="rId5" Type="http://schemas.openxmlformats.org/officeDocument/2006/relationships/slide" Target="slide5.xml" TargetMode="Internal" /><Relationship Id="rId6" Type="http://schemas.openxmlformats.org/officeDocument/2006/relationships/hyperlink" Target="8.5.1.4" TargetMode="External" /><Relationship Id="rId7" Type="http://schemas.openxmlformats.org/officeDocument/2006/relationships/hyperlink" Target="8.5.1.5" TargetMode="External" /><Relationship Id="rId8" Type="http://schemas.openxmlformats.org/officeDocument/2006/relationships/slide" Target="slide7.xml" TargetMode="Internal" /><Relationship Id="rId9" Type="http://schemas.openxmlformats.org/officeDocument/2006/relationships/hyperlink" Target="8.5.1.6" TargetMode="Externa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" Target="slide8.xml" TargetMode="Internal" /><Relationship Id="rId3" Type="http://schemas.openxmlformats.org/officeDocument/2006/relationships/slide" Target="slide9.xml" TargetMode="Internal" /><Relationship Id="rId4" Type="http://schemas.openxmlformats.org/officeDocument/2006/relationships/hyperlink" Target="8.5.2.1" TargetMode="External" /><Relationship Id="rId5" Type="http://schemas.openxmlformats.org/officeDocument/2006/relationships/hyperlink" Target="8.5.2.2" TargetMode="External" /><Relationship Id="rId6" Type="http://schemas.openxmlformats.org/officeDocument/2006/relationships/hyperlink" Target="8.5.2.3" TargetMode="External" /><Relationship Id="rId7" Type="http://schemas.openxmlformats.org/officeDocument/2006/relationships/image" Target="../media/image10.png" /><Relationship Id="rId8" Type="http://schemas.openxmlformats.org/officeDocument/2006/relationships/image" Target="../media/image1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5202131213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/>
          <p:nvPr/>
        </p:nvSpPr>
        <p:spPr>
          <a:xfrm>
            <a:off x="1371587" y="4119172"/>
            <a:ext cx="5147309" cy="15557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421"/>
              </a:lnSpc>
            </a:pPr>
            <a:endParaRPr lang="Arial" altLang="Arial" sz="100"/>
          </a:p>
          <a:p>
            <a:pPr marL="171450" algn="l" rtl="0" eaLnBrk="0">
              <a:lnSpc>
                <a:spcPct val="86000"/>
              </a:lnSpc>
            </a:pPr>
            <a:r>
              <a:rPr sz="25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建筑幕墙气密、水密、抗风</a:t>
            </a:r>
            <a:r>
              <a:rPr sz="25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压性能</a:t>
            </a:r>
            <a:endParaRPr lang="SimHei" altLang="SimHei" sz="2500"/>
          </a:p>
          <a:p>
            <a:pPr marL="1898650" algn="l" rtl="0" eaLnBrk="0">
              <a:lnSpc>
                <a:spcPts val="3599"/>
              </a:lnSpc>
            </a:pPr>
            <a:r>
              <a:rPr sz="2500" kern="0" spc="1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检测方法</a:t>
            </a:r>
            <a:endParaRPr lang="SimHei" altLang="SimHei" sz="25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9000"/>
              </a:lnSpc>
            </a:pPr>
            <a:endParaRPr lang="Arial" altLang="Arial" sz="300"/>
          </a:p>
          <a:p>
            <a:pPr marL="1454150" indent="-1441450" algn="l" rtl="0" eaLnBrk="0">
              <a:lnSpc>
                <a:spcPct val="98000"/>
              </a:lnSpc>
              <a:spcBef>
                <a:spcPts val="1"/>
              </a:spcBef>
            </a:pPr>
            <a:r>
              <a:rPr sz="13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Test</a:t>
            </a:r>
            <a:r>
              <a:rPr sz="1300" b="1" kern="0" spc="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3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method</a:t>
            </a:r>
            <a:r>
              <a:rPr sz="1300" b="1" kern="0" spc="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3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of  air</a:t>
            </a:r>
            <a:r>
              <a:rPr sz="1300" b="1" kern="0" spc="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3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permeability,watertight</a:t>
            </a:r>
            <a:r>
              <a:rPr sz="1300" b="1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ness,wind</a:t>
            </a:r>
            <a:r>
              <a:rPr sz="1300" b="1" kern="0" spc="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300" b="1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load</a:t>
            </a:r>
            <a:r>
              <a:rPr sz="1300" b="1" kern="0" spc="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300" b="1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resistance </a:t>
            </a:r>
            <a:r>
              <a:rPr sz="13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performance  for</a:t>
            </a:r>
            <a:r>
              <a:rPr sz="1300" b="1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3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curtain  w</a:t>
            </a:r>
            <a:r>
              <a:rPr sz="1300" b="1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alls</a:t>
            </a:r>
            <a:endParaRPr lang="Times New Roman" altLang="Times New Roman" sz="1300"/>
          </a:p>
        </p:txBody>
      </p:sp>
      <p:sp>
        <p:nvSpPr>
          <p:cNvPr id="4" name="textbox 4"/>
          <p:cNvSpPr/>
          <p:nvPr/>
        </p:nvSpPr>
        <p:spPr>
          <a:xfrm>
            <a:off x="880967" y="1468797"/>
            <a:ext cx="6108700" cy="96710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4808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2500" b="1" kern="0" spc="-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中</a:t>
            </a:r>
            <a:r>
              <a:rPr sz="2500" kern="0" spc="8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b="1" kern="0" spc="-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华</a:t>
            </a:r>
            <a:r>
              <a:rPr sz="2500" kern="0" spc="8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b="1" kern="0" spc="-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人</a:t>
            </a:r>
            <a:r>
              <a:rPr sz="2500" kern="0" spc="-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500" b="1" kern="0" spc="-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民</a:t>
            </a:r>
            <a:r>
              <a:rPr sz="2500" kern="0" spc="8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b="1" kern="0" spc="-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共</a:t>
            </a:r>
            <a:r>
              <a:rPr sz="2500" kern="0" spc="8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b="1" kern="0" spc="-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和</a:t>
            </a:r>
            <a:r>
              <a:rPr sz="2500" kern="0" spc="-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500" b="1" kern="0" spc="-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国</a:t>
            </a:r>
            <a:r>
              <a:rPr sz="2500" kern="0" spc="-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kern="0" spc="-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b="1" kern="0" spc="-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国</a:t>
            </a:r>
            <a:r>
              <a:rPr sz="2500" kern="0" spc="8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b="1" kern="0" spc="-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家</a:t>
            </a:r>
            <a:r>
              <a:rPr sz="2500" kern="0" spc="8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b="1" kern="0" spc="-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</a:t>
            </a:r>
            <a:r>
              <a:rPr sz="2500" kern="0" spc="8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b="1" kern="0" spc="-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准</a:t>
            </a:r>
            <a:endParaRPr lang="SimSun" altLang="SimSun" sz="2500"/>
          </a:p>
          <a:p>
            <a:pPr algn="l" rtl="0" eaLnBrk="0">
              <a:lnSpc>
                <a:spcPct val="134000"/>
              </a:lnSpc>
            </a:pPr>
            <a:endParaRPr lang="Arial" altLang="Arial" sz="1000"/>
          </a:p>
          <a:p>
            <a:pPr marL="4461509" algn="l" rtl="0" eaLnBrk="0">
              <a:lnSpc>
                <a:spcPct val="88000"/>
              </a:lnSpc>
              <a:spcBef>
                <a:spcPts val="401"/>
              </a:spcBef>
            </a:pPr>
            <a:r>
              <a:rPr sz="1300" b="1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GB/T</a:t>
            </a:r>
            <a:r>
              <a:rPr sz="13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r>
              <a:rPr sz="1300" b="1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15227—2019</a:t>
            </a:r>
            <a:endParaRPr lang="SimSun" altLang="SimSun" sz="1300"/>
          </a:p>
          <a:p>
            <a:pPr marL="4528820" algn="l" rtl="0" eaLnBrk="0">
              <a:lnSpc>
                <a:spcPct val="94000"/>
              </a:lnSpc>
              <a:spcBef>
                <a:spcPts val="10"/>
              </a:spcBef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代替</a:t>
            </a:r>
            <a:r>
              <a:rPr sz="1000" kern="0" spc="-2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GB/T</a:t>
            </a:r>
            <a:r>
              <a:rPr sz="1000" kern="0" spc="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152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27-2007</a:t>
            </a:r>
            <a:endParaRPr lang="SimSun" altLang="SimSun" sz="100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073658" y="406451"/>
            <a:ext cx="1555758" cy="806393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2447764" y="9473200"/>
            <a:ext cx="2388235" cy="4902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2576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600" b="1" kern="0" spc="2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国家市场监督管理总局</a:t>
            </a:r>
            <a:r>
              <a:rPr sz="16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600" b="1" kern="0" spc="2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国家标准化管理委员会</a:t>
            </a:r>
            <a:endParaRPr lang="SimSun" altLang="SimSun" sz="1600"/>
          </a:p>
        </p:txBody>
      </p:sp>
      <p:sp>
        <p:nvSpPr>
          <p:cNvPr id="10" name="textbox 10"/>
          <p:cNvSpPr/>
          <p:nvPr/>
        </p:nvSpPr>
        <p:spPr>
          <a:xfrm>
            <a:off x="878697" y="8994646"/>
            <a:ext cx="1217930" cy="2146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529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300" b="1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2019-12-10发布</a:t>
            </a:r>
            <a:endParaRPr lang="SimHei" altLang="SimHei" sz="1300"/>
          </a:p>
        </p:txBody>
      </p:sp>
      <p:sp>
        <p:nvSpPr>
          <p:cNvPr id="12" name="textbox 12"/>
          <p:cNvSpPr/>
          <p:nvPr/>
        </p:nvSpPr>
        <p:spPr>
          <a:xfrm>
            <a:off x="5768135" y="8995306"/>
            <a:ext cx="1214755" cy="2152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760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1300" b="1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2020-11-01</a:t>
            </a:r>
            <a:r>
              <a:rPr sz="1300" kern="0" spc="-2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300" b="1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实施</a:t>
            </a:r>
            <a:endParaRPr lang="SimHei" altLang="SimHei" sz="1300"/>
          </a:p>
        </p:txBody>
      </p:sp>
      <p:sp>
        <p:nvSpPr>
          <p:cNvPr id="14" name="textbox 14"/>
          <p:cNvSpPr/>
          <p:nvPr/>
        </p:nvSpPr>
        <p:spPr>
          <a:xfrm>
            <a:off x="876336" y="359474"/>
            <a:ext cx="841375" cy="2806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820"/>
              </a:lnSpc>
            </a:pPr>
            <a:endParaRPr lang="Arial" altLang="Arial" sz="100"/>
          </a:p>
          <a:p>
            <a:pPr marL="13970" algn="l" rtl="0" eaLnBrk="0">
              <a:lnSpc>
                <a:spcPct val="79000"/>
              </a:lnSpc>
            </a:pPr>
            <a:r>
              <a:rPr sz="1000" b="1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ICS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b="1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91.060</a:t>
            </a:r>
            <a:r>
              <a:rPr sz="1000" b="1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.10</a:t>
            </a:r>
            <a:endParaRPr lang="SimSun" altLang="SimSun" sz="1000"/>
          </a:p>
          <a:p>
            <a:pPr marL="12700" algn="l" rtl="0" eaLnBrk="0">
              <a:lnSpc>
                <a:spcPct val="78000"/>
              </a:lnSpc>
              <a:spcBef>
                <a:spcPts val="128"/>
              </a:spcBef>
            </a:pPr>
            <a:r>
              <a:rPr sz="10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</a:t>
            </a:r>
            <a:r>
              <a:rPr sz="1000" kern="0" spc="3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32</a:t>
            </a:r>
            <a:endParaRPr lang="SimSun" altLang="SimSun" sz="1000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82624" y="2679694"/>
            <a:ext cx="6115081" cy="12694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89036" y="9213845"/>
            <a:ext cx="6108667" cy="12694"/>
          </a:xfrm>
          <a:prstGeom prst="rect">
            <a:avLst/>
          </a:prstGeom>
        </p:spPr>
      </p:pic>
      <p:sp>
        <p:nvSpPr>
          <p:cNvPr id="20" name="textbox 20"/>
          <p:cNvSpPr/>
          <p:nvPr/>
        </p:nvSpPr>
        <p:spPr>
          <a:xfrm>
            <a:off x="5018885" y="9604323"/>
            <a:ext cx="430530" cy="2146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528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300" b="1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发</a:t>
            </a:r>
            <a:r>
              <a:rPr sz="1300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300" b="1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布</a:t>
            </a:r>
            <a:endParaRPr lang="SimHei" altLang="SimHei" sz="13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" name="textbox 22"/>
          <p:cNvSpPr/>
          <p:nvPr/>
        </p:nvSpPr>
        <p:spPr>
          <a:xfrm>
            <a:off x="869924" y="920333"/>
            <a:ext cx="5885179" cy="49047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211"/>
              </a:lnSpc>
            </a:pPr>
            <a:endParaRPr lang="Arial" altLang="Arial" sz="100"/>
          </a:p>
          <a:p>
            <a:pPr algn="r" rtl="0" eaLnBrk="0">
              <a:lnSpc>
                <a:spcPct val="77000"/>
              </a:lnSpc>
            </a:pP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GB/T</a:t>
            </a:r>
            <a:r>
              <a:rPr sz="1000" b="1" kern="0" spc="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15227—</a:t>
            </a:r>
            <a:r>
              <a:rPr sz="1000" b="1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2019</a:t>
            </a:r>
            <a:endParaRPr lang="Times New Roman" altLang="Times New Roman" sz="10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marL="2580639" algn="l" rtl="0" eaLnBrk="0">
              <a:lnSpc>
                <a:spcPts val="1578"/>
              </a:lnSpc>
              <a:spcBef>
                <a:spcPts val="392"/>
              </a:spcBef>
            </a:pPr>
            <a:r>
              <a:rPr sz="1300" b="1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目</a:t>
            </a:r>
            <a:r>
              <a:rPr sz="13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</a:t>
            </a:r>
            <a:r>
              <a:rPr sz="1300" b="1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次</a:t>
            </a:r>
            <a:endParaRPr lang="SimSun" altLang="SimSun" sz="1300"/>
          </a:p>
          <a:p>
            <a:pPr algn="l" rtl="0" eaLnBrk="0">
              <a:lnSpc>
                <a:spcPct val="124000"/>
              </a:lnSpc>
            </a:pPr>
            <a:endParaRPr lang="Arial" altLang="Arial" sz="1000"/>
          </a:p>
          <a:p>
            <a:pPr algn="l" rtl="0" eaLnBrk="0">
              <a:lnSpc>
                <a:spcPct val="125000"/>
              </a:lnSpc>
            </a:pPr>
            <a:endParaRPr lang="Arial" altLang="Arial" sz="1000"/>
          </a:p>
          <a:p>
            <a:pPr marL="12700" algn="l" rtl="0" eaLnBrk="0">
              <a:lnSpc>
                <a:spcPct val="95000"/>
              </a:lnSpc>
              <a:spcBef>
                <a:spcPts val="301"/>
              </a:spcBef>
            </a:pP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前言</a:t>
            </a:r>
            <a:r>
              <a:rPr sz="1000" kern="0" spc="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……………………………………………………………………………………</a:t>
            </a:r>
            <a:r>
              <a:rPr sz="1000" kern="0" spc="-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……………………………Ⅲ</a:t>
            </a:r>
            <a:endParaRPr lang="Times New Roman" altLang="Times New Roman" sz="1000"/>
          </a:p>
          <a:p>
            <a:pPr marL="12700" algn="l" rtl="0" eaLnBrk="0">
              <a:lnSpc>
                <a:spcPct val="95000"/>
              </a:lnSpc>
              <a:spcBef>
                <a:spcPts val="652"/>
              </a:spcBef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   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范围</a:t>
            </a:r>
            <a:r>
              <a:rPr sz="1000" kern="0" spc="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…………………………………………………………………………………………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</a:t>
            </a:r>
            <a:r>
              <a:rPr sz="1000" kern="0" spc="1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  <a:hlinkClick r:id="rId2" action="ppaction://hlinksldjump?num=1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1</a:t>
            </a:r>
            <a:endParaRPr lang="Times New Roman" altLang="Times New Roman" sz="1000"/>
          </a:p>
          <a:p>
            <a:pPr marL="12700" algn="l" rtl="0" eaLnBrk="0">
              <a:lnSpc>
                <a:spcPct val="95000"/>
              </a:lnSpc>
              <a:spcBef>
                <a:spcPts val="602"/>
              </a:spcBef>
            </a:pP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   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规范性引用文件</a:t>
            </a:r>
            <a:r>
              <a:rPr sz="1000" kern="0" spc="2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……………………………………………………………………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  <a:hlinkClick r:id="rId2" action="ppaction://hlinksldjump?num=1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1</a:t>
            </a:r>
            <a:endParaRPr lang="Times New Roman" altLang="Times New Roman" sz="1000"/>
          </a:p>
          <a:p>
            <a:pPr marL="12700" algn="l" rtl="0" eaLnBrk="0">
              <a:lnSpc>
                <a:spcPct val="95000"/>
              </a:lnSpc>
              <a:spcBef>
                <a:spcPts val="760"/>
              </a:spcBef>
            </a:pP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   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术语和定义</a:t>
            </a:r>
            <a:r>
              <a:rPr sz="1000" kern="0" spc="2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…………………………………………………………………………………………………</a:t>
            </a:r>
            <a:r>
              <a:rPr sz="1000" kern="0" spc="-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  <a:hlinkClick r:id="rId2" action="ppaction://hlinksldjump?num=1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1</a:t>
            </a:r>
            <a:endParaRPr lang="Times New Roman" altLang="Times New Roman" sz="1000"/>
          </a:p>
          <a:p>
            <a:pPr marL="12700" algn="l" rtl="0" eaLnBrk="0">
              <a:lnSpc>
                <a:spcPct val="95000"/>
              </a:lnSpc>
              <a:spcBef>
                <a:spcPts val="676"/>
              </a:spcBef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   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通用要求</a:t>
            </a:r>
            <a:r>
              <a:rPr sz="1000" kern="0" spc="2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………………………………………………………………………………………………………</a:t>
            </a:r>
            <a:r>
              <a:rPr sz="1000" kern="0" spc="-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</a:t>
            </a:r>
            <a:endParaRPr lang="Times New Roman" altLang="Times New Roman" sz="1000"/>
          </a:p>
          <a:p>
            <a:pPr marL="12700" algn="l" rtl="0" eaLnBrk="0">
              <a:lnSpc>
                <a:spcPct val="95000"/>
              </a:lnSpc>
              <a:spcBef>
                <a:spcPts val="744"/>
              </a:spcBef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   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检测原理</a:t>
            </a:r>
            <a:r>
              <a:rPr sz="1000" kern="0" spc="2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………………………………………………………………………………………………………</a:t>
            </a:r>
            <a:r>
              <a:rPr sz="1000" kern="0" spc="-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</a:t>
            </a:r>
            <a:endParaRPr lang="Times New Roman" altLang="Times New Roman" sz="1000"/>
          </a:p>
          <a:p>
            <a:pPr marL="12700" algn="l" rtl="0" eaLnBrk="0">
              <a:lnSpc>
                <a:spcPct val="95000"/>
              </a:lnSpc>
              <a:spcBef>
                <a:spcPts val="659"/>
              </a:spcBef>
            </a:pP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   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检测装置</a:t>
            </a:r>
            <a:r>
              <a:rPr sz="1000" kern="0" spc="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…………………………………………………………………………………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</a:t>
            </a:r>
            <a:endParaRPr lang="Times New Roman" altLang="Times New Roman" sz="1000"/>
          </a:p>
          <a:p>
            <a:pPr marL="12700" algn="l" rtl="0" eaLnBrk="0">
              <a:lnSpc>
                <a:spcPct val="95000"/>
              </a:lnSpc>
              <a:spcBef>
                <a:spcPts val="660"/>
              </a:spcBef>
            </a:pP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7   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试件及安装</a:t>
            </a:r>
            <a:r>
              <a:rPr sz="1000" kern="0" spc="2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………………………………………………………………………………………………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</a:t>
            </a:r>
            <a:endParaRPr lang="Times New Roman" altLang="Times New Roman" sz="1000"/>
          </a:p>
          <a:p>
            <a:pPr marL="12700" algn="l" rtl="0" eaLnBrk="0">
              <a:lnSpc>
                <a:spcPct val="95000"/>
              </a:lnSpc>
              <a:spcBef>
                <a:spcPts val="760"/>
              </a:spcBef>
            </a:pP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   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气密性能检测</a:t>
            </a:r>
            <a:r>
              <a:rPr sz="1000" kern="0" spc="2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……………………………………………………………………………………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</a:t>
            </a:r>
            <a:endParaRPr lang="Times New Roman" altLang="Times New Roman" sz="1000"/>
          </a:p>
          <a:p>
            <a:pPr marL="12700" algn="l" rtl="0" eaLnBrk="0">
              <a:lnSpc>
                <a:spcPct val="95000"/>
              </a:lnSpc>
              <a:spcBef>
                <a:spcPts val="660"/>
              </a:spcBef>
            </a:pP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9</a:t>
            </a:r>
            <a:r>
              <a:rPr sz="1000" kern="0" spc="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水密性能检测</a:t>
            </a:r>
            <a:r>
              <a:rPr sz="1000" kern="0" spc="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……………………………………………………………………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9</a:t>
            </a:r>
            <a:endParaRPr lang="Times New Roman" altLang="Times New Roman" sz="1000"/>
          </a:p>
          <a:p>
            <a:pPr marL="12700" algn="l" rtl="0" eaLnBrk="0">
              <a:lnSpc>
                <a:spcPct val="95000"/>
              </a:lnSpc>
              <a:spcBef>
                <a:spcPts val="660"/>
              </a:spcBef>
            </a:pP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   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抗风压性能检测</a:t>
            </a:r>
            <a:r>
              <a:rPr sz="1000" kern="0" spc="2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……………………………………………………………………………………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11</a:t>
            </a:r>
            <a:endParaRPr lang="Times New Roman" altLang="Times New Roman" sz="1000"/>
          </a:p>
          <a:p>
            <a:pPr marL="12700" algn="l" rtl="0" eaLnBrk="0">
              <a:lnSpc>
                <a:spcPct val="94000"/>
              </a:lnSpc>
              <a:spcBef>
                <a:spcPts val="757"/>
              </a:spcBef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11   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检测报告</a:t>
            </a:r>
            <a:r>
              <a:rPr sz="1000" kern="0" spc="1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………………………………………………………………………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</a:t>
            </a:r>
            <a:r>
              <a:rPr sz="1000" kern="0" spc="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16</a:t>
            </a:r>
            <a:endParaRPr lang="Times New Roman" altLang="Times New Roman" sz="1000"/>
          </a:p>
          <a:p>
            <a:pPr marL="12700" algn="l" rtl="0" eaLnBrk="0">
              <a:lnSpc>
                <a:spcPct val="94000"/>
              </a:lnSpc>
              <a:spcBef>
                <a:spcPts val="680"/>
              </a:spcBef>
            </a:pP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附</a:t>
            </a:r>
            <a:r>
              <a:rPr sz="10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录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</a:t>
            </a:r>
            <a:r>
              <a:rPr sz="1000" kern="0" spc="2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(资料性附录)</a:t>
            </a:r>
            <a:r>
              <a:rPr sz="1000" kern="0" spc="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空气流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量测量系统校验方法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…………………………………………………………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17</a:t>
            </a:r>
            <a:endParaRPr lang="Times New Roman" altLang="Times New Roman" sz="1000"/>
          </a:p>
          <a:p>
            <a:pPr marL="12700" algn="l" rtl="0" eaLnBrk="0">
              <a:lnSpc>
                <a:spcPct val="94000"/>
              </a:lnSpc>
              <a:spcBef>
                <a:spcPts val="714"/>
              </a:spcBef>
            </a:pP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附录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</a:t>
            </a:r>
            <a:r>
              <a:rPr sz="1000" kern="0" spc="1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(资料性附录)</a:t>
            </a:r>
            <a:r>
              <a:rPr sz="1000" kern="0" spc="2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淋水系统校验方法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19</a:t>
            </a:r>
            <a:endParaRPr lang="Times New Roman" altLang="Times New Roman" sz="1000"/>
          </a:p>
          <a:p>
            <a:pPr marL="12700" algn="l" rtl="0" eaLnBrk="0">
              <a:lnSpc>
                <a:spcPct val="94000"/>
              </a:lnSpc>
              <a:spcBef>
                <a:spcPts val="680"/>
              </a:spcBef>
            </a:pP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附录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</a:t>
            </a:r>
            <a:r>
              <a:rPr sz="1000" kern="0" spc="2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(资料性附录)</a:t>
            </a:r>
            <a:r>
              <a:rPr sz="1000" kern="0" spc="2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典型幕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墙的位移计布置示例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…………………………………………………………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21</a:t>
            </a:r>
            <a:endParaRPr lang="Times New Roman" altLang="Times New Roman" sz="1000"/>
          </a:p>
          <a:p>
            <a:pPr algn="l" rtl="0" eaLnBrk="0">
              <a:lnSpc>
                <a:spcPct val="110000"/>
              </a:lnSpc>
            </a:pPr>
            <a:endParaRPr lang="Arial" altLang="Arial" sz="500"/>
          </a:p>
          <a:p>
            <a:pPr marL="12700" algn="l" rtl="0" eaLnBrk="0">
              <a:lnSpc>
                <a:spcPct val="94000"/>
              </a:lnSpc>
              <a:spcBef>
                <a:spcPts val="4"/>
              </a:spcBef>
            </a:pP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附</a:t>
            </a:r>
            <a:r>
              <a:rPr sz="1000" kern="0" spc="-2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录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</a:t>
            </a:r>
            <a:r>
              <a:rPr sz="1000" kern="0" spc="1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(资料性附录) 建筑幕墙气密、水密、抗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风压性能检测报告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………………………………………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24</a:t>
            </a:r>
            <a:endParaRPr lang="Times New Roman" altLang="Times New Roman" sz="1000"/>
          </a:p>
        </p:txBody>
      </p:sp>
      <p:sp>
        <p:nvSpPr>
          <p:cNvPr id="24" name="textbox 24"/>
          <p:cNvSpPr/>
          <p:nvPr/>
        </p:nvSpPr>
        <p:spPr>
          <a:xfrm>
            <a:off x="6483341" y="9827036"/>
            <a:ext cx="64769" cy="1416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94"/>
              </a:lnSpc>
            </a:pPr>
            <a:endParaRPr lang="Arial" altLang="Arial" sz="100"/>
          </a:p>
          <a:p>
            <a:pPr marL="12700" algn="l" rtl="0" eaLnBrk="0">
              <a:lnSpc>
                <a:spcPct val="76000"/>
              </a:lnSpc>
            </a:pPr>
            <a:r>
              <a:rPr sz="1000" kern="0" spc="-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</a:t>
            </a:r>
            <a:endParaRPr lang="Times New Roman" altLang="Times New Roman" sz="10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" name="textbox 26"/>
          <p:cNvSpPr/>
          <p:nvPr/>
        </p:nvSpPr>
        <p:spPr>
          <a:xfrm>
            <a:off x="882673" y="2170320"/>
            <a:ext cx="5902959" cy="63500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645"/>
              </a:lnSpc>
            </a:pPr>
            <a:endParaRPr lang="Arial" altLang="Arial" sz="100"/>
          </a:p>
          <a:p>
            <a:pPr marL="272415" algn="l" rtl="0" eaLnBrk="0">
              <a:lnSpc>
                <a:spcPct val="99000"/>
              </a:lnSpc>
            </a:pP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本标准按照</a:t>
            </a:r>
            <a:r>
              <a:rPr sz="1000" kern="0" spc="-2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/T1.1—200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9  给出的规则起草。</a:t>
            </a:r>
            <a:endParaRPr lang="SimSun" altLang="SimSun" sz="1000"/>
          </a:p>
          <a:p>
            <a:pPr marL="12700" indent="259715" algn="l" rtl="0" eaLnBrk="0">
              <a:lnSpc>
                <a:spcPct val="115000"/>
              </a:lnSpc>
              <a:spcBef>
                <a:spcPts val="347"/>
              </a:spcBef>
            </a:pP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本标准代替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/T</a:t>
            </a:r>
            <a:r>
              <a:rPr sz="1000" kern="0" spc="2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15227—2007《建筑幕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墙气密、水密、抗风压性能检测方法》,与</a:t>
            </a:r>
            <a:r>
              <a:rPr sz="1000" kern="0" spc="-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/T   15227-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2007相比，主要技术变化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如下：</a:t>
            </a:r>
            <a:endParaRPr lang="SimSun" altLang="SimSun" sz="1000"/>
          </a:p>
          <a:p>
            <a:pPr marL="272415" algn="l" rtl="0" eaLnBrk="0">
              <a:lnSpc>
                <a:spcPct val="99000"/>
              </a:lnSpc>
              <a:spcBef>
                <a:spcPts val="305"/>
              </a:spcBef>
            </a:pP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——调整标准结构，增加通用要求、检测原理和检测装置(见第4章、第5章、第6章);</a:t>
            </a:r>
            <a:endParaRPr lang="SimSun" altLang="SimSun" sz="1000"/>
          </a:p>
          <a:p>
            <a:pPr marL="272415" algn="l" rtl="0" eaLnBrk="0">
              <a:lnSpc>
                <a:spcPct val="99000"/>
              </a:lnSpc>
              <a:spcBef>
                <a:spcPts val="362"/>
              </a:spcBef>
            </a:pP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——增加开放式幕墙的检测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要求(见4.4);</a:t>
            </a:r>
            <a:endParaRPr lang="SimSun" altLang="SimSun" sz="1000"/>
          </a:p>
          <a:p>
            <a:pPr marL="272415" algn="l" rtl="0" eaLnBrk="0">
              <a:lnSpc>
                <a:spcPct val="99000"/>
              </a:lnSpc>
              <a:spcBef>
                <a:spcPts val="362"/>
              </a:spcBef>
            </a:pP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——增加双层幕墙的检测要求(见4.5、7.8);</a:t>
            </a:r>
            <a:endParaRPr lang="SimSun" altLang="SimSun" sz="1000"/>
          </a:p>
          <a:p>
            <a:pPr marL="272415" algn="l" rtl="0" eaLnBrk="0">
              <a:lnSpc>
                <a:spcPct val="99000"/>
              </a:lnSpc>
              <a:spcBef>
                <a:spcPts val="463"/>
              </a:spcBef>
            </a:pP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——增加气密性能检测时对附加空气渗透量的检测方法(见8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.4.1);</a:t>
            </a:r>
            <a:endParaRPr lang="SimSun" altLang="SimSun" sz="1000"/>
          </a:p>
          <a:p>
            <a:pPr marL="272415" algn="l" rtl="0" eaLnBrk="0">
              <a:lnSpc>
                <a:spcPct val="99000"/>
              </a:lnSpc>
              <a:spcBef>
                <a:spcPts val="419"/>
              </a:spcBef>
            </a:pP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——增加气密性能的工程检测方法(见8.2);</a:t>
            </a:r>
            <a:endParaRPr lang="SimSun" altLang="SimSun" sz="1000"/>
          </a:p>
          <a:p>
            <a:pPr marL="272415" algn="l" rtl="0" eaLnBrk="0">
              <a:lnSpc>
                <a:spcPct val="96000"/>
              </a:lnSpc>
              <a:spcBef>
                <a:spcPts val="245"/>
              </a:spcBef>
            </a:pP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——增加气密性能检测空气流量测量系统校验方法(见附录</a:t>
            </a:r>
            <a:r>
              <a:rPr sz="1000" kern="0" spc="-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A);</a:t>
            </a:r>
            <a:endParaRPr lang="Times New Roman" altLang="Times New Roman" sz="1000"/>
          </a:p>
          <a:p>
            <a:pPr marL="272415" algn="l" rtl="0" eaLnBrk="0">
              <a:lnSpc>
                <a:spcPct val="96000"/>
              </a:lnSpc>
              <a:spcBef>
                <a:spcPts val="447"/>
              </a:spcBef>
            </a:pP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——增加水密性能检测淋水系统校验方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法(见附录</a:t>
            </a:r>
            <a:r>
              <a:rPr sz="1000" kern="0" spc="-2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B);</a:t>
            </a:r>
            <a:endParaRPr lang="Times New Roman" altLang="Times New Roman" sz="1000"/>
          </a:p>
          <a:p>
            <a:pPr marL="272415" algn="l" rtl="0" eaLnBrk="0">
              <a:lnSpc>
                <a:spcPct val="98000"/>
              </a:lnSpc>
              <a:spcBef>
                <a:spcPts val="497"/>
              </a:spcBef>
            </a:pP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——调整抗风压性能检测的安全检测方法(见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  <a:hlinkClick r:id="rId2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10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  <a:hlinkClick r:id="rId2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.2.1.5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和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  <a:hlinkClick r:id="rId3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10.2.2.5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,2007年版的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  <a:hlinkClick r:id="rId4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4.3.4.6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);</a:t>
            </a:r>
            <a:endParaRPr lang="SimSun" altLang="SimSun" sz="1000"/>
          </a:p>
          <a:p>
            <a:pPr marL="538480" indent="-266065" algn="l" rtl="0" eaLnBrk="0">
              <a:lnSpc>
                <a:spcPct val="122000"/>
              </a:lnSpc>
              <a:spcBef>
                <a:spcPts val="417"/>
              </a:spcBef>
            </a:pP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——调整抗风压性能检测的安全检测评定(见10.3.2.1.3、10.3.2.2.3和10.3.2.2.4,2007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年版的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9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4.3.5.2.3)。</a:t>
            </a:r>
            <a:endParaRPr lang="SimSun" altLang="SimSun" sz="900"/>
          </a:p>
          <a:p>
            <a:pPr marL="272415" algn="l" rtl="0" eaLnBrk="0">
              <a:lnSpc>
                <a:spcPct val="99000"/>
              </a:lnSpc>
              <a:spcBef>
                <a:spcPts val="238"/>
              </a:spcBef>
            </a:pP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本标准由中华人民共和国住房和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城乡建设部提出。</a:t>
            </a:r>
            <a:endParaRPr lang="SimSun" altLang="SimSun" sz="1000"/>
          </a:p>
          <a:p>
            <a:pPr marL="272415" algn="l" rtl="0" eaLnBrk="0">
              <a:lnSpc>
                <a:spcPct val="96000"/>
              </a:lnSpc>
              <a:spcBef>
                <a:spcPts val="352"/>
              </a:spcBef>
            </a:pP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本标准由全国建筑幕墙门窗标准化技术委员会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SAC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/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TC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448)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归口。</a:t>
            </a:r>
            <a:endParaRPr lang="SimSun" altLang="SimSun" sz="1000"/>
          </a:p>
          <a:p>
            <a:pPr marL="12700" indent="259715" algn="l" rtl="0" eaLnBrk="0">
              <a:lnSpc>
                <a:spcPct val="126000"/>
              </a:lnSpc>
              <a:spcBef>
                <a:spcPts val="489"/>
              </a:spcBef>
            </a:pP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本标准起草单位：中国建筑科学研究院有限公司、广东省建筑科学研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究院集团股份有限公司、上海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市建筑科学研究院(集团)有限公司、河南省建筑科学研究院有限公司、山东省建筑科学研究院有限公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司、深圳市建筑科学研究院有限公司、中国建筑标准设计研究院有限公司、江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苏省建筑科学研究院有限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公司、新疆建筑科学研究院(有限责任公司)、天津住宅科学研究院有限公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司、浙江省建筑科学设计研究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院有限公司、中国建筑金属结构协会、广州建设工程质量安全检测中心有限公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司、沈阳远大铝业工程有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限公司、成都硅宝科技股份有限公司、广东坚朗五金制品股份有限公司、郑州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中原思蓝德高科股份有限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公司、中山盛兴股份有限公司、福建省南平铝业有限公司、广东坚美铝型材厂(集团)有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限公司、武汉鸿和 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岗科技有限公司、浙江新世纪工程检测有限公司、宁波三江检测有限公司、舟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山鲁班尺建设工程检测有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限公司、浙江瑞明节能门窗股份有限公司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、湖北正格幕墙检测有限公司、广东大潮投资集团有限公司。</a:t>
            </a:r>
            <a:endParaRPr lang="SimSun" altLang="SimSun" sz="1000"/>
          </a:p>
          <a:p>
            <a:pPr marL="12700" indent="259715" algn="l" rtl="0" eaLnBrk="0">
              <a:lnSpc>
                <a:spcPct val="122000"/>
              </a:lnSpc>
              <a:spcBef>
                <a:spcPts val="509"/>
              </a:spcBef>
            </a:pPr>
            <a:r>
              <a:rPr sz="10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本标准起草人：王洪涛、姜红、张士翔、邱铭、刘会涛、徐勤、刘新生、田华强、任俊、顾泰昌、陆震</a:t>
            </a:r>
            <a:r>
              <a:rPr sz="1000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宇、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陈向东、李胜英、樊葳、易序彪、刘晓松、王双军、王</a:t>
            </a:r>
            <a:r>
              <a:rPr sz="10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有治、厉敏、郭月萍、毛伙南、谢光宇、于志龙、李井冈、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顾剑英、蒋屹军、蔡全国、徐卫国、徐会芳、石清、张喜臣、何</a:t>
            </a:r>
            <a:r>
              <a:rPr sz="10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瑄、孙梅凤、曹原、鲁冬瑞、万成龙、黄友江。</a:t>
            </a:r>
            <a:endParaRPr lang="SimSun" altLang="SimSun" sz="1000"/>
          </a:p>
          <a:p>
            <a:pPr marL="272415" algn="l" rtl="0" eaLnBrk="0">
              <a:lnSpc>
                <a:spcPct val="99000"/>
              </a:lnSpc>
              <a:spcBef>
                <a:spcPts val="411"/>
              </a:spcBef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本标准代替了GB/T</a:t>
            </a:r>
            <a:r>
              <a:rPr sz="1000" kern="0" spc="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15227—2007。</a:t>
            </a:r>
            <a:endParaRPr lang="SimSun" altLang="SimSun" sz="1000"/>
          </a:p>
          <a:p>
            <a:pPr marL="272415" algn="l" rtl="0" eaLnBrk="0">
              <a:lnSpc>
                <a:spcPct val="99000"/>
              </a:lnSpc>
              <a:spcBef>
                <a:spcPts val="363"/>
              </a:spcBef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/T  15227—2007的历次版本发布情况为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：</a:t>
            </a:r>
            <a:endParaRPr lang="SimSun" altLang="SimSun" sz="1000"/>
          </a:p>
          <a:p>
            <a:pPr marL="272415" algn="l" rtl="0" eaLnBrk="0">
              <a:lnSpc>
                <a:spcPct val="100000"/>
              </a:lnSpc>
              <a:spcBef>
                <a:spcPts val="381"/>
              </a:spcBef>
            </a:pP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——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/T   152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26-1994;</a:t>
            </a:r>
            <a:endParaRPr lang="SimSun" altLang="SimSun" sz="1000"/>
          </a:p>
          <a:p>
            <a:pPr marL="272415" algn="l" rtl="0" eaLnBrk="0">
              <a:lnSpc>
                <a:spcPct val="100000"/>
              </a:lnSpc>
              <a:spcBef>
                <a:spcPts val="350"/>
              </a:spcBef>
            </a:pP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——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/T   152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27-1994;</a:t>
            </a:r>
            <a:endParaRPr lang="SimSun" altLang="SimSun" sz="1000"/>
          </a:p>
          <a:p>
            <a:pPr algn="l" rtl="0" eaLnBrk="0">
              <a:lnSpc>
                <a:spcPct val="102000"/>
              </a:lnSpc>
            </a:pPr>
            <a:endParaRPr lang="Arial" altLang="Arial" sz="300"/>
          </a:p>
          <a:p>
            <a:pPr marL="272415" algn="l" rtl="0" eaLnBrk="0">
              <a:lnSpc>
                <a:spcPts val="1214"/>
              </a:lnSpc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——GB/T   15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228-1994。</a:t>
            </a:r>
            <a:endParaRPr lang="SimSun" altLang="SimSun" sz="1000"/>
          </a:p>
        </p:txBody>
      </p:sp>
      <p:sp>
        <p:nvSpPr>
          <p:cNvPr id="28" name="textbox 28"/>
          <p:cNvSpPr/>
          <p:nvPr/>
        </p:nvSpPr>
        <p:spPr>
          <a:xfrm>
            <a:off x="3412737" y="1541753"/>
            <a:ext cx="784859" cy="25209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546"/>
              </a:lnSpc>
            </a:pPr>
            <a:endParaRPr lang="Arial" altLang="Arial" sz="100"/>
          </a:p>
          <a:p>
            <a:pPr marL="12700" algn="l" rtl="0" eaLnBrk="0">
              <a:lnSpc>
                <a:spcPct val="99000"/>
              </a:lnSpc>
            </a:pPr>
            <a:r>
              <a:rPr sz="1500" b="1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前</a:t>
            </a:r>
            <a:r>
              <a:rPr sz="15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</a:t>
            </a:r>
            <a:r>
              <a:rPr sz="1500" b="1" kern="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言</a:t>
            </a:r>
            <a:endParaRPr lang="SimHei" altLang="SimHei" sz="1500"/>
          </a:p>
        </p:txBody>
      </p:sp>
      <p:sp>
        <p:nvSpPr>
          <p:cNvPr id="30" name="textbox 30"/>
          <p:cNvSpPr/>
          <p:nvPr/>
        </p:nvSpPr>
        <p:spPr>
          <a:xfrm>
            <a:off x="5608960" y="883425"/>
            <a:ext cx="1140460" cy="1797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12700" algn="l" rtl="0" eaLnBrk="0">
              <a:lnSpc>
                <a:spcPts val="1214"/>
              </a:lnSpc>
            </a:pP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</a:t>
            </a:r>
            <a:r>
              <a:rPr sz="1000" b="1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/T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b="1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15227—2019</a:t>
            </a:r>
            <a:endParaRPr lang="SimSun" altLang="SimSun" sz="1000"/>
          </a:p>
        </p:txBody>
      </p:sp>
      <p:sp>
        <p:nvSpPr>
          <p:cNvPr id="32" name="textbox 32"/>
          <p:cNvSpPr/>
          <p:nvPr/>
        </p:nvSpPr>
        <p:spPr>
          <a:xfrm>
            <a:off x="6483341" y="9824325"/>
            <a:ext cx="105410" cy="1333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849"/>
              </a:lnSpc>
            </a:pPr>
            <a:r>
              <a:rPr sz="6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Ⅲ</a:t>
            </a:r>
            <a:endParaRPr lang="SimSun" altLang="SimSun" sz="6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" name="textbox 34"/>
          <p:cNvSpPr/>
          <p:nvPr/>
        </p:nvSpPr>
        <p:spPr>
          <a:xfrm>
            <a:off x="863587" y="2455035"/>
            <a:ext cx="5871845" cy="73209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14604" algn="l" rtl="0" eaLnBrk="0">
              <a:lnSpc>
                <a:spcPts val="1208"/>
              </a:lnSpc>
            </a:pPr>
            <a:r>
              <a:rPr sz="1000" b="1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1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000" b="1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范围</a:t>
            </a:r>
            <a:endParaRPr lang="SimHei" altLang="SimHei" sz="1000"/>
          </a:p>
          <a:p>
            <a:pPr algn="l" rtl="0" eaLnBrk="0">
              <a:lnSpc>
                <a:spcPct val="137000"/>
              </a:lnSpc>
            </a:pPr>
            <a:endParaRPr lang="Arial" altLang="Arial" sz="1000"/>
          </a:p>
          <a:p>
            <a:pPr marL="12700" indent="285750" algn="l" rtl="0" eaLnBrk="0">
              <a:lnSpc>
                <a:spcPct val="120000"/>
              </a:lnSpc>
              <a:spcBef>
                <a:spcPts val="302"/>
              </a:spcBef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本标准规定了建筑幕墙气密、水密及抗风压性能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检测方法的术语和定义、通用要求、检测原理、检测 装置、试件及安装、气密性</a:t>
            </a:r>
            <a:r>
              <a:rPr sz="10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能检测、水密性能检测、抗风压性能检测及检测报告。</a:t>
            </a:r>
            <a:endParaRPr lang="SimSun" altLang="SimSun" sz="1000"/>
          </a:p>
          <a:p>
            <a:pPr marL="12700" indent="285750" algn="l" rtl="0" eaLnBrk="0">
              <a:lnSpc>
                <a:spcPct val="118000"/>
              </a:lnSpc>
              <a:spcBef>
                <a:spcPts val="477"/>
              </a:spcBef>
            </a:pP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本标准适用于建筑幕墙气密性能、水密性能及抗风压性能的实验室检测。检测对象只限于幕墙试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件本身及其与其他结构之间的连接构造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000"/>
          </a:p>
          <a:p>
            <a:pPr algn="l" rtl="0" eaLnBrk="0">
              <a:lnSpc>
                <a:spcPct val="146000"/>
              </a:lnSpc>
            </a:pPr>
            <a:endParaRPr lang="Arial" altLang="Arial" sz="1000"/>
          </a:p>
          <a:p>
            <a:pPr marL="14604" algn="l" rtl="0" eaLnBrk="0">
              <a:lnSpc>
                <a:spcPct val="100000"/>
              </a:lnSpc>
              <a:spcBef>
                <a:spcPts val="300"/>
              </a:spcBef>
            </a:pPr>
            <a:r>
              <a:rPr sz="1000" b="1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2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000" b="1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规范性引用文件</a:t>
            </a:r>
            <a:endParaRPr lang="SimHei" altLang="SimHei" sz="1000"/>
          </a:p>
          <a:p>
            <a:pPr algn="l" rtl="0" eaLnBrk="0">
              <a:lnSpc>
                <a:spcPct val="147000"/>
              </a:lnSpc>
            </a:pPr>
            <a:endParaRPr lang="Arial" altLang="Arial" sz="1000"/>
          </a:p>
          <a:p>
            <a:pPr marL="12700" indent="285750" algn="l" rtl="0" eaLnBrk="0">
              <a:lnSpc>
                <a:spcPct val="118000"/>
              </a:lnSpc>
              <a:spcBef>
                <a:spcPts val="302"/>
              </a:spcBef>
            </a:pP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下列文件对于本文件的应用是必不可少的。凡是注日期的引用文件，仅注日期的版本适用于本文</a:t>
            </a:r>
            <a:r>
              <a:rPr sz="10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件。凡是不注日期的引用文件，其最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新版本(包括所有的修改单)适用于本文件。</a:t>
            </a:r>
            <a:endParaRPr lang="SimSun" altLang="SimSun" sz="1000"/>
          </a:p>
          <a:p>
            <a:pPr marL="298450" algn="l" rtl="0" eaLnBrk="0">
              <a:lnSpc>
                <a:spcPct val="99000"/>
              </a:lnSpc>
              <a:spcBef>
                <a:spcPts val="412"/>
              </a:spcBef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/T</a:t>
            </a:r>
            <a:r>
              <a:rPr sz="1000" kern="0" spc="4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31433</a:t>
            </a:r>
            <a:r>
              <a:rPr sz="1000" kern="0" spc="4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建筑幕墙、门窗通用技术条件</a:t>
            </a:r>
            <a:endParaRPr lang="SimSun" altLang="SimSun" sz="1000"/>
          </a:p>
          <a:p>
            <a:pPr marL="298450" algn="l" rtl="0" eaLnBrk="0">
              <a:lnSpc>
                <a:spcPct val="87000"/>
              </a:lnSpc>
              <a:spcBef>
                <a:spcPts val="522"/>
              </a:spcBef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/T</a:t>
            </a:r>
            <a:r>
              <a:rPr sz="1000" kern="0" spc="4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34327</a:t>
            </a:r>
            <a:r>
              <a:rPr sz="1000" kern="0" spc="4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建筑幕墙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术语</a:t>
            </a:r>
            <a:endParaRPr lang="SimSun" altLang="SimSun" sz="1000"/>
          </a:p>
          <a:p>
            <a:pPr marL="298450" algn="l" rtl="0" eaLnBrk="0">
              <a:lnSpc>
                <a:spcPts val="1702"/>
              </a:lnSpc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</a:t>
            </a:r>
            <a:r>
              <a:rPr sz="1000" kern="0" spc="3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50178</a:t>
            </a:r>
            <a:r>
              <a:rPr sz="1000" kern="0" spc="4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建筑气候区划标准</a:t>
            </a:r>
            <a:endParaRPr lang="SimSun" altLang="SimSun" sz="1000"/>
          </a:p>
          <a:p>
            <a:pPr algn="l" rtl="0" eaLnBrk="0">
              <a:lnSpc>
                <a:spcPct val="161000"/>
              </a:lnSpc>
            </a:pPr>
            <a:endParaRPr lang="Arial" altLang="Arial" sz="1000"/>
          </a:p>
          <a:p>
            <a:pPr marL="14604" algn="l" rtl="0" eaLnBrk="0">
              <a:lnSpc>
                <a:spcPct val="100000"/>
              </a:lnSpc>
              <a:spcBef>
                <a:spcPts val="309"/>
              </a:spcBef>
            </a:pPr>
            <a:r>
              <a:rPr sz="1000" b="1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3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000" b="1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术语和定义</a:t>
            </a:r>
            <a:endParaRPr lang="SimHei" altLang="SimHei" sz="1000"/>
          </a:p>
          <a:p>
            <a:pPr algn="l" rtl="0" eaLnBrk="0">
              <a:lnSpc>
                <a:spcPct val="146000"/>
              </a:lnSpc>
            </a:pPr>
            <a:endParaRPr lang="Arial" altLang="Arial" sz="1000"/>
          </a:p>
          <a:p>
            <a:pPr marL="298450" algn="l" rtl="0" eaLnBrk="0">
              <a:lnSpc>
                <a:spcPct val="99000"/>
              </a:lnSpc>
              <a:spcBef>
                <a:spcPts val="301"/>
              </a:spcBef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/T  34327界定的以及下列术语和定义适用于本文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件。</a:t>
            </a:r>
            <a:endParaRPr lang="SimSun" altLang="SimSun" sz="1000"/>
          </a:p>
          <a:p>
            <a:pPr marL="12700" algn="l" rtl="0" eaLnBrk="0">
              <a:lnSpc>
                <a:spcPct val="82000"/>
              </a:lnSpc>
              <a:spcBef>
                <a:spcPts val="733"/>
              </a:spcBef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3.1</a:t>
            </a:r>
            <a:endParaRPr lang="SimSun" altLang="SimSun" sz="1000"/>
          </a:p>
          <a:p>
            <a:pPr marL="299720" algn="l" rtl="0" eaLnBrk="0">
              <a:lnSpc>
                <a:spcPts val="1208"/>
              </a:lnSpc>
              <a:spcBef>
                <a:spcPts val="442"/>
              </a:spcBef>
            </a:pPr>
            <a:r>
              <a:rPr sz="1000" b="1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标准状态</a:t>
            </a:r>
            <a:r>
              <a:rPr sz="1000" kern="0" spc="4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standard</a:t>
            </a:r>
            <a:r>
              <a:rPr sz="1000" b="1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condition</a:t>
            </a:r>
            <a:endParaRPr lang="Times New Roman" altLang="Times New Roman" sz="1000"/>
          </a:p>
          <a:p>
            <a:pPr marL="12700" indent="285750" algn="l" rtl="0" eaLnBrk="0">
              <a:lnSpc>
                <a:spcPct val="127000"/>
              </a:lnSpc>
              <a:spcBef>
                <a:spcPts val="343"/>
              </a:spcBef>
            </a:pP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空气温度为293</a:t>
            </a:r>
            <a:r>
              <a:rPr sz="1000" kern="0" spc="-2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K(20℃)</a:t>
            </a:r>
            <a:r>
              <a:rPr sz="1000" kern="0" spc="-1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</a:t>
            </a:r>
            <a:r>
              <a:rPr sz="1000" kern="0" spc="-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大气压力为101.3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kPa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(760  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mm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Hg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)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、空气密度为1.202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kg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/m³  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的试验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条件。</a:t>
            </a:r>
            <a:endParaRPr lang="SimSun" altLang="SimSun" sz="1000"/>
          </a:p>
          <a:p>
            <a:pPr marL="12700" algn="l" rtl="0" eaLnBrk="0">
              <a:lnSpc>
                <a:spcPct val="81000"/>
              </a:lnSpc>
              <a:spcBef>
                <a:spcPts val="688"/>
              </a:spcBef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3.2</a:t>
            </a:r>
            <a:endParaRPr lang="SimSun" altLang="SimSun" sz="1000"/>
          </a:p>
          <a:p>
            <a:pPr marL="299720" algn="l" rtl="0" eaLnBrk="0">
              <a:lnSpc>
                <a:spcPct val="96000"/>
              </a:lnSpc>
              <a:spcBef>
                <a:spcPts val="435"/>
              </a:spcBef>
            </a:pPr>
            <a:r>
              <a:rPr sz="1000" b="1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压力差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pressure</a:t>
            </a:r>
            <a:r>
              <a:rPr sz="1000" b="1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difference</a:t>
            </a:r>
            <a:endParaRPr lang="Times New Roman" altLang="Times New Roman" sz="1000"/>
          </a:p>
          <a:p>
            <a:pPr marL="298450" algn="l" rtl="0" eaLnBrk="0">
              <a:lnSpc>
                <a:spcPct val="99000"/>
              </a:lnSpc>
              <a:spcBef>
                <a:spcPts val="516"/>
              </a:spcBef>
            </a:pP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试件室内、外表面所受到的</a:t>
            </a:r>
            <a:r>
              <a:rPr sz="10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空气绝对压力差值。</a:t>
            </a:r>
            <a:endParaRPr lang="SimSun" altLang="SimSun" sz="1000"/>
          </a:p>
          <a:p>
            <a:pPr marL="266065" algn="l" rtl="0" eaLnBrk="0">
              <a:lnSpc>
                <a:spcPct val="97000"/>
              </a:lnSpc>
              <a:spcBef>
                <a:spcPts val="413"/>
              </a:spcBef>
            </a:pPr>
            <a:r>
              <a:rPr sz="9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注：当室外表面所受的压力高于室内表面所受的压力时，压力差为正值；反</a:t>
            </a:r>
            <a:r>
              <a:rPr sz="9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之为负值。</a:t>
            </a:r>
            <a:endParaRPr lang="SimSun" altLang="SimSun" sz="900"/>
          </a:p>
          <a:p>
            <a:pPr marL="12700" algn="l" rtl="0" eaLnBrk="0">
              <a:lnSpc>
                <a:spcPts val="1605"/>
              </a:lnSpc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3.3</a:t>
            </a:r>
            <a:endParaRPr lang="SimSun" altLang="SimSun" sz="1000"/>
          </a:p>
          <a:p>
            <a:pPr marL="299720" algn="l" rtl="0" eaLnBrk="0">
              <a:lnSpc>
                <a:spcPct val="97000"/>
              </a:lnSpc>
              <a:spcBef>
                <a:spcPts val="648"/>
              </a:spcBef>
            </a:pPr>
            <a:r>
              <a:rPr sz="1000" b="1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气密性能</a:t>
            </a:r>
            <a:r>
              <a:rPr sz="10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b="1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air</a:t>
            </a:r>
            <a:r>
              <a:rPr sz="10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b="1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permeabi</a:t>
            </a:r>
            <a:r>
              <a:rPr sz="1000" b="1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lity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b="1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performance</a:t>
            </a:r>
            <a:endParaRPr lang="SimSun" altLang="SimSun" sz="1000"/>
          </a:p>
          <a:p>
            <a:pPr marL="298450" algn="l" rtl="0" eaLnBrk="0">
              <a:lnSpc>
                <a:spcPct val="87000"/>
              </a:lnSpc>
              <a:spcBef>
                <a:spcPts val="589"/>
              </a:spcBef>
            </a:pP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可开启部分处于关闭状态，试件阻止空气渗透的能力</a:t>
            </a:r>
            <a:r>
              <a:rPr sz="10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000"/>
          </a:p>
          <a:p>
            <a:pPr marL="12700" algn="l" rtl="0" eaLnBrk="0">
              <a:lnSpc>
                <a:spcPts val="1555"/>
              </a:lnSpc>
            </a:pPr>
            <a:r>
              <a:rPr sz="10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3.3.1</a:t>
            </a:r>
            <a:endParaRPr lang="SimSun" altLang="SimSun" sz="1000"/>
          </a:p>
          <a:p>
            <a:pPr marL="299720" algn="l" rtl="0" eaLnBrk="0">
              <a:lnSpc>
                <a:spcPct val="96000"/>
              </a:lnSpc>
              <a:spcBef>
                <a:spcPts val="626"/>
              </a:spcBef>
            </a:pPr>
            <a:r>
              <a:rPr sz="1000" b="1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空气渗透量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volume</a:t>
            </a:r>
            <a:r>
              <a:rPr sz="1000" b="1" kern="0" spc="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of</a:t>
            </a:r>
            <a:r>
              <a:rPr sz="1000" b="1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air</a:t>
            </a:r>
            <a:r>
              <a:rPr sz="1000" b="1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leakage</a:t>
            </a:r>
            <a:endParaRPr lang="Times New Roman" altLang="Times New Roman" sz="1000"/>
          </a:p>
          <a:p>
            <a:pPr marL="298450" algn="l" rtl="0" eaLnBrk="0">
              <a:lnSpc>
                <a:spcPct val="87000"/>
              </a:lnSpc>
              <a:spcBef>
                <a:spcPts val="677"/>
              </a:spcBef>
            </a:pP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单位时间通过测试体的空气量</a:t>
            </a:r>
            <a:r>
              <a:rPr sz="10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000"/>
          </a:p>
          <a:p>
            <a:pPr marL="12700" algn="l" rtl="0" eaLnBrk="0">
              <a:lnSpc>
                <a:spcPts val="1550"/>
              </a:lnSpc>
            </a:pPr>
            <a:r>
              <a:rPr sz="10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3.3.2</a:t>
            </a:r>
            <a:endParaRPr lang="SimSun" altLang="SimSun" sz="1000"/>
          </a:p>
          <a:p>
            <a:pPr marL="298450" algn="l" rtl="0" eaLnBrk="0">
              <a:lnSpc>
                <a:spcPct val="96000"/>
              </a:lnSpc>
              <a:spcBef>
                <a:spcPts val="726"/>
              </a:spcBef>
            </a:pPr>
            <a:r>
              <a:rPr sz="1000" kern="0" spc="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附加空气渗透量</a:t>
            </a:r>
            <a:r>
              <a:rPr sz="1000" kern="0" spc="5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volume</a:t>
            </a:r>
            <a:r>
              <a:rPr sz="1000" kern="0" spc="1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of</a:t>
            </a:r>
            <a:r>
              <a:rPr sz="1000" kern="0" spc="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extraneous</a:t>
            </a:r>
            <a:r>
              <a:rPr sz="1000" kern="0" spc="1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air</a:t>
            </a:r>
            <a:r>
              <a:rPr sz="1000" kern="0" spc="1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leakage</a:t>
            </a:r>
            <a:endParaRPr lang="Times New Roman" altLang="Times New Roman" sz="1000"/>
          </a:p>
          <a:p>
            <a:pPr algn="l" rtl="0" eaLnBrk="0">
              <a:lnSpc>
                <a:spcPct val="106000"/>
              </a:lnSpc>
            </a:pPr>
            <a:endParaRPr lang="Arial" altLang="Arial" sz="400"/>
          </a:p>
          <a:p>
            <a:pPr marL="298450" algn="l" rtl="0" eaLnBrk="0">
              <a:lnSpc>
                <a:spcPct val="99000"/>
              </a:lnSpc>
              <a:spcBef>
                <a:spcPts val="2"/>
              </a:spcBef>
            </a:pP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除试件本身外，通过压力箱以及试件与压力箱连接等部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位的空气渗透量。</a:t>
            </a:r>
            <a:endParaRPr lang="SimSun" altLang="SimSun" sz="1000"/>
          </a:p>
        </p:txBody>
      </p:sp>
      <p:sp>
        <p:nvSpPr>
          <p:cNvPr id="36" name="textbox 36"/>
          <p:cNvSpPr/>
          <p:nvPr/>
        </p:nvSpPr>
        <p:spPr>
          <a:xfrm>
            <a:off x="2425682" y="1536637"/>
            <a:ext cx="2766060" cy="5295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961"/>
              </a:lnSpc>
            </a:pPr>
            <a:endParaRPr lang="Arial" altLang="Arial" sz="100"/>
          </a:p>
          <a:p>
            <a:pPr marL="1009650" indent="-996950" algn="l" rtl="0" eaLnBrk="0">
              <a:lnSpc>
                <a:spcPct val="110000"/>
              </a:lnSpc>
            </a:pPr>
            <a:r>
              <a:rPr sz="1500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建筑幕墙气密、水密、抗</a:t>
            </a:r>
            <a:r>
              <a:rPr sz="1500" kern="0" spc="-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风压性能</a:t>
            </a:r>
            <a:r>
              <a:rPr sz="15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5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检测方法</a:t>
            </a:r>
            <a:endParaRPr lang="SimHei" altLang="SimHei" sz="1500"/>
          </a:p>
        </p:txBody>
      </p:sp>
      <p:sp>
        <p:nvSpPr>
          <p:cNvPr id="38" name="textbox 38"/>
          <p:cNvSpPr/>
          <p:nvPr/>
        </p:nvSpPr>
        <p:spPr>
          <a:xfrm>
            <a:off x="5615297" y="883425"/>
            <a:ext cx="1140460" cy="1797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12700" algn="l" rtl="0" eaLnBrk="0">
              <a:lnSpc>
                <a:spcPts val="1214"/>
              </a:lnSpc>
            </a:pP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</a:t>
            </a:r>
            <a:r>
              <a:rPr sz="1000" b="1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/T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b="1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15227—2019</a:t>
            </a:r>
            <a:endParaRPr lang="SimSun" altLang="SimSun" sz="1000"/>
          </a:p>
        </p:txBody>
      </p:sp>
      <p:sp>
        <p:nvSpPr>
          <p:cNvPr id="40" name="textbox 40"/>
          <p:cNvSpPr/>
          <p:nvPr/>
        </p:nvSpPr>
        <p:spPr>
          <a:xfrm>
            <a:off x="6489678" y="9849705"/>
            <a:ext cx="60325" cy="1098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412"/>
              </a:lnSpc>
            </a:pPr>
            <a:endParaRPr lang="Arial" altLang="Arial" sz="100"/>
          </a:p>
          <a:p>
            <a:pPr marL="12700" algn="l" rtl="0" eaLnBrk="0">
              <a:lnSpc>
                <a:spcPct val="79000"/>
              </a:lnSpc>
            </a:pPr>
            <a:r>
              <a:rPr sz="700" kern="0" spc="-10">
                <a:solidFill>
                  <a:srgbClr val="4C634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endParaRPr lang="SimSun" altLang="SimSun" sz="7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" name="textbox 42"/>
          <p:cNvSpPr/>
          <p:nvPr/>
        </p:nvSpPr>
        <p:spPr>
          <a:xfrm>
            <a:off x="768385" y="885333"/>
            <a:ext cx="5852795" cy="889126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12700" algn="l" rtl="0" eaLnBrk="0">
              <a:lnSpc>
                <a:spcPts val="1214"/>
              </a:lnSpc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/T  15227—2019</a:t>
            </a:r>
            <a:endParaRPr lang="SimSun" altLang="SimSun" sz="1000"/>
          </a:p>
          <a:p>
            <a:pPr algn="l" rtl="0" eaLnBrk="0">
              <a:lnSpc>
                <a:spcPct val="115000"/>
              </a:lnSpc>
            </a:pPr>
            <a:endParaRPr lang="Arial" altLang="Arial" sz="1000"/>
          </a:p>
          <a:p>
            <a:pPr marL="12700" algn="l" rtl="0" eaLnBrk="0">
              <a:lnSpc>
                <a:spcPct val="81000"/>
              </a:lnSpc>
              <a:spcBef>
                <a:spcPts val="302"/>
              </a:spcBef>
            </a:pPr>
            <a:r>
              <a:rPr sz="10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3.3.3</a:t>
            </a:r>
            <a:endParaRPr lang="SimSun" altLang="SimSun" sz="1000"/>
          </a:p>
          <a:p>
            <a:pPr marL="293370" algn="l" rtl="0" eaLnBrk="0">
              <a:lnSpc>
                <a:spcPct val="96000"/>
              </a:lnSpc>
              <a:spcBef>
                <a:spcPts val="309"/>
              </a:spcBef>
            </a:pPr>
            <a:r>
              <a:rPr sz="1000" b="1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总空气渗透量</a:t>
            </a:r>
            <a:r>
              <a:rPr sz="10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b="1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total</a:t>
            </a:r>
            <a:r>
              <a:rPr sz="10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b="1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volume</a:t>
            </a:r>
            <a:r>
              <a:rPr sz="10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b="1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o</a:t>
            </a:r>
            <a:r>
              <a:rPr sz="1000" b="1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f</a:t>
            </a:r>
            <a:r>
              <a:rPr sz="10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b="1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air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b="1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leakage</a:t>
            </a:r>
            <a:endParaRPr lang="SimSun" altLang="SimSun" sz="1000"/>
          </a:p>
          <a:p>
            <a:pPr marL="291465" algn="l" rtl="0" eaLnBrk="0">
              <a:lnSpc>
                <a:spcPct val="87000"/>
              </a:lnSpc>
              <a:spcBef>
                <a:spcPts val="594"/>
              </a:spcBef>
            </a:pP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通过试件的空气渗透量及附加空气渗透量的总和。</a:t>
            </a:r>
            <a:endParaRPr lang="SimSun" altLang="SimSun" sz="1000"/>
          </a:p>
          <a:p>
            <a:pPr marL="12700" algn="l" rtl="0" eaLnBrk="0">
              <a:lnSpc>
                <a:spcPts val="1407"/>
              </a:lnSpc>
            </a:pPr>
            <a:r>
              <a:rPr sz="10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3.3.4</a:t>
            </a:r>
            <a:endParaRPr lang="SimSun" altLang="SimSun" sz="1000"/>
          </a:p>
          <a:p>
            <a:pPr marL="293370" algn="l" rtl="0" eaLnBrk="0">
              <a:lnSpc>
                <a:spcPct val="96000"/>
              </a:lnSpc>
              <a:spcBef>
                <a:spcPts val="526"/>
              </a:spcBef>
            </a:pPr>
            <a:r>
              <a:rPr sz="1000" b="1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开启缝长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openable</a:t>
            </a:r>
            <a:r>
              <a:rPr sz="1000" b="1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joint</a:t>
            </a:r>
            <a:r>
              <a:rPr sz="1000" b="1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length</a:t>
            </a:r>
            <a:endParaRPr lang="Times New Roman" altLang="Times New Roman" sz="1000"/>
          </a:p>
          <a:p>
            <a:pPr marL="291465" algn="l" rtl="0" eaLnBrk="0">
              <a:lnSpc>
                <a:spcPct val="99000"/>
              </a:lnSpc>
              <a:spcBef>
                <a:spcPts val="617"/>
              </a:spcBef>
            </a:pP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试件上可开启部分室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内侧接缝长度的总和。</a:t>
            </a:r>
            <a:endParaRPr lang="SimSun" altLang="SimSun" sz="1000"/>
          </a:p>
          <a:p>
            <a:pPr marL="13970" algn="l" rtl="0" eaLnBrk="0">
              <a:lnSpc>
                <a:spcPct val="81000"/>
              </a:lnSpc>
              <a:spcBef>
                <a:spcPts val="478"/>
              </a:spcBef>
            </a:pPr>
            <a:r>
              <a:rPr sz="1000" b="1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3.3.5</a:t>
            </a:r>
            <a:endParaRPr lang="SimSun" altLang="SimSun" sz="1000"/>
          </a:p>
          <a:p>
            <a:pPr marL="291465" algn="l" rtl="0" eaLnBrk="0">
              <a:lnSpc>
                <a:spcPct val="125000"/>
              </a:lnSpc>
              <a:spcBef>
                <a:spcPts val="251"/>
              </a:spcBef>
            </a:pP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单位开启缝长空气渗透量</a:t>
            </a:r>
            <a:r>
              <a:rPr sz="1000" kern="0" spc="4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volume</a:t>
            </a:r>
            <a:r>
              <a:rPr sz="1000" kern="0" spc="1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of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air</a:t>
            </a:r>
            <a:r>
              <a:rPr sz="1000" kern="0" spc="1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leakage</a:t>
            </a:r>
            <a:r>
              <a:rPr sz="1000" kern="0" spc="1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per</a:t>
            </a:r>
            <a:r>
              <a:rPr sz="1000" kern="0" spc="1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unit</a:t>
            </a:r>
            <a:r>
              <a:rPr sz="1000" kern="0" spc="1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of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openable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joint</a:t>
            </a:r>
            <a:r>
              <a:rPr sz="1000" kern="0" spc="1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length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            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在标准状态下，通过试件单位开启缝长的空气渗透量。</a:t>
            </a:r>
            <a:endParaRPr lang="SimSun" altLang="SimSun" sz="1000"/>
          </a:p>
          <a:p>
            <a:pPr marL="13970" algn="l" rtl="0" eaLnBrk="0">
              <a:lnSpc>
                <a:spcPct val="81000"/>
              </a:lnSpc>
              <a:spcBef>
                <a:spcPts val="527"/>
              </a:spcBef>
            </a:pPr>
            <a:r>
              <a:rPr sz="1000" b="1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3.3.6</a:t>
            </a:r>
            <a:endParaRPr lang="SimSun" altLang="SimSun" sz="1000"/>
          </a:p>
          <a:p>
            <a:pPr marL="293370" algn="l" rtl="0" eaLnBrk="0">
              <a:lnSpc>
                <a:spcPct val="96000"/>
              </a:lnSpc>
              <a:spcBef>
                <a:spcPts val="295"/>
              </a:spcBef>
            </a:pPr>
            <a:r>
              <a:rPr sz="10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试件面积</a:t>
            </a:r>
            <a:r>
              <a:rPr sz="1000" kern="0" spc="5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area</a:t>
            </a:r>
            <a:r>
              <a:rPr sz="1000" b="1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of</a:t>
            </a:r>
            <a:r>
              <a:rPr sz="1000" b="1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specimen</a:t>
            </a:r>
            <a:endParaRPr lang="Times New Roman" altLang="Times New Roman" sz="1000"/>
          </a:p>
          <a:p>
            <a:pPr marL="291465" algn="l" rtl="0" eaLnBrk="0">
              <a:lnSpc>
                <a:spcPct val="87000"/>
              </a:lnSpc>
              <a:spcBef>
                <a:spcPts val="621"/>
              </a:spcBef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试件周边与箱体密封的缝隙所包含的表面积，以室内测量为准。</a:t>
            </a:r>
            <a:endParaRPr lang="SimSun" altLang="SimSun" sz="1000"/>
          </a:p>
          <a:p>
            <a:pPr marL="12700" algn="l" rtl="0" eaLnBrk="0">
              <a:lnSpc>
                <a:spcPts val="1405"/>
              </a:lnSpc>
            </a:pPr>
            <a:r>
              <a:rPr sz="10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3.3.7</a:t>
            </a:r>
            <a:endParaRPr lang="SimSun" altLang="SimSun" sz="1000"/>
          </a:p>
          <a:p>
            <a:pPr marL="291465" algn="l" rtl="0" eaLnBrk="0">
              <a:lnSpc>
                <a:spcPct val="94000"/>
              </a:lnSpc>
              <a:spcBef>
                <a:spcPts val="526"/>
              </a:spcBef>
            </a:pPr>
            <a:r>
              <a:rPr sz="1000" kern="0" spc="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单位面积空气渗透量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volume</a:t>
            </a:r>
            <a:r>
              <a:rPr sz="1000" kern="0" spc="2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of</a:t>
            </a:r>
            <a:r>
              <a:rPr sz="1000" kern="0" spc="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air</a:t>
            </a:r>
            <a:r>
              <a:rPr sz="1000" kern="0" spc="1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leakage</a:t>
            </a:r>
            <a:r>
              <a:rPr sz="1000" kern="0" spc="1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per</a:t>
            </a:r>
            <a:r>
              <a:rPr sz="1000" kern="0" spc="1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unit</a:t>
            </a:r>
            <a:r>
              <a:rPr sz="1000" kern="0" spc="1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of</a:t>
            </a:r>
            <a:r>
              <a:rPr sz="1000" kern="0" spc="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area</a:t>
            </a:r>
            <a:endParaRPr lang="Times New Roman" altLang="Times New Roman" sz="1000"/>
          </a:p>
          <a:p>
            <a:pPr marL="291465" algn="l" rtl="0" eaLnBrk="0">
              <a:lnSpc>
                <a:spcPts val="1690"/>
              </a:lnSpc>
            </a:pP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在标准状态下，通过试件单位面积的空气渗透量。</a:t>
            </a:r>
            <a:endParaRPr lang="SimSun" altLang="SimSun" sz="1000"/>
          </a:p>
          <a:p>
            <a:pPr marL="12700" algn="l" rtl="0" eaLnBrk="0">
              <a:lnSpc>
                <a:spcPct val="81000"/>
              </a:lnSpc>
              <a:spcBef>
                <a:spcPts val="627"/>
              </a:spcBef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3.4</a:t>
            </a:r>
            <a:endParaRPr lang="SimSun" altLang="SimSun" sz="1000"/>
          </a:p>
          <a:p>
            <a:pPr marL="291465" algn="l" rtl="0" eaLnBrk="0">
              <a:lnSpc>
                <a:spcPct val="98000"/>
              </a:lnSpc>
              <a:spcBef>
                <a:spcPts val="367"/>
              </a:spcBef>
            </a:pPr>
            <a:r>
              <a:rPr sz="10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水密性能  </a:t>
            </a:r>
            <a:r>
              <a:rPr sz="10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watertightness per</a:t>
            </a:r>
            <a:r>
              <a:rPr sz="10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formance</a:t>
            </a:r>
            <a:endParaRPr lang="SimSun" altLang="SimSun" sz="1000"/>
          </a:p>
          <a:p>
            <a:pPr marL="12700" indent="278765" algn="l" rtl="0" eaLnBrk="0">
              <a:lnSpc>
                <a:spcPct val="110000"/>
              </a:lnSpc>
              <a:spcBef>
                <a:spcPts val="518"/>
              </a:spcBef>
            </a:pP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可开启部分处于关闭状态，在风雨同时作用下，试件阻止雨水向室内侧渗漏的能力。    </a:t>
            </a:r>
            <a:r>
              <a:rPr sz="10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</a:t>
            </a:r>
            <a:r>
              <a:rPr sz="10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3.4.1</a:t>
            </a:r>
            <a:endParaRPr lang="SimSun" altLang="SimSun" sz="1000"/>
          </a:p>
          <a:p>
            <a:pPr marL="291465" algn="l" rtl="0" eaLnBrk="0">
              <a:lnSpc>
                <a:spcPct val="96000"/>
              </a:lnSpc>
              <a:spcBef>
                <a:spcPts val="333"/>
              </a:spcBef>
            </a:pPr>
            <a:r>
              <a:rPr sz="1000" kern="0" spc="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严重渗漏</a:t>
            </a:r>
            <a:r>
              <a:rPr sz="1000" kern="0" spc="4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serious</a:t>
            </a:r>
            <a:r>
              <a:rPr sz="1000" kern="0" spc="1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water</a:t>
            </a:r>
            <a:r>
              <a:rPr sz="1000" kern="0" spc="1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leakage</a:t>
            </a:r>
            <a:endParaRPr lang="Times New Roman" altLang="Times New Roman" sz="1000"/>
          </a:p>
          <a:p>
            <a:pPr marL="12700" indent="278765" algn="l" rtl="0" eaLnBrk="0">
              <a:lnSpc>
                <a:spcPct val="115000"/>
              </a:lnSpc>
              <a:spcBef>
                <a:spcPts val="506"/>
              </a:spcBef>
            </a:pP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雨水从试件室外侧持续或反复渗入试件室内侧，发生喷溅或流出试件室内侧界面的现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象。         </a:t>
            </a:r>
            <a:r>
              <a:rPr sz="10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3.4.2</a:t>
            </a:r>
            <a:endParaRPr lang="SimSun" altLang="SimSun" sz="1000"/>
          </a:p>
          <a:p>
            <a:pPr marL="293370" algn="l" rtl="0" eaLnBrk="0">
              <a:lnSpc>
                <a:spcPct val="96000"/>
              </a:lnSpc>
              <a:spcBef>
                <a:spcPts val="282"/>
              </a:spcBef>
            </a:pPr>
            <a:r>
              <a:rPr sz="1000" b="1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淋水量</a:t>
            </a:r>
            <a:r>
              <a:rPr sz="1000" kern="0" spc="3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water</a:t>
            </a:r>
            <a:r>
              <a:rPr sz="1000" b="1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spray</a:t>
            </a:r>
            <a:r>
              <a:rPr sz="1000" b="1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rate</a:t>
            </a:r>
            <a:endParaRPr lang="Times New Roman" altLang="Times New Roman" sz="1000"/>
          </a:p>
          <a:p>
            <a:pPr marL="291465" algn="l" rtl="0" eaLnBrk="0">
              <a:lnSpc>
                <a:spcPct val="87000"/>
              </a:lnSpc>
              <a:spcBef>
                <a:spcPts val="566"/>
              </a:spcBef>
            </a:pP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单位时间喷淋到单位面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积试件室外表面的水量。</a:t>
            </a:r>
            <a:endParaRPr lang="SimSun" altLang="SimSun" sz="1000"/>
          </a:p>
          <a:p>
            <a:pPr marL="12700" algn="l" rtl="0" eaLnBrk="0">
              <a:lnSpc>
                <a:spcPts val="1462"/>
              </a:lnSpc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3.5</a:t>
            </a:r>
            <a:endParaRPr lang="SimSun" altLang="SimSun" sz="1000"/>
          </a:p>
          <a:p>
            <a:pPr marL="293370" algn="l" rtl="0" eaLnBrk="0">
              <a:lnSpc>
                <a:spcPct val="96000"/>
              </a:lnSpc>
              <a:spcBef>
                <a:spcPts val="628"/>
              </a:spcBef>
            </a:pPr>
            <a:r>
              <a:rPr sz="1000" b="1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抗风压性能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wind</a:t>
            </a:r>
            <a:r>
              <a:rPr sz="1000" b="1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load</a:t>
            </a:r>
            <a:r>
              <a:rPr sz="1000" b="1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resistance</a:t>
            </a:r>
            <a:r>
              <a:rPr sz="1000" b="1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performance</a:t>
            </a:r>
            <a:endParaRPr lang="Times New Roman" altLang="Times New Roman" sz="1000"/>
          </a:p>
          <a:p>
            <a:pPr marL="12700" indent="278765" algn="l" rtl="0" eaLnBrk="0">
              <a:lnSpc>
                <a:spcPct val="118000"/>
              </a:lnSpc>
              <a:spcBef>
                <a:spcPts val="321"/>
              </a:spcBef>
            </a:pP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可开启部分处于关闭状态，在风压作用下，试件主要受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力构件变形不超过允许值且不发生结构性损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坏及功能障碍的能力。</a:t>
            </a:r>
            <a:endParaRPr lang="SimSun" altLang="SimSun" sz="1000"/>
          </a:p>
          <a:p>
            <a:pPr marL="259715" algn="l" rtl="0" eaLnBrk="0">
              <a:lnSpc>
                <a:spcPts val="1170"/>
              </a:lnSpc>
              <a:spcBef>
                <a:spcPts val="310"/>
              </a:spcBef>
            </a:pPr>
            <a:r>
              <a:rPr sz="9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注1:结构性损坏包</a:t>
            </a:r>
            <a:r>
              <a:rPr sz="9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括裂缝、面板破损、连接破坏、粘结破坏等。</a:t>
            </a:r>
            <a:endParaRPr lang="SimSun" altLang="SimSun" sz="900"/>
          </a:p>
          <a:p>
            <a:pPr marL="266065" algn="l" rtl="0" eaLnBrk="0">
              <a:lnSpc>
                <a:spcPct val="99000"/>
              </a:lnSpc>
              <a:spcBef>
                <a:spcPts val="227"/>
              </a:spcBef>
            </a:pPr>
            <a:r>
              <a:rPr sz="900" kern="0" spc="-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注2:功</a:t>
            </a:r>
            <a:r>
              <a:rPr sz="9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能障碍包括五金件松动、启闭</a:t>
            </a:r>
            <a:r>
              <a:rPr sz="9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困难等，</a:t>
            </a:r>
            <a:endParaRPr lang="SimSun" altLang="SimSun" sz="900"/>
          </a:p>
          <a:p>
            <a:pPr marL="12700" algn="l" rtl="0" eaLnBrk="0">
              <a:lnSpc>
                <a:spcPts val="1440"/>
              </a:lnSpc>
            </a:pPr>
            <a:r>
              <a:rPr sz="10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3.5.1</a:t>
            </a:r>
            <a:endParaRPr lang="SimSun" altLang="SimSun" sz="1000"/>
          </a:p>
          <a:p>
            <a:pPr marL="291465" algn="l" rtl="0" eaLnBrk="0">
              <a:lnSpc>
                <a:spcPct val="96000"/>
              </a:lnSpc>
              <a:spcBef>
                <a:spcPts val="529"/>
              </a:spcBef>
            </a:pPr>
            <a:r>
              <a:rPr sz="1000" kern="0" spc="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面法线位移</a:t>
            </a:r>
            <a:r>
              <a:rPr sz="1000" kern="0" spc="4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frontal</a:t>
            </a:r>
            <a:r>
              <a:rPr sz="1000" kern="0" spc="1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displacement</a:t>
            </a:r>
            <a:endParaRPr lang="Times New Roman" altLang="Times New Roman" sz="1000"/>
          </a:p>
          <a:p>
            <a:pPr marL="291465" algn="l" rtl="0" eaLnBrk="0">
              <a:lnSpc>
                <a:spcPct val="99000"/>
              </a:lnSpc>
              <a:spcBef>
                <a:spcPts val="566"/>
              </a:spcBef>
            </a:pP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试件受力构件表面上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任意一点沿面法线方向的线位移量。</a:t>
            </a:r>
            <a:endParaRPr lang="SimSun" altLang="SimSun" sz="1000"/>
          </a:p>
          <a:p>
            <a:pPr marL="13970" algn="l" rtl="0" eaLnBrk="0">
              <a:lnSpc>
                <a:spcPct val="81000"/>
              </a:lnSpc>
              <a:spcBef>
                <a:spcPts val="527"/>
              </a:spcBef>
            </a:pPr>
            <a:r>
              <a:rPr sz="1000" b="1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3.5.2</a:t>
            </a:r>
            <a:endParaRPr lang="SimSun" altLang="SimSun" sz="1000"/>
          </a:p>
          <a:p>
            <a:pPr marL="291465" algn="l" rtl="0" eaLnBrk="0">
              <a:lnSpc>
                <a:spcPct val="99000"/>
              </a:lnSpc>
              <a:spcBef>
                <a:spcPts val="448"/>
              </a:spcBef>
            </a:pPr>
            <a:r>
              <a:rPr sz="1000" kern="0" spc="7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面法线挠度</a:t>
            </a:r>
            <a:r>
              <a:rPr sz="1000" kern="0" spc="4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frontal</a:t>
            </a:r>
            <a:r>
              <a:rPr sz="1000" kern="0" spc="1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deflection</a:t>
            </a:r>
            <a:endParaRPr lang="Times New Roman" altLang="Times New Roman" sz="1000"/>
          </a:p>
          <a:p>
            <a:pPr marL="291465" algn="l" rtl="0" eaLnBrk="0">
              <a:lnSpc>
                <a:spcPct val="99000"/>
              </a:lnSpc>
              <a:spcBef>
                <a:spcPts val="426"/>
              </a:spcBef>
            </a:pP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试件受力构件表面某一点沿面法线方向的线位移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量的最大差值。</a:t>
            </a:r>
            <a:endParaRPr lang="SimSun" altLang="SimSun" sz="1000"/>
          </a:p>
          <a:p>
            <a:pPr marL="13970" algn="l" rtl="0" eaLnBrk="0">
              <a:lnSpc>
                <a:spcPct val="81000"/>
              </a:lnSpc>
              <a:spcBef>
                <a:spcPts val="527"/>
              </a:spcBef>
            </a:pPr>
            <a:r>
              <a:rPr sz="1000" b="1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3.5.3</a:t>
            </a:r>
            <a:endParaRPr lang="SimSun" altLang="SimSun" sz="1000"/>
          </a:p>
          <a:p>
            <a:pPr marL="291465" algn="l" rtl="0" eaLnBrk="0">
              <a:lnSpc>
                <a:spcPct val="89000"/>
              </a:lnSpc>
              <a:spcBef>
                <a:spcPts val="445"/>
              </a:spcBef>
            </a:pP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相对面法线挠度 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relative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frontal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deflection</a:t>
            </a:r>
            <a:endParaRPr lang="Times New Roman" altLang="Times New Roman" sz="1000"/>
          </a:p>
          <a:p>
            <a:pPr marL="291465" algn="l" rtl="0" eaLnBrk="0">
              <a:lnSpc>
                <a:spcPts val="1599"/>
              </a:lnSpc>
            </a:pP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试件面法线挠度和支承处测点间距</a:t>
            </a:r>
            <a:r>
              <a:rPr sz="1000" kern="0" spc="-2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</a:t>
            </a:r>
            <a:r>
              <a:rPr sz="1000" kern="0" spc="2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的比值。</a:t>
            </a:r>
            <a:endParaRPr lang="SimSun" altLang="SimSun" sz="1000"/>
          </a:p>
          <a:p>
            <a:pPr marL="13970" algn="l" rtl="0" eaLnBrk="0">
              <a:lnSpc>
                <a:spcPct val="81000"/>
              </a:lnSpc>
              <a:spcBef>
                <a:spcPts val="616"/>
              </a:spcBef>
            </a:pPr>
            <a:r>
              <a:rPr sz="1000" b="1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3.5.4</a:t>
            </a:r>
            <a:endParaRPr lang="SimSun" altLang="SimSun" sz="1000"/>
          </a:p>
          <a:p>
            <a:pPr marL="293370" algn="l" rtl="0" eaLnBrk="0">
              <a:lnSpc>
                <a:spcPct val="99000"/>
              </a:lnSpc>
              <a:spcBef>
                <a:spcPts val="433"/>
              </a:spcBef>
            </a:pPr>
            <a:r>
              <a:rPr sz="1000" b="1" kern="0" spc="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允许相对面法线挠度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allowable</a:t>
            </a:r>
            <a:r>
              <a:rPr sz="1000" b="1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relative</a:t>
            </a:r>
            <a:r>
              <a:rPr sz="1000" b="1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frontal</a:t>
            </a:r>
            <a:r>
              <a:rPr sz="1000" b="1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deflection</a:t>
            </a:r>
            <a:endParaRPr lang="Times New Roman" altLang="Times New Roman" sz="1000"/>
          </a:p>
          <a:p>
            <a:pPr marL="291465" algn="l" rtl="0" eaLnBrk="0">
              <a:lnSpc>
                <a:spcPct val="79000"/>
              </a:lnSpc>
              <a:spcBef>
                <a:spcPts val="249"/>
              </a:spcBef>
            </a:pPr>
            <a:r>
              <a:rPr sz="1300" i="1" kern="0" spc="1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f₀</a:t>
            </a:r>
            <a:endParaRPr lang="Times New Roman" altLang="Times New Roman" sz="1300"/>
          </a:p>
          <a:p>
            <a:pPr algn="l" rtl="0" eaLnBrk="0">
              <a:lnSpc>
                <a:spcPct val="106000"/>
              </a:lnSpc>
            </a:pPr>
            <a:endParaRPr lang="Arial" altLang="Arial" sz="400"/>
          </a:p>
          <a:p>
            <a:pPr marL="291465" algn="l" rtl="0" eaLnBrk="0">
              <a:lnSpc>
                <a:spcPct val="99000"/>
              </a:lnSpc>
              <a:spcBef>
                <a:spcPts val="2"/>
              </a:spcBef>
            </a:pP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试件主要受力构件在正常使用极限状态时的相对面法线挠度的限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值。</a:t>
            </a:r>
            <a:endParaRPr lang="SimSun" altLang="SimSun" sz="1000"/>
          </a:p>
        </p:txBody>
      </p:sp>
      <p:sp>
        <p:nvSpPr>
          <p:cNvPr id="44" name="textbox 44"/>
          <p:cNvSpPr/>
          <p:nvPr/>
        </p:nvSpPr>
        <p:spPr>
          <a:xfrm>
            <a:off x="927106" y="9850061"/>
            <a:ext cx="65405" cy="1092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078"/>
              </a:lnSpc>
            </a:pPr>
            <a:endParaRPr lang="Arial" altLang="Arial" sz="100"/>
          </a:p>
          <a:p>
            <a:pPr marL="12700" algn="l" rtl="0" eaLnBrk="0">
              <a:lnSpc>
                <a:spcPct val="78000"/>
              </a:lnSpc>
            </a:pPr>
            <a:r>
              <a:rPr sz="7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</a:t>
            </a:r>
            <a:endParaRPr lang="SimSun" altLang="SimSun" sz="7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6" name="textbox 46"/>
          <p:cNvSpPr/>
          <p:nvPr/>
        </p:nvSpPr>
        <p:spPr>
          <a:xfrm>
            <a:off x="863587" y="883425"/>
            <a:ext cx="5887720" cy="85185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4764404" algn="l" rtl="0" eaLnBrk="0">
              <a:lnSpc>
                <a:spcPts val="1214"/>
              </a:lnSpc>
            </a:pP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</a:t>
            </a:r>
            <a:r>
              <a:rPr sz="1000" b="1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/T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b="1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15227—2019</a:t>
            </a:r>
            <a:endParaRPr lang="SimSun" altLang="SimSun" sz="1000"/>
          </a:p>
          <a:p>
            <a:pPr algn="l" rtl="0" eaLnBrk="0">
              <a:lnSpc>
                <a:spcPct val="116000"/>
              </a:lnSpc>
            </a:pPr>
            <a:endParaRPr lang="Arial" altLang="Arial" sz="1000"/>
          </a:p>
          <a:p>
            <a:pPr marL="18415" algn="l" rtl="0" eaLnBrk="0">
              <a:lnSpc>
                <a:spcPct val="81000"/>
              </a:lnSpc>
              <a:spcBef>
                <a:spcPts val="305"/>
              </a:spcBef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3.6</a:t>
            </a:r>
            <a:endParaRPr lang="SimSun" altLang="SimSun" sz="1000"/>
          </a:p>
          <a:p>
            <a:pPr marL="294004" algn="l" rtl="0" eaLnBrk="0">
              <a:lnSpc>
                <a:spcPct val="96000"/>
              </a:lnSpc>
              <a:spcBef>
                <a:spcPts val="282"/>
              </a:spcBef>
            </a:pPr>
            <a:r>
              <a:rPr sz="1000" b="1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定级检测</a:t>
            </a:r>
            <a:r>
              <a:rPr sz="1000" kern="0" spc="4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grade</a:t>
            </a:r>
            <a:r>
              <a:rPr sz="1000" b="1" kern="0" spc="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testing</a:t>
            </a:r>
            <a:endParaRPr lang="Times New Roman" altLang="Times New Roman" sz="1000"/>
          </a:p>
          <a:p>
            <a:pPr marL="292100" algn="l" rtl="0" eaLnBrk="0">
              <a:lnSpc>
                <a:spcPct val="87000"/>
              </a:lnSpc>
              <a:spcBef>
                <a:spcPts val="623"/>
              </a:spcBef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为确定试件性能等级而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进行的检测。</a:t>
            </a:r>
            <a:endParaRPr lang="SimSun" altLang="SimSun" sz="1000"/>
          </a:p>
          <a:p>
            <a:pPr marL="18415" algn="l" rtl="0" eaLnBrk="0">
              <a:lnSpc>
                <a:spcPts val="1404"/>
              </a:lnSpc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3.7</a:t>
            </a:r>
            <a:endParaRPr lang="SimSun" altLang="SimSun" sz="1000"/>
          </a:p>
          <a:p>
            <a:pPr marL="294004" algn="l" rtl="0" eaLnBrk="0">
              <a:lnSpc>
                <a:spcPct val="96000"/>
              </a:lnSpc>
              <a:spcBef>
                <a:spcPts val="626"/>
              </a:spcBef>
            </a:pPr>
            <a:r>
              <a:rPr sz="1000" b="1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工程检测</a:t>
            </a:r>
            <a:r>
              <a:rPr sz="1000" kern="0" spc="3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engineering</a:t>
            </a:r>
            <a:r>
              <a:rPr sz="1000" b="1" kern="0" spc="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testing</a:t>
            </a:r>
            <a:endParaRPr lang="Times New Roman" altLang="Times New Roman" sz="1000"/>
          </a:p>
          <a:p>
            <a:pPr marL="292100" algn="l" rtl="0" eaLnBrk="0">
              <a:lnSpc>
                <a:spcPct val="87000"/>
              </a:lnSpc>
              <a:spcBef>
                <a:spcPts val="423"/>
              </a:spcBef>
            </a:pP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为确定试件是否满足工程设计要求的性能而进行的检测。</a:t>
            </a:r>
            <a:endParaRPr lang="SimSun" altLang="SimSun" sz="1000"/>
          </a:p>
          <a:p>
            <a:pPr marL="18415" algn="l" rtl="0" eaLnBrk="0">
              <a:lnSpc>
                <a:spcPts val="3166"/>
              </a:lnSpc>
            </a:pP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4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通用要求</a:t>
            </a:r>
            <a:endParaRPr lang="SimHei" altLang="SimHei" sz="1000"/>
          </a:p>
          <a:p>
            <a:pPr algn="l" rtl="0" eaLnBrk="0">
              <a:lnSpc>
                <a:spcPct val="148000"/>
              </a:lnSpc>
            </a:pPr>
            <a:endParaRPr lang="Arial" altLang="Arial" sz="1000"/>
          </a:p>
          <a:p>
            <a:pPr marL="18415" algn="l" rtl="0" eaLnBrk="0">
              <a:lnSpc>
                <a:spcPct val="99000"/>
              </a:lnSpc>
              <a:spcBef>
                <a:spcPts val="301"/>
              </a:spcBef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4.1  建筑幕墙的气密、水密、抗风压性能分级和指标值应符合GB/T  31433</a:t>
            </a:r>
            <a:r>
              <a:rPr sz="1000" kern="0" spc="-1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的规定。</a:t>
            </a:r>
            <a:endParaRPr lang="SimSun" altLang="SimSun" sz="1000"/>
          </a:p>
          <a:p>
            <a:pPr marL="291465" indent="-273050" algn="l" rtl="0" eaLnBrk="0">
              <a:lnSpc>
                <a:spcPct val="108000"/>
              </a:lnSpc>
              <a:spcBef>
                <a:spcPts val="412"/>
              </a:spcBef>
            </a:pP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4.2</a:t>
            </a:r>
            <a:r>
              <a:rPr sz="1000" kern="0" spc="3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检测应在环境温度不低于5℃的条件下进行。检测设备置于露天时，不应在下列情况进行检测：  </a:t>
            </a: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a)    </a:t>
            </a: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检测时试件最高处风速大于5</a:t>
            </a:r>
            <a:r>
              <a:rPr sz="1000" kern="0" spc="-2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m/s;</a:t>
            </a:r>
            <a:endParaRPr lang="Times New Roman" altLang="Times New Roman" sz="1000"/>
          </a:p>
          <a:p>
            <a:pPr marL="292100" algn="l" rtl="0" eaLnBrk="0">
              <a:lnSpc>
                <a:spcPct val="96000"/>
              </a:lnSpc>
              <a:spcBef>
                <a:spcPts val="399"/>
              </a:spcBef>
            </a:pPr>
            <a:r>
              <a:rPr sz="1000" kern="0" spc="-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b)     </a:t>
            </a:r>
            <a:r>
              <a:rPr sz="10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当雨、雪等对检</a:t>
            </a:r>
            <a:r>
              <a:rPr sz="10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测结果有影响时。</a:t>
            </a:r>
            <a:endParaRPr lang="SimSun" altLang="SimSun" sz="1000"/>
          </a:p>
          <a:p>
            <a:pPr marL="18415" algn="l" rtl="0" eaLnBrk="0">
              <a:lnSpc>
                <a:spcPct val="117000"/>
              </a:lnSpc>
              <a:spcBef>
                <a:spcPts val="392"/>
              </a:spcBef>
            </a:pP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4.3</a:t>
            </a:r>
            <a:r>
              <a:rPr sz="1000" kern="0" spc="3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定级检测顺序宜按照气密、抗风压变形</a:t>
            </a:r>
            <a:r>
              <a:rPr sz="1000" kern="0" spc="-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p₁, 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水密、抗风压反复加压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p₂,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抗风压产品设计风荷载标准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值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p₃, 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抗风压产品风荷载设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计值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    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的顺序进行。工程检测顺序宜按照气密、抗风压变形</a:t>
            </a:r>
            <a:r>
              <a:rPr sz="1000" kern="0" spc="-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p₁',  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水密、抗</a:t>
            </a:r>
            <a:endParaRPr lang="SimSun" altLang="SimSun" sz="1000"/>
          </a:p>
          <a:p>
            <a:pPr marL="18415" algn="l" rtl="0" eaLnBrk="0">
              <a:lnSpc>
                <a:spcPct val="96000"/>
              </a:lnSpc>
              <a:spcBef>
                <a:spcPts val="498"/>
              </a:spcBef>
            </a:pP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风压反复加压</a:t>
            </a: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p₂', 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风荷载标准值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p₃',  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风荷载设计值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    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的顺序进行。</a:t>
            </a:r>
            <a:endParaRPr lang="SimSun" altLang="SimSun" sz="1000"/>
          </a:p>
          <a:p>
            <a:pPr marL="18415" algn="l" rtl="0" eaLnBrk="0">
              <a:lnSpc>
                <a:spcPct val="99000"/>
              </a:lnSpc>
              <a:spcBef>
                <a:spcPts val="259"/>
              </a:spcBef>
            </a:pP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4.4</a:t>
            </a:r>
            <a:r>
              <a:rPr sz="1000" kern="0" spc="3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开放式幕墙的背部有气密性能要求时，以包括背部的试件单位面积空气渗透量作为分级指标；进</a:t>
            </a:r>
            <a:endParaRPr lang="SimSun" altLang="SimSun" sz="1000"/>
          </a:p>
          <a:p>
            <a:pPr marL="18415" algn="l" rtl="0" eaLnBrk="0">
              <a:lnSpc>
                <a:spcPct val="99000"/>
              </a:lnSpc>
              <a:spcBef>
                <a:spcPts val="562"/>
              </a:spcBef>
            </a:pP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行抗风压性能检测时，应采用柔性密封材料对开放式幕墙面板缝隙进行密闭后再进行检测。</a:t>
            </a:r>
            <a:endParaRPr lang="SimSun" altLang="SimSun" sz="1000"/>
          </a:p>
          <a:p>
            <a:pPr marL="18415" algn="l" rtl="0" eaLnBrk="0">
              <a:lnSpc>
                <a:spcPct val="120000"/>
              </a:lnSpc>
              <a:spcBef>
                <a:spcPts val="221"/>
              </a:spcBef>
            </a:pP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4.5  双层幕墙的气密性能以其整体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气密性能指标进行定级；双层幕墙的水密性能以具有水密要求的一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层的幕墙水密性能指标进行定级；双层幕墙抗风压性能内、外层分别检测，分别定级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000"/>
          </a:p>
          <a:p>
            <a:pPr marL="481965" indent="-215900" algn="l" rtl="0" eaLnBrk="0">
              <a:lnSpc>
                <a:spcPct val="121000"/>
              </a:lnSpc>
              <a:spcBef>
                <a:spcPts val="173"/>
              </a:spcBef>
            </a:pPr>
            <a:r>
              <a:rPr sz="9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注：双层幕墙中有一层为开放</a:t>
            </a:r>
            <a:r>
              <a:rPr sz="9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式幕墙时，气密性能检测取另一层幕墙面积和开启缝长进行计算；当两层幕墙都具备</a:t>
            </a:r>
            <a:r>
              <a:rPr sz="9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气密性能时，取外侧幕墙的面积和开启缝长进行计算</a:t>
            </a:r>
            <a:r>
              <a:rPr sz="9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，</a:t>
            </a:r>
            <a:endParaRPr lang="SimSun" altLang="SimSun" sz="900"/>
          </a:p>
          <a:p>
            <a:pPr marL="18415" algn="l" rtl="0" eaLnBrk="0">
              <a:lnSpc>
                <a:spcPct val="125000"/>
              </a:lnSpc>
              <a:spcBef>
                <a:spcPts val="371"/>
              </a:spcBef>
            </a:pP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4.6  水密性能检测分为稳定加压法和波动加压法。工程所在地为热带风暴和台风地区的工程检测，应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采用波动加压法；定级检测和工程所在地为非热带风暴和台风地区的工程检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测，可采用稳定加压法。已 </a:t>
            </a: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进行波动加压法检测可不再进行稳定加压法检测。热带风暴和台风地区的划分应按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</a:t>
            </a: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50178  的规定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执行。水密性能最大检测压力峰值不应大于抗风压安全检测压力值。</a:t>
            </a:r>
            <a:endParaRPr lang="SimSun" altLang="SimSun" sz="1000"/>
          </a:p>
          <a:p>
            <a:pPr marL="18415" algn="l" rtl="0" eaLnBrk="0">
              <a:lnSpc>
                <a:spcPct val="99000"/>
              </a:lnSpc>
              <a:spcBef>
                <a:spcPts val="304"/>
              </a:spcBef>
            </a:pP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4.7  检测时应采取必要的安全防护措施。</a:t>
            </a:r>
            <a:endParaRPr lang="SimSun" altLang="SimSun" sz="1000"/>
          </a:p>
          <a:p>
            <a:pPr marL="260350" algn="l" rtl="0" eaLnBrk="0">
              <a:lnSpc>
                <a:spcPct val="97000"/>
              </a:lnSpc>
              <a:spcBef>
                <a:spcPts val="272"/>
              </a:spcBef>
            </a:pPr>
            <a:r>
              <a:rPr sz="9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注：安全防护包括对人员的防护、对仪器</a:t>
            </a:r>
            <a:r>
              <a:rPr sz="9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设备的防护。</a:t>
            </a:r>
            <a:endParaRPr lang="SimSun" altLang="SimSun" sz="900"/>
          </a:p>
          <a:p>
            <a:pPr marL="18415" algn="l" rtl="0" eaLnBrk="0">
              <a:lnSpc>
                <a:spcPts val="3270"/>
              </a:lnSpc>
            </a:pP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5</a:t>
            </a:r>
            <a:r>
              <a:rPr sz="1000" kern="0" spc="5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检测原理</a:t>
            </a:r>
            <a:endParaRPr lang="SimHei" altLang="SimHei" sz="1000"/>
          </a:p>
          <a:p>
            <a:pPr algn="l" rtl="0" eaLnBrk="0">
              <a:lnSpc>
                <a:spcPct val="134000"/>
              </a:lnSpc>
            </a:pPr>
            <a:endParaRPr lang="Arial" altLang="Arial" sz="1000"/>
          </a:p>
          <a:p>
            <a:pPr marL="18415" indent="273050" algn="l" rtl="0" eaLnBrk="0">
              <a:lnSpc>
                <a:spcPct val="122000"/>
              </a:lnSpc>
              <a:spcBef>
                <a:spcPts val="304"/>
              </a:spcBef>
            </a:pP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将足尺试件安装在压力箱上，利用供压装置使试件两侧形成稳定压力差或按照一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定周期波动的压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力差，模拟试件受到不同风荷载作用时的状态，检测在此状态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下的试件阻止空气渗透的能力和承受允许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变形的能力，即气密性能检测和抗风压性能检测。在施压的同时向试件室外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侧淋水，模拟试件受到风雨 同时作用时阻止雨水向室内侧渗漏的能力，即水密性能检测。</a:t>
            </a:r>
            <a:endParaRPr lang="SimSun" altLang="SimSun" sz="1000"/>
          </a:p>
          <a:p>
            <a:pPr algn="l" rtl="0" eaLnBrk="0">
              <a:lnSpc>
                <a:spcPct val="151000"/>
              </a:lnSpc>
            </a:pPr>
            <a:endParaRPr lang="Arial" altLang="Arial" sz="1000"/>
          </a:p>
          <a:p>
            <a:pPr marL="18415" algn="l" rtl="0" eaLnBrk="0">
              <a:lnSpc>
                <a:spcPts val="1208"/>
              </a:lnSpc>
              <a:spcBef>
                <a:spcPts val="305"/>
              </a:spcBef>
            </a:pP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6  检测装置</a:t>
            </a:r>
            <a:endParaRPr lang="SimHei" altLang="SimHei" sz="10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marL="12700" algn="l" rtl="0" eaLnBrk="0">
              <a:lnSpc>
                <a:spcPct val="100000"/>
              </a:lnSpc>
              <a:spcBef>
                <a:spcPts val="309"/>
              </a:spcBef>
            </a:pP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6.1</a:t>
            </a:r>
            <a:r>
              <a:rPr sz="1000" kern="0" spc="3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组成</a:t>
            </a:r>
            <a:endParaRPr lang="SimHei" altLang="SimHei" sz="1000"/>
          </a:p>
          <a:p>
            <a:pPr algn="l" rtl="0" eaLnBrk="0">
              <a:lnSpc>
                <a:spcPct val="104000"/>
              </a:lnSpc>
            </a:pPr>
            <a:endParaRPr lang="Arial" altLang="Arial" sz="900"/>
          </a:p>
          <a:p>
            <a:pPr marL="18415" indent="273050" algn="l" rtl="0" eaLnBrk="0">
              <a:lnSpc>
                <a:spcPct val="119000"/>
              </a:lnSpc>
              <a:spcBef>
                <a:spcPts val="4"/>
              </a:spcBef>
            </a:pP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检测装置由压力箱、安装横架、供压装置(包括供风设备、压力控制装置)、淋水装置及测量装置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(包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括差压计、空气流量测量装置、水流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量计及位移计)组成。检测装置的构成如图1所示。</a:t>
            </a:r>
            <a:endParaRPr lang="SimSun" altLang="SimSun" sz="1000"/>
          </a:p>
        </p:txBody>
      </p:sp>
      <p:sp>
        <p:nvSpPr>
          <p:cNvPr id="48" name="textbox 48"/>
          <p:cNvSpPr/>
          <p:nvPr/>
        </p:nvSpPr>
        <p:spPr>
          <a:xfrm>
            <a:off x="6483341" y="9850061"/>
            <a:ext cx="64769" cy="1092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187"/>
              </a:lnSpc>
            </a:pPr>
            <a:endParaRPr lang="Arial" altLang="Arial" sz="100"/>
          </a:p>
          <a:p>
            <a:pPr marL="12700" algn="l" rtl="0" eaLnBrk="0">
              <a:lnSpc>
                <a:spcPct val="78000"/>
              </a:lnSpc>
            </a:pPr>
            <a:r>
              <a:rPr sz="7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</a:t>
            </a:r>
            <a:endParaRPr lang="SimSun" altLang="SimSun" sz="7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textbox 50"/>
          <p:cNvSpPr/>
          <p:nvPr/>
        </p:nvSpPr>
        <p:spPr>
          <a:xfrm>
            <a:off x="768385" y="4658138"/>
            <a:ext cx="5874384" cy="511619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939164" algn="l" rtl="0" eaLnBrk="0">
              <a:lnSpc>
                <a:spcPts val="1152"/>
              </a:lnSpc>
            </a:pPr>
            <a:r>
              <a:rPr sz="1400" kern="0" spc="0" baseline="-5924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a)</a:t>
            </a:r>
            <a:r>
              <a:rPr sz="900" kern="0" spc="3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0" baseline="-5924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内喷淋检测装置</a:t>
            </a:r>
            <a:r>
              <a:rPr sz="9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                 </a:t>
            </a:r>
            <a:r>
              <a:rPr sz="1400" b="1" kern="0" spc="0" baseline="8957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b</a:t>
            </a:r>
            <a:r>
              <a:rPr sz="1400" b="1" kern="0" spc="-10" baseline="8957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)</a:t>
            </a:r>
            <a:r>
              <a:rPr sz="900" kern="0" spc="3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b="1" kern="0" spc="-10" baseline="8957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外喷淋检测装置</a:t>
            </a:r>
            <a:endParaRPr lang="SimHei" altLang="SimHei" sz="1400" baseline="8957"/>
          </a:p>
          <a:p>
            <a:pPr marL="240665" algn="l" rtl="0" eaLnBrk="0">
              <a:lnSpc>
                <a:spcPts val="1059"/>
              </a:lnSpc>
              <a:spcBef>
                <a:spcPts val="407"/>
              </a:spcBef>
            </a:pPr>
            <a:r>
              <a:rPr sz="8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说明：</a:t>
            </a:r>
            <a:endParaRPr lang="SimSun" altLang="SimSun" sz="800"/>
          </a:p>
          <a:p>
            <a:pPr marL="240665" algn="l" rtl="0" eaLnBrk="0">
              <a:lnSpc>
                <a:spcPct val="106000"/>
              </a:lnSpc>
              <a:spcBef>
                <a:spcPts val="336"/>
              </a:spcBef>
            </a:pPr>
            <a:r>
              <a:rPr sz="1300" kern="0" spc="-30" baseline="-4006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r>
              <a:rPr sz="800" kern="0" spc="2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u="sng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</a:t>
            </a:r>
            <a:r>
              <a:rPr sz="8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压力箱；</a:t>
            </a:r>
            <a:endParaRPr lang="SimSun" altLang="SimSun" sz="800"/>
          </a:p>
          <a:p>
            <a:pPr marL="240665" algn="l" rtl="0" eaLnBrk="0">
              <a:lnSpc>
                <a:spcPct val="99000"/>
              </a:lnSpc>
              <a:spcBef>
                <a:spcPts val="477"/>
              </a:spcBef>
            </a:pPr>
            <a:r>
              <a:rPr sz="9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 ——进气口挡板；</a:t>
            </a:r>
            <a:endParaRPr lang="SimSun" altLang="SimSun" sz="900"/>
          </a:p>
          <a:p>
            <a:pPr marL="240665" algn="l" rtl="0" eaLnBrk="0">
              <a:lnSpc>
                <a:spcPct val="88000"/>
              </a:lnSpc>
              <a:spcBef>
                <a:spcPts val="436"/>
              </a:spcBef>
            </a:pPr>
            <a:r>
              <a:rPr sz="9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 ——空气流量测量装置；</a:t>
            </a:r>
            <a:endParaRPr lang="SimSun" altLang="SimSun" sz="900"/>
          </a:p>
          <a:p>
            <a:pPr marL="240665" algn="l" rtl="0" eaLnBrk="0">
              <a:lnSpc>
                <a:spcPts val="1395"/>
              </a:lnSpc>
            </a:pPr>
            <a:r>
              <a:rPr sz="9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 ——压力控制装置；</a:t>
            </a:r>
            <a:endParaRPr lang="SimSun" altLang="SimSun" sz="900"/>
          </a:p>
          <a:p>
            <a:pPr marL="240665" algn="l" rtl="0" eaLnBrk="0">
              <a:lnSpc>
                <a:spcPct val="88000"/>
              </a:lnSpc>
              <a:spcBef>
                <a:spcPts val="597"/>
              </a:spcBef>
            </a:pPr>
            <a:r>
              <a:rPr sz="9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</a:t>
            </a:r>
            <a:r>
              <a:rPr sz="9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——供风设备；</a:t>
            </a:r>
            <a:endParaRPr lang="SimSun" altLang="SimSun" sz="900"/>
          </a:p>
          <a:p>
            <a:pPr marL="240665" algn="l" rtl="0" eaLnBrk="0">
              <a:lnSpc>
                <a:spcPts val="1395"/>
              </a:lnSpc>
            </a:pPr>
            <a:r>
              <a:rPr sz="9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</a:t>
            </a:r>
            <a:r>
              <a:rPr sz="9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——淋水装置；</a:t>
            </a:r>
            <a:endParaRPr lang="SimSun" altLang="SimSun" sz="900"/>
          </a:p>
          <a:p>
            <a:pPr marL="240665" algn="l" rtl="0" eaLnBrk="0">
              <a:lnSpc>
                <a:spcPts val="1506"/>
              </a:lnSpc>
            </a:pPr>
            <a:r>
              <a:rPr sz="9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7</a:t>
            </a:r>
            <a:r>
              <a:rPr sz="9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——水流量计；</a:t>
            </a:r>
            <a:endParaRPr lang="SimSun" altLang="SimSun" sz="900"/>
          </a:p>
          <a:p>
            <a:pPr marL="240665" algn="l" rtl="0" eaLnBrk="0">
              <a:lnSpc>
                <a:spcPts val="1407"/>
              </a:lnSpc>
            </a:pPr>
            <a:r>
              <a:rPr sz="9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8</a:t>
            </a:r>
            <a:r>
              <a:rPr sz="9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——差压计；</a:t>
            </a:r>
            <a:endParaRPr lang="SimSun" altLang="SimSun" sz="900"/>
          </a:p>
          <a:p>
            <a:pPr marL="240665" algn="l" rtl="0" eaLnBrk="0">
              <a:lnSpc>
                <a:spcPts val="1491"/>
              </a:lnSpc>
            </a:pPr>
            <a:r>
              <a:rPr sz="9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9</a:t>
            </a:r>
            <a:r>
              <a:rPr sz="9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——试件；</a:t>
            </a:r>
            <a:endParaRPr lang="SimSun" altLang="SimSun" sz="900"/>
          </a:p>
          <a:p>
            <a:pPr marL="240665" algn="l" rtl="0" eaLnBrk="0">
              <a:lnSpc>
                <a:spcPct val="100000"/>
              </a:lnSpc>
              <a:spcBef>
                <a:spcPts val="460"/>
              </a:spcBef>
            </a:pPr>
            <a:r>
              <a:rPr sz="9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10——位移计；</a:t>
            </a:r>
            <a:endParaRPr lang="SimSun" altLang="SimSun" sz="900"/>
          </a:p>
          <a:p>
            <a:pPr marL="240665" algn="l" rtl="0" eaLnBrk="0">
              <a:lnSpc>
                <a:spcPct val="97000"/>
              </a:lnSpc>
              <a:spcBef>
                <a:spcPts val="410"/>
              </a:spcBef>
            </a:pPr>
            <a:r>
              <a:rPr sz="900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11——安装横架，</a:t>
            </a:r>
            <a:endParaRPr lang="SimHei" altLang="SimHei" sz="900"/>
          </a:p>
          <a:p>
            <a:pPr marL="2312670" algn="l" rtl="0" eaLnBrk="0">
              <a:lnSpc>
                <a:spcPts val="1085"/>
              </a:lnSpc>
              <a:spcBef>
                <a:spcPts val="1389"/>
              </a:spcBef>
            </a:pPr>
            <a:r>
              <a:rPr sz="900" b="1" kern="0" spc="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图</a:t>
            </a:r>
            <a:r>
              <a:rPr sz="900" kern="0" spc="2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900" b="1" kern="0" spc="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1</a:t>
            </a:r>
            <a:r>
              <a:rPr sz="9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900" b="1" kern="0" spc="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检测装置示意图</a:t>
            </a:r>
            <a:endParaRPr lang="SimHei" altLang="SimHei" sz="900"/>
          </a:p>
          <a:p>
            <a:pPr marL="12700" algn="l" rtl="0" eaLnBrk="0">
              <a:lnSpc>
                <a:spcPts val="1088"/>
              </a:lnSpc>
              <a:spcBef>
                <a:spcPts val="1231"/>
              </a:spcBef>
            </a:pPr>
            <a:r>
              <a:rPr sz="9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6.2</a:t>
            </a:r>
            <a:r>
              <a:rPr sz="9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9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要</a:t>
            </a:r>
            <a:r>
              <a:rPr sz="900" kern="0" spc="-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9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求</a:t>
            </a:r>
            <a:endParaRPr lang="SimHei" altLang="SimHei" sz="900"/>
          </a:p>
          <a:p>
            <a:pPr marL="12700" algn="l" rtl="0" eaLnBrk="0">
              <a:lnSpc>
                <a:spcPct val="99000"/>
              </a:lnSpc>
              <a:spcBef>
                <a:spcPts val="1309"/>
              </a:spcBef>
            </a:pPr>
            <a:r>
              <a:rPr sz="9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6.2.1</a:t>
            </a:r>
            <a:r>
              <a:rPr sz="9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9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压力箱的开口尺寸应能满足试件安装的要求，箱体应能承受检</a:t>
            </a:r>
            <a:r>
              <a:rPr sz="9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测过程中可能出现的压力差。</a:t>
            </a:r>
            <a:endParaRPr lang="SimSun" altLang="SimSun" sz="900"/>
          </a:p>
          <a:p>
            <a:pPr marL="12700" algn="l" rtl="0" eaLnBrk="0">
              <a:lnSpc>
                <a:spcPct val="99000"/>
              </a:lnSpc>
              <a:spcBef>
                <a:spcPts val="487"/>
              </a:spcBef>
            </a:pPr>
            <a:r>
              <a:rPr sz="9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6.2.2  压力箱应具有良好的密封性能且以不影响观察试</a:t>
            </a:r>
            <a:r>
              <a:rPr sz="9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件的水密性为最低要求。</a:t>
            </a:r>
            <a:endParaRPr lang="SimSun" altLang="SimSun" sz="900"/>
          </a:p>
          <a:p>
            <a:pPr marL="12700" algn="l" rtl="0" eaLnBrk="0">
              <a:lnSpc>
                <a:spcPct val="129000"/>
              </a:lnSpc>
              <a:spcBef>
                <a:spcPts val="571"/>
              </a:spcBef>
            </a:pPr>
            <a:r>
              <a:rPr sz="900" kern="0" spc="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6.2.3</a:t>
            </a:r>
            <a:r>
              <a:rPr sz="9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900" kern="0" spc="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支承幕墙的安装横架应固定在有足够刚度和强度的</a:t>
            </a:r>
            <a:r>
              <a:rPr sz="900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支承结构上，在最大试验压力差作用下安装</a:t>
            </a:r>
            <a:r>
              <a:rPr sz="9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横架挠度值不应超过其长度的1/1000且不应超过5</a:t>
            </a:r>
            <a:r>
              <a:rPr sz="9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mm</a:t>
            </a:r>
            <a:r>
              <a:rPr sz="900" kern="0" spc="-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900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 试验过程中应保证试件安装牢固，不应产生</a:t>
            </a:r>
            <a:r>
              <a:rPr sz="9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倾斜及变形，同时保证试件可开启部分的正常使用。</a:t>
            </a:r>
            <a:endParaRPr lang="SimSun" altLang="SimSun" sz="900"/>
          </a:p>
          <a:p>
            <a:pPr marL="12700" algn="l" rtl="0" eaLnBrk="0">
              <a:lnSpc>
                <a:spcPct val="121000"/>
              </a:lnSpc>
              <a:spcBef>
                <a:spcPts val="580"/>
              </a:spcBef>
            </a:pPr>
            <a:r>
              <a:rPr sz="9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6.2.4  供风设备应具备施加正、负</a:t>
            </a:r>
            <a:r>
              <a:rPr sz="9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双向的压力差的能力，压力控制装置应能调节出稳定的气流，并能稳</a:t>
            </a:r>
            <a:r>
              <a:rPr sz="9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定地提供3s～5s</a:t>
            </a:r>
            <a:r>
              <a:rPr sz="900" kern="0" spc="3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周期的波动风压，波动风压的波峰值、波谷值应满足检测要求。供风量和压</a:t>
            </a:r>
            <a:r>
              <a:rPr sz="9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力控制能</a:t>
            </a:r>
            <a:endParaRPr lang="SimSun" altLang="SimSun" sz="900"/>
          </a:p>
          <a:p>
            <a:pPr marL="12700" algn="l" rtl="0" eaLnBrk="0">
              <a:lnSpc>
                <a:spcPct val="99000"/>
              </a:lnSpc>
              <a:spcBef>
                <a:spcPts val="482"/>
              </a:spcBef>
            </a:pPr>
            <a:r>
              <a:rPr sz="900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力应满足第8章、第9章和第10章的要求。</a:t>
            </a:r>
            <a:endParaRPr lang="SimSun" altLang="SimSun" sz="900"/>
          </a:p>
          <a:p>
            <a:pPr algn="l" rtl="0" eaLnBrk="0">
              <a:lnSpc>
                <a:spcPct val="118000"/>
              </a:lnSpc>
            </a:pPr>
            <a:endParaRPr lang="Arial" altLang="Arial" sz="200"/>
          </a:p>
          <a:p>
            <a:pPr marL="12700" algn="l" rtl="0" eaLnBrk="0">
              <a:lnSpc>
                <a:spcPct val="133000"/>
              </a:lnSpc>
              <a:spcBef>
                <a:spcPts val="1"/>
              </a:spcBef>
            </a:pPr>
            <a:r>
              <a:rPr sz="9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6.2.5</a:t>
            </a:r>
            <a:r>
              <a:rPr sz="9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9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喷淋装置应能以不</a:t>
            </a:r>
            <a:r>
              <a:rPr sz="9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小于4</a:t>
            </a:r>
            <a:r>
              <a:rPr sz="900" kern="0" spc="-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kern="0" spc="1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L/(m²·</a:t>
            </a:r>
            <a:r>
              <a:rPr sz="9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min</a:t>
            </a:r>
            <a:r>
              <a:rPr sz="900" kern="0" spc="1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)        </a:t>
            </a:r>
            <a:r>
              <a:rPr sz="9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的淋水量均匀地喷淋到试件的室外表面上，喷嘴应布置</a:t>
            </a:r>
            <a:r>
              <a:rPr sz="9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均匀，各喷嘴与试件的距离宜相等；装置的喷水量应能调节，并有措施保证喷水量的均匀</a:t>
            </a:r>
            <a:r>
              <a:rPr sz="9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性。</a:t>
            </a:r>
            <a:endParaRPr lang="SimSun" altLang="SimSun" sz="900"/>
          </a:p>
        </p:txBody>
      </p:sp>
      <p:pic>
        <p:nvPicPr>
          <p:cNvPr id="52" name="picture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25517" y="1244635"/>
            <a:ext cx="5746715" cy="3276569"/>
          </a:xfrm>
          <a:prstGeom prst="rect">
            <a:avLst/>
          </a:prstGeom>
        </p:spPr>
      </p:pic>
      <p:sp>
        <p:nvSpPr>
          <p:cNvPr id="54" name="textbox 54"/>
          <p:cNvSpPr/>
          <p:nvPr/>
        </p:nvSpPr>
        <p:spPr>
          <a:xfrm>
            <a:off x="770110" y="889148"/>
            <a:ext cx="1139825" cy="1651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12700" algn="l" rtl="0" eaLnBrk="0">
              <a:lnSpc>
                <a:spcPts val="1098"/>
              </a:lnSpc>
            </a:pPr>
            <a:r>
              <a:rPr sz="9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</a:t>
            </a:r>
            <a:r>
              <a:rPr sz="900" b="1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/T</a:t>
            </a:r>
            <a:r>
              <a:rPr sz="900" kern="0" spc="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r>
              <a:rPr sz="900" b="1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15227—2019</a:t>
            </a:r>
            <a:endParaRPr lang="SimSun" altLang="SimSun" sz="900"/>
          </a:p>
        </p:txBody>
      </p:sp>
      <p:sp>
        <p:nvSpPr>
          <p:cNvPr id="56" name="textbox 56"/>
          <p:cNvSpPr/>
          <p:nvPr/>
        </p:nvSpPr>
        <p:spPr>
          <a:xfrm>
            <a:off x="933443" y="9850061"/>
            <a:ext cx="67310" cy="1092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078"/>
              </a:lnSpc>
            </a:pPr>
            <a:endParaRPr lang="Arial" altLang="Arial" sz="100"/>
          </a:p>
          <a:p>
            <a:pPr marL="12700" algn="l" rtl="0" eaLnBrk="0">
              <a:lnSpc>
                <a:spcPct val="78000"/>
              </a:lnSpc>
            </a:pPr>
            <a:r>
              <a:rPr sz="7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</a:t>
            </a:r>
            <a:endParaRPr lang="SimSun" altLang="SimSun" sz="7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8" name="textbox 58"/>
          <p:cNvSpPr/>
          <p:nvPr/>
        </p:nvSpPr>
        <p:spPr>
          <a:xfrm>
            <a:off x="863587" y="883425"/>
            <a:ext cx="5892165" cy="88931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214"/>
              </a:lnSpc>
            </a:pP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</a:t>
            </a:r>
            <a:r>
              <a:rPr sz="1000" b="1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/T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b="1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15227—2019</a:t>
            </a:r>
            <a:endParaRPr lang="SimSun" altLang="SimSun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marL="12700" algn="l" rtl="0" eaLnBrk="0">
              <a:lnSpc>
                <a:spcPct val="99000"/>
              </a:lnSpc>
              <a:spcBef>
                <a:spcPts val="309"/>
              </a:spcBef>
            </a:pPr>
            <a:r>
              <a:rPr sz="10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6.2.6  测量装置</a:t>
            </a:r>
            <a:r>
              <a:rPr sz="10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应满足以下要求：</a:t>
            </a:r>
            <a:endParaRPr lang="SimSun" altLang="SimSun" sz="1000"/>
          </a:p>
          <a:p>
            <a:pPr marL="545465" indent="-259715" algn="l" rtl="0" eaLnBrk="0">
              <a:lnSpc>
                <a:spcPct val="125000"/>
              </a:lnSpc>
              <a:spcBef>
                <a:spcPts val="250"/>
              </a:spcBef>
            </a:pPr>
            <a:r>
              <a:rPr sz="1000" kern="0" spc="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a)    </a:t>
            </a:r>
            <a:r>
              <a:rPr sz="10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差压计的两个探测点应在试件</a:t>
            </a: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两侧就近布置，差压计的误差不应大于示值的1%;测量响应速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度应满足波动加压测量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的要求；</a:t>
            </a:r>
            <a:endParaRPr lang="SimSun" altLang="SimSun" sz="1000"/>
          </a:p>
          <a:p>
            <a:pPr marL="285750" algn="l" rtl="0" eaLnBrk="0">
              <a:lnSpc>
                <a:spcPct val="96000"/>
              </a:lnSpc>
              <a:spcBef>
                <a:spcPts val="295"/>
              </a:spcBef>
            </a:pPr>
            <a:r>
              <a:rPr sz="1000" kern="0" spc="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b)    </a:t>
            </a:r>
            <a:r>
              <a:rPr sz="10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空气流</a:t>
            </a:r>
            <a:r>
              <a:rPr sz="10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量测量装置的测量误差不应大于示值的5%;</a:t>
            </a:r>
            <a:endParaRPr lang="SimSun" altLang="SimSun" sz="1000"/>
          </a:p>
          <a:p>
            <a:pPr marL="285750" algn="l" rtl="0" eaLnBrk="0">
              <a:lnSpc>
                <a:spcPct val="94000"/>
              </a:lnSpc>
              <a:spcBef>
                <a:spcPts val="446"/>
              </a:spcBef>
            </a:pPr>
            <a:r>
              <a:rPr sz="1000" kern="0" spc="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c)    </a:t>
            </a:r>
            <a:r>
              <a:rPr sz="10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水流量计的测</a:t>
            </a:r>
            <a:r>
              <a:rPr sz="10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量误差不应大于示值的5%;</a:t>
            </a:r>
            <a:endParaRPr lang="SimSun" altLang="SimSun" sz="1000"/>
          </a:p>
          <a:p>
            <a:pPr marL="285750" algn="l" rtl="0" eaLnBrk="0">
              <a:lnSpc>
                <a:spcPts val="1649"/>
              </a:lnSpc>
            </a:pP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d)   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位移计的精度应达到满量程的0.25%。</a:t>
            </a:r>
            <a:endParaRPr lang="SimSun" altLang="SimSun" sz="1000"/>
          </a:p>
          <a:p>
            <a:pPr marL="12700" algn="l" rtl="0" eaLnBrk="0">
              <a:lnSpc>
                <a:spcPct val="100000"/>
              </a:lnSpc>
              <a:spcBef>
                <a:spcPts val="1289"/>
              </a:spcBef>
            </a:pP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6.3  校验</a:t>
            </a:r>
            <a:endParaRPr lang="SimHei" altLang="SimHei" sz="1000"/>
          </a:p>
          <a:p>
            <a:pPr marL="12700" algn="l" rtl="0" eaLnBrk="0">
              <a:lnSpc>
                <a:spcPct val="99000"/>
              </a:lnSpc>
              <a:spcBef>
                <a:spcPts val="1295"/>
              </a:spcBef>
            </a:pP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6.3.1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空气流量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测量系统校验方法参见附录</a:t>
            </a:r>
            <a:r>
              <a:rPr sz="1000" kern="0" spc="-3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000"/>
          </a:p>
          <a:p>
            <a:pPr marL="12700" algn="l" rtl="0" eaLnBrk="0">
              <a:lnSpc>
                <a:spcPct val="98000"/>
              </a:lnSpc>
              <a:spcBef>
                <a:spcPts val="416"/>
              </a:spcBef>
            </a:pP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6.3.2  淋水系统校验方法参见附录</a:t>
            </a:r>
            <a:r>
              <a:rPr sz="1000" kern="0" spc="-2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000"/>
          </a:p>
          <a:p>
            <a:pPr algn="l" rtl="0" eaLnBrk="0">
              <a:lnSpc>
                <a:spcPct val="147000"/>
              </a:lnSpc>
            </a:pPr>
            <a:endParaRPr lang="Arial" altLang="Arial" sz="1000"/>
          </a:p>
          <a:p>
            <a:pPr marL="12700" algn="l" rtl="0" eaLnBrk="0">
              <a:lnSpc>
                <a:spcPct val="100000"/>
              </a:lnSpc>
              <a:spcBef>
                <a:spcPts val="303"/>
              </a:spcBef>
            </a:pP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7</a:t>
            </a:r>
            <a:r>
              <a:rPr sz="1000" kern="0" spc="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试件及安装</a:t>
            </a:r>
            <a:endParaRPr lang="SimHei" altLang="SimHei" sz="1000"/>
          </a:p>
          <a:p>
            <a:pPr algn="l" rtl="0" eaLnBrk="0">
              <a:lnSpc>
                <a:spcPct val="138000"/>
              </a:lnSpc>
            </a:pPr>
            <a:endParaRPr lang="Arial" altLang="Arial" sz="1000"/>
          </a:p>
          <a:p>
            <a:pPr marL="12700" algn="l" rtl="0" eaLnBrk="0">
              <a:lnSpc>
                <a:spcPct val="118000"/>
              </a:lnSpc>
              <a:spcBef>
                <a:spcPts val="303"/>
              </a:spcBef>
            </a:pP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7.1  试件应有足够的尺寸和配置，且应包括典型的垂直接缝、水平接缝和可开启部分，试件上可开启部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分占试件总面积的比例与实际工程接近，试件应能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代表建筑幕墙典型部分的性能。</a:t>
            </a:r>
            <a:endParaRPr lang="SimSun" altLang="SimSun" sz="1000"/>
          </a:p>
          <a:p>
            <a:pPr marL="12700" algn="l" rtl="0" eaLnBrk="0">
              <a:lnSpc>
                <a:spcPct val="99000"/>
              </a:lnSpc>
              <a:spcBef>
                <a:spcPts val="412"/>
              </a:spcBef>
            </a:pP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7.2</a:t>
            </a:r>
            <a:r>
              <a:rPr sz="1000" kern="0" spc="4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试件材料、规格和型号等应与生产厂家所提供图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样一致。</a:t>
            </a:r>
            <a:endParaRPr lang="SimSun" altLang="SimSun" sz="1000"/>
          </a:p>
          <a:p>
            <a:pPr marL="12700" algn="l" rtl="0" eaLnBrk="0">
              <a:lnSpc>
                <a:spcPct val="118000"/>
              </a:lnSpc>
              <a:spcBef>
                <a:spcPts val="376"/>
              </a:spcBef>
            </a:pP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7.3</a:t>
            </a:r>
            <a:r>
              <a:rPr sz="1000" kern="0" spc="3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试件宽度至少应包括一个承受设计荷载的垂直承力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构件。试件高度至少应包括一个层高，并在垂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直方向上应有两处或两处以上和承重结构相连接。</a:t>
            </a:r>
            <a:endParaRPr lang="SimSun" altLang="SimSun" sz="1000"/>
          </a:p>
          <a:p>
            <a:pPr marL="12700" algn="l" rtl="0" eaLnBrk="0">
              <a:lnSpc>
                <a:spcPct val="118000"/>
              </a:lnSpc>
              <a:spcBef>
                <a:spcPts val="411"/>
              </a:spcBef>
            </a:pP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7.4</a:t>
            </a:r>
            <a:r>
              <a:rPr sz="1000" kern="0" spc="4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抗风压性能检测需要对面板变形进行测量时，幕墙试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件至少应包括2个承受设计荷载的垂直承力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构件和3个横向分格，所测量挠度的面板应能模拟实际状态。</a:t>
            </a:r>
            <a:endParaRPr lang="SimSun" altLang="SimSun" sz="1000"/>
          </a:p>
          <a:p>
            <a:pPr marL="12700" algn="l" rtl="0" eaLnBrk="0">
              <a:lnSpc>
                <a:spcPct val="99000"/>
              </a:lnSpc>
              <a:spcBef>
                <a:spcPts val="462"/>
              </a:spcBef>
            </a:pP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7.5</a:t>
            </a:r>
            <a:r>
              <a:rPr sz="1000" kern="0" spc="4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全玻璃幕墙试件应有一个完整跨距高度，宽度应至少有3个玻璃横向分格或4个玻璃肋。</a:t>
            </a:r>
            <a:endParaRPr lang="SimSun" altLang="SimSun" sz="1000"/>
          </a:p>
          <a:p>
            <a:pPr marL="12700" algn="l" rtl="0" eaLnBrk="0">
              <a:lnSpc>
                <a:spcPct val="118000"/>
              </a:lnSpc>
              <a:spcBef>
                <a:spcPts val="325"/>
              </a:spcBef>
            </a:pP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7.6</a:t>
            </a:r>
            <a:r>
              <a:rPr sz="1000" kern="0" spc="3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单元式幕墙至少应有一个单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元的四边与邻近单元形成的接缝与实际工程相同，且高度应大于2个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层高，宽度不应小于3个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横向分格。</a:t>
            </a:r>
            <a:endParaRPr lang="SimSun" altLang="SimSun" sz="1000"/>
          </a:p>
          <a:p>
            <a:pPr marL="12700" algn="l" rtl="0" eaLnBrk="0">
              <a:lnSpc>
                <a:spcPct val="99000"/>
              </a:lnSpc>
              <a:spcBef>
                <a:spcPts val="355"/>
              </a:spcBef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7.7  点支承幕墙试件应满足以下要求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：</a:t>
            </a:r>
            <a:endParaRPr lang="SimSun" altLang="SimSun" sz="1000"/>
          </a:p>
          <a:p>
            <a:pPr marL="545465" indent="-259715" algn="l" rtl="0" eaLnBrk="0">
              <a:lnSpc>
                <a:spcPct val="123000"/>
              </a:lnSpc>
              <a:spcBef>
                <a:spcPts val="305"/>
              </a:spcBef>
            </a:pPr>
            <a:r>
              <a:rPr sz="1000" kern="0" spc="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a)    </a:t>
            </a:r>
            <a:r>
              <a:rPr sz="10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至少应有4个与实际工程相符的玻璃面板或</a:t>
            </a: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一个完整的十字接缝，支承结构至少应有一个典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型承力单元。</a:t>
            </a:r>
            <a:endParaRPr lang="SimSun" altLang="SimSun" sz="1000"/>
          </a:p>
          <a:p>
            <a:pPr marL="545465" indent="-259715" algn="l" rtl="0" eaLnBrk="0">
              <a:lnSpc>
                <a:spcPct val="123000"/>
              </a:lnSpc>
              <a:spcBef>
                <a:spcPts val="349"/>
              </a:spcBef>
            </a:pP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b)    </a:t>
            </a: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张拉索杆体系支承结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构应按照实际支承跨度进行测试，预张拉力应与设计值相符，张拉索杆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体系宜检测拉索的预张力。</a:t>
            </a:r>
            <a:endParaRPr lang="SimSun" altLang="SimSun" sz="1000"/>
          </a:p>
          <a:p>
            <a:pPr marL="545465" indent="-259715" algn="l" rtl="0" eaLnBrk="0">
              <a:lnSpc>
                <a:spcPct val="122000"/>
              </a:lnSpc>
              <a:spcBef>
                <a:spcPts val="301"/>
              </a:spcBef>
            </a:pP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c)    </a:t>
            </a: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当支承跨度大于1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8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</a:t>
            </a:r>
            <a:r>
              <a:rPr sz="1000" kern="0" spc="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时，可用玻璃面板及其支承装置的性能测试和支承结构的结构静力试验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模拟幕墙系统的测试。玻璃面板及其支承装置的性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能测试至少应检测四块与实际工程相符的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玻璃面板及一个典型十字接缝。</a:t>
            </a:r>
            <a:endParaRPr lang="SimSun" altLang="SimSun" sz="1000"/>
          </a:p>
          <a:p>
            <a:pPr marL="285750" algn="l" rtl="0" eaLnBrk="0">
              <a:lnSpc>
                <a:spcPct val="96000"/>
              </a:lnSpc>
              <a:spcBef>
                <a:spcPts val="402"/>
              </a:spcBef>
            </a:pP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d)   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采用玻璃肋支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承的点支承幕墙同时应满足全玻璃幕墙的规定。</a:t>
            </a:r>
            <a:endParaRPr lang="SimSun" altLang="SimSun" sz="1000"/>
          </a:p>
          <a:p>
            <a:pPr marL="12700" algn="l" rtl="0" eaLnBrk="0">
              <a:lnSpc>
                <a:spcPct val="99000"/>
              </a:lnSpc>
              <a:spcBef>
                <a:spcPts val="459"/>
              </a:spcBef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7.8  双层幕墙的试件应满足以下要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求：</a:t>
            </a:r>
            <a:endParaRPr lang="SimSun" altLang="SimSun" sz="1000"/>
          </a:p>
          <a:p>
            <a:pPr marL="285750" algn="l" rtl="0" eaLnBrk="0">
              <a:lnSpc>
                <a:spcPct val="115000"/>
              </a:lnSpc>
              <a:spcBef>
                <a:spcPts val="394"/>
              </a:spcBef>
            </a:pP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a)    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双层幕墙宽度应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有3个或3个以上横向分格，高度不应小于2个层高，并符合设计要求；     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b)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内外层幕墙边部密封应与实际工程一致；</a:t>
            </a:r>
            <a:endParaRPr lang="SimSun" altLang="SimSun" sz="1000"/>
          </a:p>
          <a:p>
            <a:pPr marL="285750" algn="l" rtl="0" eaLnBrk="0">
              <a:lnSpc>
                <a:spcPct val="96000"/>
              </a:lnSpc>
              <a:spcBef>
                <a:spcPts val="448"/>
              </a:spcBef>
            </a:pP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c)   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外循环应具有与实际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工程相符的层间通风调节，检测时可关闭通风调节装置。</a:t>
            </a:r>
            <a:endParaRPr lang="SimSun" altLang="SimSun" sz="1000"/>
          </a:p>
          <a:p>
            <a:pPr marL="12700" algn="l" rtl="0" eaLnBrk="0">
              <a:lnSpc>
                <a:spcPct val="118000"/>
              </a:lnSpc>
              <a:spcBef>
                <a:spcPts val="564"/>
              </a:spcBef>
            </a:pP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7.9</a:t>
            </a:r>
            <a:r>
              <a:rPr sz="1000" kern="0" spc="3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试件安装应符合设计要求，受力状况应和实际情况相符，不应加设任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何特殊附件或采取其他附加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措施，试件应干燥。</a:t>
            </a:r>
            <a:endParaRPr lang="SimSun" altLang="SimSun" sz="1000"/>
          </a:p>
          <a:p>
            <a:pPr marL="12700" algn="l" rtl="0" eaLnBrk="0">
              <a:lnSpc>
                <a:spcPct val="99000"/>
              </a:lnSpc>
              <a:spcBef>
                <a:spcPts val="419"/>
              </a:spcBef>
            </a:pP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7.10</a:t>
            </a:r>
            <a:r>
              <a:rPr sz="1000" kern="0" spc="4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试件安装完毕后应进行检查，并由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检测相关方确认后方可进行检测。</a:t>
            </a:r>
            <a:endParaRPr lang="SimSun" altLang="SimSun" sz="1000"/>
          </a:p>
          <a:p>
            <a:pPr marL="12700" algn="l" rtl="0" eaLnBrk="0">
              <a:lnSpc>
                <a:spcPct val="99000"/>
              </a:lnSpc>
              <a:spcBef>
                <a:spcPts val="362"/>
              </a:spcBef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7.11</a:t>
            </a:r>
            <a:r>
              <a:rPr sz="1000" kern="0" spc="3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密封胶应固化至满足检测要求。</a:t>
            </a:r>
            <a:endParaRPr lang="SimSun" altLang="SimSun" sz="1000"/>
          </a:p>
          <a:p>
            <a:pPr marL="12700" algn="l" rtl="0" eaLnBrk="0">
              <a:lnSpc>
                <a:spcPct val="99000"/>
              </a:lnSpc>
              <a:spcBef>
                <a:spcPts val="455"/>
              </a:spcBef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7.12</a:t>
            </a:r>
            <a:r>
              <a:rPr sz="1000" kern="0" spc="4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试件收边的封堵材料应不透气、防水，应能承受检测过程中可能出现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的压力差。</a:t>
            </a:r>
            <a:endParaRPr lang="SimSun" altLang="SimSun" sz="1000"/>
          </a:p>
          <a:p>
            <a:pPr algn="l" rtl="0" eaLnBrk="0">
              <a:lnSpc>
                <a:spcPct val="102000"/>
              </a:lnSpc>
            </a:pPr>
            <a:endParaRPr lang="Arial" altLang="Arial" sz="300"/>
          </a:p>
          <a:p>
            <a:pPr marL="12700" algn="l" rtl="0" eaLnBrk="0">
              <a:lnSpc>
                <a:spcPct val="99000"/>
              </a:lnSpc>
              <a:spcBef>
                <a:spcPts val="3"/>
              </a:spcBef>
            </a:pP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7.13</a:t>
            </a:r>
            <a:r>
              <a:rPr sz="1000" kern="0" spc="4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应对箱体、试件收边等部位进</a:t>
            </a:r>
            <a:r>
              <a:rPr sz="10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行漏气检查。</a:t>
            </a:r>
            <a:endParaRPr lang="SimSun" altLang="SimSun" sz="1000"/>
          </a:p>
        </p:txBody>
      </p:sp>
      <p:sp>
        <p:nvSpPr>
          <p:cNvPr id="60" name="textbox 60"/>
          <p:cNvSpPr/>
          <p:nvPr/>
        </p:nvSpPr>
        <p:spPr>
          <a:xfrm>
            <a:off x="6483341" y="9850683"/>
            <a:ext cx="64769" cy="10858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104"/>
              </a:lnSpc>
            </a:pPr>
            <a:endParaRPr lang="Arial" altLang="Arial" sz="100"/>
          </a:p>
          <a:p>
            <a:pPr marL="12700" algn="l" rtl="0" eaLnBrk="0">
              <a:lnSpc>
                <a:spcPct val="78000"/>
              </a:lnSpc>
            </a:pPr>
            <a:r>
              <a:rPr sz="7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</a:t>
            </a:r>
            <a:endParaRPr lang="SimSun" altLang="SimSun" sz="7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2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71565" y="3683020"/>
            <a:ext cx="5473705" cy="3130524"/>
          </a:xfrm>
          <a:prstGeom prst="rect">
            <a:avLst/>
          </a:prstGeom>
        </p:spPr>
      </p:pic>
      <p:sp>
        <p:nvSpPr>
          <p:cNvPr id="64" name="textbox 64"/>
          <p:cNvSpPr/>
          <p:nvPr/>
        </p:nvSpPr>
        <p:spPr>
          <a:xfrm>
            <a:off x="781058" y="891250"/>
            <a:ext cx="5854700" cy="23609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070"/>
              </a:lnSpc>
            </a:pPr>
            <a:endParaRPr lang="Arial" altLang="Arial" sz="100"/>
          </a:p>
          <a:p>
            <a:pPr marL="12700" algn="l" rtl="0" eaLnBrk="0">
              <a:lnSpc>
                <a:spcPct val="97000"/>
              </a:lnSpc>
            </a:pP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GB/T</a:t>
            </a:r>
            <a:r>
              <a:rPr sz="1000" kern="0" spc="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15227—201</a:t>
            </a:r>
            <a:r>
              <a:rPr sz="10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9</a:t>
            </a:r>
            <a:endParaRPr lang="SimSun" altLang="SimSun" sz="1000"/>
          </a:p>
          <a:p>
            <a:pPr algn="l" rtl="0" eaLnBrk="0">
              <a:lnSpc>
                <a:spcPct val="120000"/>
              </a:lnSpc>
            </a:pPr>
            <a:endParaRPr lang="Arial" altLang="Arial" sz="1000"/>
          </a:p>
          <a:p>
            <a:pPr algn="l" rtl="0" eaLnBrk="0">
              <a:lnSpc>
                <a:spcPct val="121000"/>
              </a:lnSpc>
            </a:pPr>
            <a:endParaRPr lang="Arial" altLang="Arial" sz="1000"/>
          </a:p>
          <a:p>
            <a:pPr marL="12700" algn="l" rtl="0" eaLnBrk="0">
              <a:lnSpc>
                <a:spcPct val="85000"/>
              </a:lnSpc>
              <a:spcBef>
                <a:spcPts val="304"/>
              </a:spcBef>
            </a:pP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8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气密性能检测</a:t>
            </a:r>
            <a:endParaRPr lang="SimHei" altLang="SimHei" sz="1000"/>
          </a:p>
          <a:p>
            <a:pPr marL="12700" algn="l" rtl="0" eaLnBrk="0">
              <a:lnSpc>
                <a:spcPts val="2746"/>
              </a:lnSpc>
            </a:pP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8.1  检测前准备</a:t>
            </a:r>
            <a:endParaRPr lang="FangSong" altLang="FangSong" sz="1000"/>
          </a:p>
          <a:p>
            <a:pPr marL="272415" algn="l" rtl="0" eaLnBrk="0">
              <a:lnSpc>
                <a:spcPct val="95000"/>
              </a:lnSpc>
              <a:spcBef>
                <a:spcPts val="1393"/>
              </a:spcBef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检测前，应将试件可开启部分启闭不少于5次，最后关紧。</a:t>
            </a:r>
            <a:endParaRPr lang="SimSun" altLang="SimSun" sz="1000"/>
          </a:p>
          <a:p>
            <a:pPr marL="12700" algn="l" rtl="0" eaLnBrk="0">
              <a:lnSpc>
                <a:spcPct val="95000"/>
              </a:lnSpc>
              <a:spcBef>
                <a:spcPts val="1261"/>
              </a:spcBef>
            </a:pP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8.2</a:t>
            </a:r>
            <a:r>
              <a:rPr sz="1000" kern="0" spc="4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检测程序</a:t>
            </a:r>
            <a:endParaRPr lang="SimSun" altLang="SimSun" sz="1000"/>
          </a:p>
          <a:p>
            <a:pPr marL="12700" indent="279400" algn="l" rtl="0" eaLnBrk="0">
              <a:lnSpc>
                <a:spcPct val="116000"/>
              </a:lnSpc>
              <a:spcBef>
                <a:spcPts val="1116"/>
              </a:spcBef>
            </a:pP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定级检测加压顺序见图2。当工程对气密性能检测压力有要求时，检测压力可根据工程设计要求</a:t>
            </a:r>
            <a:r>
              <a:rPr sz="10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的压力进行加压，检测加压顺序见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图3。</a:t>
            </a:r>
            <a:endParaRPr lang="SimSun" altLang="SimSun" sz="1000"/>
          </a:p>
          <a:p>
            <a:pPr algn="l" rtl="0" eaLnBrk="0">
              <a:lnSpc>
                <a:spcPct val="129000"/>
              </a:lnSpc>
            </a:pPr>
            <a:endParaRPr lang="Arial" altLang="Arial" sz="200"/>
          </a:p>
          <a:p>
            <a:pPr marL="254000" algn="l" rtl="0" eaLnBrk="0">
              <a:lnSpc>
                <a:spcPts val="1120"/>
              </a:lnSpc>
              <a:spcBef>
                <a:spcPts val="1"/>
              </a:spcBef>
            </a:pPr>
            <a:r>
              <a:rPr sz="9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注：工程设计要求的压力宜综合考虑工程所在地的气象条件、建筑物特点，室内</a:t>
            </a:r>
            <a:r>
              <a:rPr sz="9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空气调节系统等因素确定。</a:t>
            </a:r>
            <a:endParaRPr lang="SimSun" altLang="SimSun" sz="900"/>
          </a:p>
        </p:txBody>
      </p:sp>
      <p:sp>
        <p:nvSpPr>
          <p:cNvPr id="66" name="textbox 66"/>
          <p:cNvSpPr/>
          <p:nvPr/>
        </p:nvSpPr>
        <p:spPr>
          <a:xfrm>
            <a:off x="1015972" y="6996403"/>
            <a:ext cx="3629659" cy="4730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12700" algn="l" rtl="0" eaLnBrk="0">
              <a:lnSpc>
                <a:spcPts val="1123"/>
              </a:lnSpc>
            </a:pPr>
            <a:r>
              <a:rPr sz="9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注：图中符号v表示将试件的可开启部分启闭不</a:t>
            </a:r>
            <a:r>
              <a:rPr sz="9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少于5次。</a:t>
            </a:r>
            <a:endParaRPr lang="SimSun" altLang="SimSun" sz="900"/>
          </a:p>
          <a:p>
            <a:pPr algn="l" rtl="0" eaLnBrk="0">
              <a:lnSpc>
                <a:spcPct val="105000"/>
              </a:lnSpc>
            </a:pPr>
            <a:endParaRPr lang="Arial" altLang="Arial" sz="1000"/>
          </a:p>
          <a:p>
            <a:pPr algn="r" rtl="0" eaLnBrk="0">
              <a:lnSpc>
                <a:spcPct val="95000"/>
              </a:lnSpc>
              <a:spcBef>
                <a:spcPts val="1"/>
              </a:spcBef>
            </a:pPr>
            <a:r>
              <a:rPr sz="1000" b="1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图</a:t>
            </a:r>
            <a:r>
              <a:rPr sz="1000" kern="0" spc="-5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000" b="1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2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000" b="1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定级检测加压顺序示意图</a:t>
            </a:r>
            <a:endParaRPr lang="SimHei" altLang="SimHei" sz="1000"/>
          </a:p>
        </p:txBody>
      </p:sp>
      <p:sp>
        <p:nvSpPr>
          <p:cNvPr id="68" name="textbox 68"/>
          <p:cNvSpPr/>
          <p:nvPr/>
        </p:nvSpPr>
        <p:spPr>
          <a:xfrm>
            <a:off x="927106" y="9850061"/>
            <a:ext cx="66039" cy="1092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187"/>
              </a:lnSpc>
            </a:pPr>
            <a:endParaRPr lang="Arial" altLang="Arial" sz="100"/>
          </a:p>
          <a:p>
            <a:pPr marL="12700" algn="l" rtl="0" eaLnBrk="0">
              <a:lnSpc>
                <a:spcPct val="78000"/>
              </a:lnSpc>
            </a:pPr>
            <a:r>
              <a:rPr sz="7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</a:t>
            </a:r>
            <a:endParaRPr lang="SimSun" altLang="SimSun" sz="7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0" name="textbox 70"/>
          <p:cNvSpPr/>
          <p:nvPr/>
        </p:nvSpPr>
        <p:spPr>
          <a:xfrm>
            <a:off x="869924" y="4729453"/>
            <a:ext cx="5862954" cy="47117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266065" algn="l" rtl="0" eaLnBrk="0">
              <a:lnSpc>
                <a:spcPts val="1123"/>
              </a:lnSpc>
            </a:pPr>
            <a:r>
              <a:rPr sz="9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注：图中符号</a:t>
            </a:r>
            <a:r>
              <a:rPr sz="9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v</a:t>
            </a:r>
            <a:r>
              <a:rPr sz="9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表示将试件的可开启部分启闭不少于5次。</a:t>
            </a:r>
            <a:endParaRPr lang="SimSun" altLang="SimSun" sz="900"/>
          </a:p>
          <a:p>
            <a:pPr marL="1779270" algn="l" rtl="0" eaLnBrk="0">
              <a:lnSpc>
                <a:spcPct val="95000"/>
              </a:lnSpc>
              <a:spcBef>
                <a:spcPts val="1211"/>
              </a:spcBef>
            </a:pPr>
            <a:r>
              <a:rPr sz="1000" b="1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图</a:t>
            </a:r>
            <a:r>
              <a:rPr sz="1000" kern="0" spc="-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000" b="1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3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000" b="1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工程检测气密性能加压顺序</a:t>
            </a:r>
            <a:r>
              <a:rPr sz="1000" b="1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示意图</a:t>
            </a:r>
            <a:endParaRPr lang="SimHei" altLang="SimHei" sz="1000"/>
          </a:p>
          <a:p>
            <a:pPr marL="12700" algn="l" rtl="0" eaLnBrk="0">
              <a:lnSpc>
                <a:spcPct val="96000"/>
              </a:lnSpc>
              <a:spcBef>
                <a:spcPts val="1170"/>
              </a:spcBef>
            </a:pP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8.3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预备加压</a:t>
            </a:r>
            <a:endParaRPr lang="SimHei" altLang="SimHei" sz="1000"/>
          </a:p>
          <a:p>
            <a:pPr marL="12700" indent="279400" algn="l" rtl="0" eaLnBrk="0">
              <a:lnSpc>
                <a:spcPct val="118000"/>
              </a:lnSpc>
              <a:spcBef>
                <a:spcPts val="1217"/>
              </a:spcBef>
            </a:pP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在正压预备加压前，将试件上所有可开启部分启闭5次，最后关紧。在正、负压检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测前分别施加三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个压力脉冲。压力差绝对值为500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Pa</a:t>
            </a:r>
            <a:r>
              <a:rPr sz="1000" kern="0" spc="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1000" kern="0" spc="2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加载速度约为100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Pa</a:t>
            </a:r>
            <a:r>
              <a:rPr sz="1000" kern="0" spc="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/s</a:t>
            </a:r>
            <a:r>
              <a:rPr sz="1000" kern="0" spc="-1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 压力稳定作用时间为3</a:t>
            </a:r>
            <a:r>
              <a:rPr sz="1000" kern="0" spc="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s,</a:t>
            </a:r>
            <a:r>
              <a:rPr sz="1000" kern="0" spc="1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泄压时</a:t>
            </a: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间不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少于1</a:t>
            </a:r>
            <a:r>
              <a:rPr sz="1000" kern="0" spc="-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</a:t>
            </a:r>
            <a:r>
              <a:rPr sz="10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000"/>
          </a:p>
          <a:p>
            <a:pPr marL="12700" algn="l" rtl="0" eaLnBrk="0">
              <a:lnSpc>
                <a:spcPct val="96000"/>
              </a:lnSpc>
              <a:spcBef>
                <a:spcPts val="1233"/>
              </a:spcBef>
            </a:pP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8.4  渗透量的检测</a:t>
            </a:r>
            <a:endParaRPr lang="SimHei" altLang="SimHei" sz="1000"/>
          </a:p>
          <a:p>
            <a:pPr marL="12700" algn="l" rtl="0" eaLnBrk="0">
              <a:lnSpc>
                <a:spcPct val="92000"/>
              </a:lnSpc>
              <a:spcBef>
                <a:spcPts val="1186"/>
              </a:spcBef>
            </a:pP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8.4.1</a:t>
            </a:r>
            <a:r>
              <a:rPr sz="1000" kern="0" spc="4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附加空气渗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透量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qr</a:t>
            </a:r>
            <a:r>
              <a:rPr sz="1000" kern="0" spc="2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的测定</a:t>
            </a:r>
            <a:endParaRPr lang="SimHei" altLang="SimHei" sz="1000"/>
          </a:p>
          <a:p>
            <a:pPr marL="12700" algn="l" rtl="0" eaLnBrk="0">
              <a:lnSpc>
                <a:spcPct val="95000"/>
              </a:lnSpc>
              <a:spcBef>
                <a:spcPts val="1311"/>
              </a:spcBef>
            </a:pP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  <a:hlinkClick r:id="rId2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8.4.1.1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充分密封试件上的可开启缝隙和镶嵌缝隙或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将箱体开口部分密封。</a:t>
            </a:r>
            <a:endParaRPr lang="SimSun" altLang="SimSun" sz="1000"/>
          </a:p>
          <a:p>
            <a:pPr marL="12700" algn="l" rtl="0" eaLnBrk="0">
              <a:lnSpc>
                <a:spcPct val="117000"/>
              </a:lnSpc>
              <a:spcBef>
                <a:spcPts val="292"/>
              </a:spcBef>
            </a:pP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  <a:hlinkClick r:id="rId3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8.4.1.2</a:t>
            </a:r>
            <a:r>
              <a:rPr sz="1000" kern="0" spc="3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按照8.2规定的加压顺序进行加压，每级压力作用时间不应小于10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s,</a:t>
            </a:r>
            <a:r>
              <a:rPr sz="1000" kern="0" spc="2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先逐级加正压，后逐级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加负压。记录各级的空气渗透量检测值。</a:t>
            </a:r>
            <a:endParaRPr lang="SimSun" altLang="SimSun" sz="1000"/>
          </a:p>
          <a:p>
            <a:pPr marL="12700" algn="l" rtl="0" eaLnBrk="0">
              <a:lnSpc>
                <a:spcPct val="114000"/>
              </a:lnSpc>
              <a:spcBef>
                <a:spcPts val="407"/>
              </a:spcBef>
            </a:pPr>
            <a:r>
              <a:rPr sz="10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  <a:hlinkClick r:id="rId4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8.4.1.3</a:t>
            </a:r>
            <a:r>
              <a:rPr sz="1000" kern="0" spc="4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压力</a:t>
            </a: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箱开口为固定尺寸时，附加空气渗透量不宜高于试件空气渗透量的50%,压力箱开口为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非固定尺寸时，附加空气渗透量不宜高于试件空气渗透量，否则可采用彩色烟雾或示踪气体检查渗漏部</a:t>
            </a:r>
            <a:endParaRPr lang="SimSun" altLang="SimSun" sz="1000"/>
          </a:p>
          <a:p>
            <a:pPr marL="12700" algn="l" rtl="0" eaLnBrk="0">
              <a:lnSpc>
                <a:spcPct val="95000"/>
              </a:lnSpc>
              <a:spcBef>
                <a:spcPts val="467"/>
              </a:spcBef>
            </a:pPr>
            <a:r>
              <a:rPr sz="10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位，并在密封处理后重新进行检</a:t>
            </a:r>
            <a:r>
              <a:rPr sz="10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测。</a:t>
            </a:r>
            <a:endParaRPr lang="SimSun" altLang="SimSun" sz="1000"/>
          </a:p>
          <a:p>
            <a:pPr marL="12700" algn="l" rtl="0" eaLnBrk="0">
              <a:lnSpc>
                <a:spcPct val="94000"/>
              </a:lnSpc>
              <a:spcBef>
                <a:spcPts val="1184"/>
              </a:spcBef>
            </a:pP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8.4.2  附加空气渗透量与固定部分空气渗透量之和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qr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₂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的测定</a:t>
            </a:r>
            <a:endParaRPr lang="SimHei" altLang="SimHei" sz="1000"/>
          </a:p>
          <a:p>
            <a:pPr marL="292100" algn="l" rtl="0" eaLnBrk="0">
              <a:lnSpc>
                <a:spcPct val="95000"/>
              </a:lnSpc>
              <a:spcBef>
                <a:spcPts val="1248"/>
              </a:spcBef>
            </a:pP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将试件上的可开启部分的开启缝隙密封后进行检测。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检测程序同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  <a:hlinkClick r:id="rId3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8.4.1.2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000"/>
          </a:p>
          <a:p>
            <a:pPr marL="12700" algn="l" rtl="0" eaLnBrk="0">
              <a:lnSpc>
                <a:spcPct val="92000"/>
              </a:lnSpc>
              <a:spcBef>
                <a:spcPts val="1146"/>
              </a:spcBef>
            </a:pP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8.4.3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总空气渗透量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q. 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测定</a:t>
            </a:r>
            <a:endParaRPr lang="SimHei" altLang="SimHei" sz="1000"/>
          </a:p>
          <a:p>
            <a:pPr marL="292100" algn="l" rtl="0" eaLnBrk="0">
              <a:lnSpc>
                <a:spcPct val="83000"/>
              </a:lnSpc>
              <a:spcBef>
                <a:spcPts val="1366"/>
              </a:spcBef>
            </a:pP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去除试件上所加的密封措施后进行检测。检测程序同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  <a:hlinkClick r:id="rId3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8.4.1.2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000"/>
          </a:p>
          <a:p>
            <a:pPr marL="260350" algn="l" rtl="0" eaLnBrk="0">
              <a:lnSpc>
                <a:spcPts val="1349"/>
              </a:lnSpc>
            </a:pPr>
            <a:r>
              <a:rPr sz="9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注：允许对8.4.2、8.4.3检测顺</a:t>
            </a:r>
            <a:r>
              <a:rPr sz="9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序进行调整。</a:t>
            </a:r>
            <a:endParaRPr lang="SimSun" altLang="SimSun" sz="900"/>
          </a:p>
        </p:txBody>
      </p:sp>
      <p:pic>
        <p:nvPicPr>
          <p:cNvPr id="72" name="picture 7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670046" y="1549420"/>
            <a:ext cx="4419610" cy="2984479"/>
          </a:xfrm>
          <a:prstGeom prst="rect">
            <a:avLst/>
          </a:prstGeom>
        </p:spPr>
      </p:pic>
      <p:sp>
        <p:nvSpPr>
          <p:cNvPr id="74" name="textbox 74"/>
          <p:cNvSpPr/>
          <p:nvPr/>
        </p:nvSpPr>
        <p:spPr>
          <a:xfrm rot="16200000">
            <a:off x="406878" y="2776176"/>
            <a:ext cx="2413000" cy="16319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75000"/>
              </a:lnSpc>
            </a:pPr>
            <a:endParaRPr lang="Arial" altLang="Arial" sz="100"/>
          </a:p>
          <a:p>
            <a:pPr marL="12700" algn="l" rtl="0" eaLnBrk="0">
              <a:lnSpc>
                <a:spcPts val="969"/>
              </a:lnSpc>
              <a:spcBef>
                <a:spcPts val="1"/>
              </a:spcBef>
            </a:pPr>
            <a:r>
              <a:rPr sz="8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负压力差/P                 </a:t>
            </a:r>
            <a:r>
              <a:rPr sz="8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</a:t>
            </a:r>
            <a:r>
              <a:rPr sz="6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正压力差/</a:t>
            </a:r>
            <a:r>
              <a:rPr sz="6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Pa</a:t>
            </a:r>
            <a:endParaRPr lang="SimSun" altLang="SimSun" sz="600"/>
          </a:p>
        </p:txBody>
      </p:sp>
      <p:sp>
        <p:nvSpPr>
          <p:cNvPr id="76" name="textbox 76"/>
          <p:cNvSpPr/>
          <p:nvPr/>
        </p:nvSpPr>
        <p:spPr>
          <a:xfrm>
            <a:off x="5615206" y="889434"/>
            <a:ext cx="1140460" cy="1733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070"/>
              </a:lnSpc>
            </a:pPr>
            <a:endParaRPr lang="Arial" altLang="Arial" sz="100"/>
          </a:p>
          <a:p>
            <a:pPr marL="12700" algn="l" rtl="0" eaLnBrk="0">
              <a:lnSpc>
                <a:spcPct val="97000"/>
              </a:lnSpc>
            </a:pPr>
            <a:r>
              <a:rPr sz="1000" b="1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GB/T</a:t>
            </a:r>
            <a:r>
              <a:rPr sz="1000" kern="0" spc="2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b="1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15227—2019</a:t>
            </a:r>
            <a:endParaRPr lang="SimSun" altLang="SimSun" sz="1000"/>
          </a:p>
        </p:txBody>
      </p:sp>
      <p:sp>
        <p:nvSpPr>
          <p:cNvPr id="78" name="textbox 78"/>
          <p:cNvSpPr/>
          <p:nvPr/>
        </p:nvSpPr>
        <p:spPr>
          <a:xfrm>
            <a:off x="6483341" y="9842396"/>
            <a:ext cx="61594" cy="10096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867"/>
              </a:lnSpc>
            </a:pPr>
            <a:endParaRPr lang="Arial" altLang="Arial" sz="100"/>
          </a:p>
          <a:p>
            <a:pPr marL="12700" algn="l" rtl="0" eaLnBrk="0">
              <a:lnSpc>
                <a:spcPct val="83000"/>
              </a:lnSpc>
            </a:pPr>
            <a:r>
              <a:rPr sz="6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7</a:t>
            </a:r>
            <a:endParaRPr lang="SimSun" altLang="SimSun" sz="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textbox 80"/>
          <p:cNvSpPr/>
          <p:nvPr/>
        </p:nvSpPr>
        <p:spPr>
          <a:xfrm>
            <a:off x="781058" y="3920612"/>
            <a:ext cx="5883275" cy="28397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037"/>
              </a:lnSpc>
            </a:pPr>
            <a:endParaRPr lang="Arial" altLang="Arial" sz="100"/>
          </a:p>
          <a:p>
            <a:pPr marL="278765" algn="l" rtl="0" eaLnBrk="0">
              <a:lnSpc>
                <a:spcPct val="92000"/>
              </a:lnSpc>
            </a:pP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qt′——</a:t>
            </a:r>
            <a:r>
              <a:rPr sz="1100" kern="0" spc="1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标准状态下的附加空</a:t>
            </a: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气渗透量值，单位为立方米每小时</a:t>
            </a: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(m²/h);</a:t>
            </a:r>
            <a:endParaRPr lang="Times New Roman" altLang="Times New Roman" sz="1100"/>
          </a:p>
          <a:p>
            <a:pPr marL="260350" indent="18415" algn="l" rtl="0" eaLnBrk="0">
              <a:lnSpc>
                <a:spcPct val="112000"/>
              </a:lnSpc>
              <a:spcBef>
                <a:spcPts val="450"/>
              </a:spcBef>
            </a:pP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qu'——</a:t>
            </a:r>
            <a:r>
              <a:rPr sz="1100" kern="0" spc="-1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标准状态下的附加空气渗透量与固定部分空气渗透量之和，单位为立方米每小时</a:t>
            </a: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(m²/h);    </a:t>
            </a: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1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q:’——标准状态下的总空</a:t>
            </a:r>
            <a:r>
              <a:rPr sz="1100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气渗透量值，单位为立方米每小时(m²/h);</a:t>
            </a:r>
            <a:endParaRPr lang="SimSun" altLang="SimSun" sz="1100"/>
          </a:p>
          <a:p>
            <a:pPr marL="278765" algn="l" rtl="0" eaLnBrk="0">
              <a:lnSpc>
                <a:spcPct val="89000"/>
              </a:lnSpc>
              <a:spcBef>
                <a:spcPts val="341"/>
              </a:spcBef>
            </a:pP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   ——</a:t>
            </a: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检测时的试验室气压值，单位为千帕</a:t>
            </a: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(kPa);</a:t>
            </a:r>
            <a:endParaRPr lang="Times New Roman" altLang="Times New Roman" sz="1100"/>
          </a:p>
          <a:p>
            <a:pPr marL="278765" algn="l" rtl="0" eaLnBrk="0">
              <a:lnSpc>
                <a:spcPts val="1599"/>
              </a:lnSpc>
            </a:pP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</a:t>
            </a:r>
            <a:r>
              <a:rPr sz="1100" kern="0" spc="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——</a:t>
            </a: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检测时的试验室空气温度值</a:t>
            </a:r>
            <a:r>
              <a:rPr sz="11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，单位为开</a:t>
            </a:r>
            <a:r>
              <a:rPr sz="1100" kern="0" spc="-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(K)</a:t>
            </a:r>
            <a:r>
              <a:rPr sz="11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100"/>
          </a:p>
          <a:p>
            <a:pPr marL="12700" algn="l" rtl="0" eaLnBrk="0">
              <a:lnSpc>
                <a:spcPct val="92000"/>
              </a:lnSpc>
              <a:spcBef>
                <a:spcPts val="465"/>
              </a:spcBef>
            </a:pP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  <a:hlinkClick r:id="rId2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8.5.1.2</a:t>
            </a:r>
            <a:r>
              <a:rPr sz="1100" kern="0" spc="3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100  Pa</a:t>
            </a: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压力差下试件整体(含可开启部分)的空气渗透量</a:t>
            </a: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</a:t>
            </a: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.  </a:t>
            </a: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按式(4)计算：</a:t>
            </a:r>
            <a:endParaRPr lang="SimSun" altLang="SimSun" sz="1100"/>
          </a:p>
          <a:p>
            <a:pPr algn="r" rtl="0" eaLnBrk="0">
              <a:lnSpc>
                <a:spcPct val="89000"/>
              </a:lnSpc>
              <a:spcBef>
                <a:spcPts val="375"/>
              </a:spcBef>
            </a:pPr>
            <a:r>
              <a:rPr sz="11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q,=q₂'-</a:t>
            </a:r>
            <a:r>
              <a:rPr sz="11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qi</a:t>
            </a:r>
            <a:r>
              <a:rPr sz="11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’                                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………………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……………(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  <a:hlinkClick r:id="rId3" action="ppaction://hlinksldjump?num=4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4)</a:t>
            </a:r>
            <a:endParaRPr lang="SimSun" altLang="SimSun" sz="1000"/>
          </a:p>
          <a:p>
            <a:pPr marL="266065" algn="l" rtl="0" eaLnBrk="0">
              <a:lnSpc>
                <a:spcPts val="1241"/>
              </a:lnSpc>
              <a:spcBef>
                <a:spcPts val="420"/>
              </a:spcBef>
            </a:pPr>
            <a:r>
              <a:rPr sz="10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式中：</a:t>
            </a:r>
            <a:endParaRPr lang="SimSun" altLang="SimSun" sz="1000"/>
          </a:p>
          <a:p>
            <a:pPr marL="260350" algn="l" rtl="0" eaLnBrk="0">
              <a:lnSpc>
                <a:spcPct val="93000"/>
              </a:lnSpc>
              <a:spcBef>
                <a:spcPts val="418"/>
              </a:spcBef>
            </a:pPr>
            <a:r>
              <a:rPr sz="11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q,——标准状态下的试件整体(含可开启部分)空气渗透量，单位为立方米每小时(m²/</a:t>
            </a:r>
            <a:r>
              <a:rPr sz="1100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h)。</a:t>
            </a:r>
            <a:endParaRPr lang="SimSun" altLang="SimSun" sz="1100"/>
          </a:p>
          <a:p>
            <a:pPr marL="12700" algn="l" rtl="0" eaLnBrk="0">
              <a:lnSpc>
                <a:spcPct val="92000"/>
              </a:lnSpc>
              <a:spcBef>
                <a:spcPts val="330"/>
              </a:spcBef>
            </a:pP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  <a:hlinkClick r:id="rId4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8.5.1.3</a:t>
            </a:r>
            <a:r>
              <a:rPr sz="1100" kern="0" spc="4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100  Pa</a:t>
            </a:r>
            <a:r>
              <a:rPr sz="1100" kern="0" spc="-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压力差下可开启部分空气渗透量</a:t>
            </a: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q.  </a:t>
            </a: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按式(5)计算：</a:t>
            </a:r>
            <a:endParaRPr lang="SimSun" altLang="SimSun" sz="1100"/>
          </a:p>
          <a:p>
            <a:pPr marL="2526664" algn="l" rtl="0" eaLnBrk="0">
              <a:lnSpc>
                <a:spcPct val="96000"/>
              </a:lnSpc>
              <a:spcBef>
                <a:spcPts val="383"/>
              </a:spcBef>
            </a:pPr>
            <a:r>
              <a:rPr sz="11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qk</a:t>
            </a:r>
            <a:r>
              <a:rPr sz="11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=q₂'-q₄′       </a:t>
            </a:r>
            <a:r>
              <a:rPr sz="11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             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…………………………(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  <a:hlinkClick r:id="rId5" action="ppaction://hlinksldjump?num=5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5)</a:t>
            </a:r>
            <a:endParaRPr lang="SimSun" altLang="SimSun" sz="1000"/>
          </a:p>
          <a:p>
            <a:pPr marL="272415" algn="l" rtl="0" eaLnBrk="0">
              <a:lnSpc>
                <a:spcPts val="1241"/>
              </a:lnSpc>
              <a:spcBef>
                <a:spcPts val="320"/>
              </a:spcBef>
            </a:pPr>
            <a:r>
              <a:rPr sz="10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式中：</a:t>
            </a:r>
            <a:endParaRPr lang="SimSun" altLang="SimSun" sz="1000"/>
          </a:p>
          <a:p>
            <a:pPr marL="266065" algn="l" rtl="0" eaLnBrk="0">
              <a:lnSpc>
                <a:spcPct val="93000"/>
              </a:lnSpc>
              <a:spcBef>
                <a:spcPts val="468"/>
              </a:spcBef>
            </a:pP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q——</a:t>
            </a:r>
            <a:r>
              <a:rPr sz="1100" kern="0" spc="-4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标准状态下的可开启部分空</a:t>
            </a:r>
            <a:r>
              <a:rPr sz="11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气渗透量值，单位为立方米每小时(m²/h)。</a:t>
            </a:r>
            <a:endParaRPr lang="SimSun" altLang="SimSun" sz="1100"/>
          </a:p>
          <a:p>
            <a:pPr marL="12700" algn="l" rtl="0" eaLnBrk="0">
              <a:lnSpc>
                <a:spcPct val="92000"/>
              </a:lnSpc>
              <a:spcBef>
                <a:spcPts val="229"/>
              </a:spcBef>
            </a:pP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  <a:hlinkClick r:id="rId6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8.5.1.4</a:t>
            </a:r>
            <a:r>
              <a:rPr sz="1100" kern="0" spc="4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在100</a:t>
            </a: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Pa</a:t>
            </a:r>
            <a:r>
              <a:rPr sz="1100" kern="0" spc="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压力差作用下，单位面积的空气渗透量</a:t>
            </a: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qa</a:t>
            </a: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'值按式</a:t>
            </a:r>
            <a:r>
              <a:rPr sz="11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(6)计算：</a:t>
            </a:r>
            <a:endParaRPr lang="SimSun" altLang="SimSun" sz="1100"/>
          </a:p>
        </p:txBody>
      </p:sp>
      <p:sp>
        <p:nvSpPr>
          <p:cNvPr id="82" name="textbox 82"/>
          <p:cNvSpPr/>
          <p:nvPr/>
        </p:nvSpPr>
        <p:spPr>
          <a:xfrm>
            <a:off x="774721" y="7781360"/>
            <a:ext cx="5918200" cy="19970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038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  <a:hlinkClick r:id="rId7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8.5.1.5</a:t>
            </a:r>
            <a:r>
              <a:rPr sz="1100" kern="0" spc="3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在100</a:t>
            </a:r>
            <a:r>
              <a:rPr sz="1100" kern="0" spc="-2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Pa </a:t>
            </a: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压力差作用下，可开启部分单位开启缝长的空气</a:t>
            </a:r>
            <a:r>
              <a:rPr sz="11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渗透量</a:t>
            </a:r>
            <a:r>
              <a:rPr sz="1100" kern="0" spc="-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qi</a:t>
            </a:r>
            <a:r>
              <a:rPr sz="11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'值按式(7)计算：</a:t>
            </a:r>
            <a:endParaRPr lang="SimSun" altLang="SimSun" sz="1100"/>
          </a:p>
          <a:p>
            <a:pPr marL="3180714" algn="l" rtl="0" eaLnBrk="0">
              <a:lnSpc>
                <a:spcPct val="100000"/>
              </a:lnSpc>
              <a:spcBef>
                <a:spcPts val="1183"/>
              </a:spcBef>
              <a:tabLst>
                <a:tab pos="4260215"/>
              </a:tabLst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…………………………(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  <a:hlinkClick r:id="rId8" action="ppaction://hlinksldjump?num=7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7</a:t>
            </a:r>
            <a:r>
              <a:rPr sz="1000" kern="0" spc="3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)</a:t>
            </a:r>
            <a:endParaRPr lang="SimSun" altLang="SimSun" sz="1000"/>
          </a:p>
          <a:p>
            <a:pPr marL="285115" algn="l" rtl="0" eaLnBrk="0">
              <a:lnSpc>
                <a:spcPts val="1098"/>
              </a:lnSpc>
              <a:spcBef>
                <a:spcPts val="1136"/>
              </a:spcBef>
            </a:pPr>
            <a:r>
              <a:rPr sz="9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式中：</a:t>
            </a:r>
            <a:endParaRPr lang="SimSun" altLang="SimSun" sz="900"/>
          </a:p>
          <a:p>
            <a:pPr marL="285115" algn="l" rtl="0" eaLnBrk="0">
              <a:lnSpc>
                <a:spcPct val="89000"/>
              </a:lnSpc>
              <a:spcBef>
                <a:spcPts val="429"/>
              </a:spcBef>
            </a:pP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qt'——</a:t>
            </a: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单位开启缝长空气渗透量，单位为立方米每米小时</a:t>
            </a: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[m²/(m·h)];</a:t>
            </a:r>
            <a:endParaRPr lang="Times New Roman" altLang="Times New Roman" sz="1100"/>
          </a:p>
          <a:p>
            <a:pPr marL="291465" algn="l" rtl="0" eaLnBrk="0">
              <a:lnSpc>
                <a:spcPts val="1549"/>
              </a:lnSpc>
            </a:pP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   ——</a:t>
            </a: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开启缝长，单位为米</a:t>
            </a: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(m)</a:t>
            </a: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100"/>
          </a:p>
          <a:p>
            <a:pPr marL="18415" algn="l" rtl="0" eaLnBrk="0">
              <a:lnSpc>
                <a:spcPts val="1233"/>
              </a:lnSpc>
              <a:spcBef>
                <a:spcPts val="541"/>
              </a:spcBef>
            </a:pP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  <a:hlinkClick r:id="rId9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8.5.1.6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负压检测时的结果，也采用同样的方法，分别按式(1)～式(7)进行计</a:t>
            </a:r>
            <a:r>
              <a:rPr sz="10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算。</a:t>
            </a:r>
            <a:endParaRPr lang="SimSun" altLang="SimSun" sz="1000"/>
          </a:p>
          <a:p>
            <a:pPr marL="24765" indent="-12064" algn="l" rtl="0" eaLnBrk="0">
              <a:lnSpc>
                <a:spcPct val="114000"/>
              </a:lnSpc>
              <a:spcBef>
                <a:spcPts val="257"/>
              </a:spcBef>
            </a:pPr>
            <a:r>
              <a:rPr sz="11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  <a:hlinkClick r:id="rId10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8.5.1.7</a:t>
            </a:r>
            <a:r>
              <a:rPr sz="1100" kern="0" spc="4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1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采用由100 </a:t>
            </a:r>
            <a:r>
              <a:rPr sz="1100" kern="0" spc="-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Pa </a:t>
            </a:r>
            <a:r>
              <a:rPr sz="11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检测压力差下的计算值±</a:t>
            </a:r>
            <a:r>
              <a:rPr sz="1100" kern="0" spc="-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qA</a:t>
            </a:r>
            <a:r>
              <a:rPr sz="11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'值或士</a:t>
            </a:r>
            <a:r>
              <a:rPr sz="1100" kern="0" spc="-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qt</a:t>
            </a:r>
            <a:r>
              <a:rPr sz="11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'值</a:t>
            </a: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，分别按式(8)和式(9)换算为10 </a:t>
            </a: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Pa</a:t>
            </a:r>
            <a:r>
              <a:rPr sz="11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11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压力差下的相应值±</a:t>
            </a:r>
            <a:r>
              <a:rPr sz="1100" kern="0" spc="-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qa </a:t>
            </a:r>
            <a:r>
              <a:rPr sz="11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值或±</a:t>
            </a:r>
            <a:r>
              <a:rPr sz="1100" kern="0" spc="-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qi </a:t>
            </a:r>
            <a:r>
              <a:rPr sz="11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值。</a:t>
            </a: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以试件的±</a:t>
            </a: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qʌ</a:t>
            </a:r>
            <a:r>
              <a:rPr sz="1100" kern="0" spc="1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和士</a:t>
            </a: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qi</a:t>
            </a:r>
            <a:r>
              <a:rPr sz="1100" kern="0" spc="1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值确定按面积和按缝长各自所属的级别，</a:t>
            </a:r>
            <a:r>
              <a:rPr sz="11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1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取最不利的级别定级。</a:t>
            </a:r>
            <a:endParaRPr lang="SimSun" altLang="SimSun" sz="1100"/>
          </a:p>
        </p:txBody>
      </p:sp>
      <p:pic>
        <p:nvPicPr>
          <p:cNvPr id="84" name="picture 8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3479803" y="8051779"/>
            <a:ext cx="476240" cy="260406"/>
          </a:xfrm>
          <a:prstGeom prst="rect">
            <a:avLst/>
          </a:prstGeom>
        </p:spPr>
      </p:pic>
      <p:sp>
        <p:nvSpPr>
          <p:cNvPr id="86" name="textbox 86"/>
          <p:cNvSpPr/>
          <p:nvPr/>
        </p:nvSpPr>
        <p:spPr>
          <a:xfrm>
            <a:off x="781058" y="913870"/>
            <a:ext cx="5863590" cy="162369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036"/>
              </a:lnSpc>
            </a:pPr>
            <a:endParaRPr lang="Arial" altLang="Arial" sz="100"/>
          </a:p>
          <a:p>
            <a:pPr marL="12700" algn="l" rtl="0" eaLnBrk="0">
              <a:lnSpc>
                <a:spcPct val="82000"/>
              </a:lnSpc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GB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/T   15227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—2019</a:t>
            </a:r>
            <a:endParaRPr lang="Times New Roman" altLang="Times New Roman" sz="1000"/>
          </a:p>
          <a:p>
            <a:pPr algn="l" rtl="0" eaLnBrk="0">
              <a:lnSpc>
                <a:spcPct val="155000"/>
              </a:lnSpc>
            </a:pPr>
            <a:endParaRPr lang="Arial" altLang="Arial" sz="1000"/>
          </a:p>
          <a:p>
            <a:pPr marL="18415" algn="l" rtl="0" eaLnBrk="0">
              <a:lnSpc>
                <a:spcPct val="95000"/>
              </a:lnSpc>
              <a:spcBef>
                <a:spcPts val="341"/>
              </a:spcBef>
            </a:pP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8.5</a:t>
            </a:r>
            <a:r>
              <a:rPr sz="1100" kern="0" spc="43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 </a:t>
            </a: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检测数据处理</a:t>
            </a:r>
            <a:endParaRPr lang="FangSong" altLang="FangSong" sz="1100"/>
          </a:p>
          <a:p>
            <a:pPr marL="18415" algn="l" rtl="0" eaLnBrk="0">
              <a:lnSpc>
                <a:spcPct val="99000"/>
              </a:lnSpc>
              <a:spcBef>
                <a:spcPts val="1263"/>
              </a:spcBef>
            </a:pPr>
            <a:r>
              <a:rPr sz="9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8.5.1 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定级检测数据处理</a:t>
            </a:r>
            <a:endParaRPr lang="SimSun" altLang="SimSun" sz="1000"/>
          </a:p>
          <a:p>
            <a:pPr marL="24129" indent="-5714" algn="l" rtl="0" eaLnBrk="0">
              <a:lnSpc>
                <a:spcPct val="106000"/>
              </a:lnSpc>
              <a:spcBef>
                <a:spcPts val="1049"/>
              </a:spcBef>
            </a:pPr>
            <a:r>
              <a:rPr sz="11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  <a:hlinkClick r:id="rId12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8.5.1.1</a:t>
            </a:r>
            <a:r>
              <a:rPr sz="1100" kern="0" spc="3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1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分别计算正压检测升压和降压过程中在100 </a:t>
            </a:r>
            <a:r>
              <a:rPr sz="1100" kern="0" spc="-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Pa </a:t>
            </a:r>
            <a:r>
              <a:rPr sz="11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压力差下的两次附加空气渗透量</a:t>
            </a: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检测值的平</a:t>
            </a:r>
            <a:r>
              <a:rPr sz="11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1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均值</a:t>
            </a:r>
            <a:r>
              <a:rPr sz="1100" kern="0" spc="-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qi</a:t>
            </a:r>
            <a:r>
              <a:rPr sz="11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、两次附加空气渗透量与固定部分空气渗透量之和的平均值</a:t>
            </a:r>
            <a:r>
              <a:rPr sz="1100" kern="0" spc="-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qg</a:t>
            </a:r>
            <a:r>
              <a:rPr sz="11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、两次总</a:t>
            </a:r>
            <a:r>
              <a:rPr sz="1100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空气渗透量检测值的平均</a:t>
            </a:r>
            <a:endParaRPr lang="SimSun" altLang="SimSun" sz="1100"/>
          </a:p>
          <a:p>
            <a:pPr algn="l" rtl="0" eaLnBrk="0">
              <a:lnSpc>
                <a:spcPct val="106000"/>
              </a:lnSpc>
            </a:pPr>
            <a:endParaRPr lang="Arial" altLang="Arial" sz="500"/>
          </a:p>
          <a:p>
            <a:pPr marL="24765" algn="l" rtl="0" eaLnBrk="0">
              <a:lnSpc>
                <a:spcPct val="92000"/>
              </a:lnSpc>
              <a:spcBef>
                <a:spcPts val="2"/>
              </a:spcBef>
            </a:pPr>
            <a:r>
              <a:rPr sz="1100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值</a:t>
            </a:r>
            <a:r>
              <a:rPr sz="1100" kern="0" spc="-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q,</a:t>
            </a:r>
            <a:r>
              <a:rPr sz="1100" kern="0" spc="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100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并按式(1)～式(3)转换成标准状态：</a:t>
            </a:r>
            <a:endParaRPr lang="SimSun" altLang="SimSun" sz="1100"/>
          </a:p>
        </p:txBody>
      </p:sp>
      <p:sp>
        <p:nvSpPr>
          <p:cNvPr id="88" name="textbox 88"/>
          <p:cNvSpPr/>
          <p:nvPr/>
        </p:nvSpPr>
        <p:spPr>
          <a:xfrm>
            <a:off x="1035058" y="6838929"/>
            <a:ext cx="5629909" cy="91503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0000"/>
              </a:lnSpc>
            </a:pPr>
            <a:endParaRPr lang="Arial" altLang="Arial" sz="300"/>
          </a:p>
          <a:p>
            <a:pPr marL="2933064" algn="l" rtl="0" eaLnBrk="0">
              <a:lnSpc>
                <a:spcPct val="100000"/>
              </a:lnSpc>
              <a:spcBef>
                <a:spcPts val="2"/>
              </a:spcBef>
              <a:tabLst>
                <a:tab pos="3994150"/>
              </a:tabLst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……………………………(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6)</a:t>
            </a:r>
            <a:endParaRPr lang="SimSun" altLang="SimSun" sz="1000"/>
          </a:p>
          <a:p>
            <a:pPr marL="24765" algn="l" rtl="0" eaLnBrk="0">
              <a:lnSpc>
                <a:spcPts val="1098"/>
              </a:lnSpc>
              <a:spcBef>
                <a:spcPts val="1187"/>
              </a:spcBef>
            </a:pPr>
            <a:r>
              <a:rPr sz="9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式中：</a:t>
            </a:r>
            <a:endParaRPr lang="SimSun" altLang="SimSun" sz="900"/>
          </a:p>
          <a:p>
            <a:pPr marL="12700" algn="l" rtl="0" eaLnBrk="0">
              <a:lnSpc>
                <a:spcPct val="89000"/>
              </a:lnSpc>
              <a:spcBef>
                <a:spcPts val="428"/>
              </a:spcBef>
            </a:pPr>
            <a:r>
              <a:rPr sz="1100" kern="0" spc="-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qa'—— </a:t>
            </a:r>
            <a:r>
              <a:rPr sz="11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单位面积空气渗</a:t>
            </a: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透量，立方米每平方米小时</a:t>
            </a:r>
            <a:r>
              <a:rPr sz="1100" kern="0" spc="-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[m²/(m²·h)];</a:t>
            </a:r>
            <a:endParaRPr lang="Times New Roman" altLang="Times New Roman" sz="1100"/>
          </a:p>
          <a:p>
            <a:pPr marL="31115" algn="l" rtl="0" eaLnBrk="0">
              <a:lnSpc>
                <a:spcPts val="1650"/>
              </a:lnSpc>
            </a:pP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</a:t>
            </a:r>
            <a:r>
              <a:rPr sz="1100" kern="0" spc="2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——</a:t>
            </a:r>
            <a:r>
              <a:rPr sz="11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试件面积，单位为平</a:t>
            </a:r>
            <a:r>
              <a:rPr sz="11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方米</a:t>
            </a:r>
            <a:r>
              <a:rPr sz="1100" kern="0" spc="-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(m²)</a:t>
            </a:r>
            <a:r>
              <a:rPr sz="11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100"/>
          </a:p>
        </p:txBody>
      </p:sp>
      <p:pic>
        <p:nvPicPr>
          <p:cNvPr id="90" name="picture 9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3467130" y="6851629"/>
            <a:ext cx="501587" cy="266700"/>
          </a:xfrm>
          <a:prstGeom prst="rect">
            <a:avLst/>
          </a:prstGeom>
        </p:spPr>
      </p:pic>
      <p:pic>
        <p:nvPicPr>
          <p:cNvPr id="92" name="picture 9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098766" y="2584429"/>
            <a:ext cx="1225565" cy="1079494"/>
          </a:xfrm>
          <a:prstGeom prst="rect">
            <a:avLst/>
          </a:prstGeom>
        </p:spPr>
      </p:pic>
      <p:graphicFrame>
        <p:nvGraphicFramePr>
          <p:cNvPr id="94" name="table 94"/>
          <p:cNvGraphicFramePr>
            <a:graphicFrameLocks noGrp="1"/>
          </p:cNvGraphicFramePr>
          <p:nvPr/>
        </p:nvGraphicFramePr>
        <p:xfrm>
          <a:off x="5035561" y="2699857"/>
          <a:ext cx="1319529" cy="888365"/>
        </p:xfrm>
        <a:graphic>
          <a:graphicData uri="http://schemas.openxmlformats.org/drawingml/2006/table">
            <a:tbl>
              <a:tblPr/>
              <a:tblGrid>
                <a:gridCol w="1319530"/>
              </a:tblGrid>
              <a:tr h="44005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309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6" name="textbox 96"/>
          <p:cNvSpPr/>
          <p:nvPr/>
        </p:nvSpPr>
        <p:spPr>
          <a:xfrm>
            <a:off x="6371430" y="2687157"/>
            <a:ext cx="294004" cy="93218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544"/>
              </a:lnSpc>
            </a:pPr>
            <a:endParaRPr lang="Arial" altLang="Arial" sz="100"/>
          </a:p>
          <a:p>
            <a:pPr marL="12700" algn="l" rtl="0" eaLnBrk="0">
              <a:lnSpc>
                <a:spcPct val="87000"/>
              </a:lnSpc>
            </a:pPr>
            <a:r>
              <a:rPr sz="10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(1)</a:t>
            </a:r>
            <a:endParaRPr lang="SimSun" altLang="SimSun" sz="1000"/>
          </a:p>
          <a:p>
            <a:pPr marL="12700" algn="l" rtl="0" eaLnBrk="0">
              <a:lnSpc>
                <a:spcPct val="281000"/>
              </a:lnSpc>
              <a:spcBef>
                <a:spcPts val="19"/>
              </a:spcBef>
            </a:pPr>
            <a:r>
              <a:rPr sz="9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(2)</a:t>
            </a:r>
            <a:r>
              <a:rPr sz="9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r>
              <a:rPr sz="9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(3</a:t>
            </a:r>
            <a:r>
              <a:rPr sz="900" kern="0" spc="3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)</a:t>
            </a:r>
            <a:endParaRPr lang="SimSun" altLang="SimSun" sz="900"/>
          </a:p>
        </p:txBody>
      </p:sp>
      <p:sp>
        <p:nvSpPr>
          <p:cNvPr id="98" name="textbox 98"/>
          <p:cNvSpPr/>
          <p:nvPr/>
        </p:nvSpPr>
        <p:spPr>
          <a:xfrm>
            <a:off x="1041395" y="3720896"/>
            <a:ext cx="419734" cy="1835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12700" algn="l" rtl="0" eaLnBrk="0">
              <a:lnSpc>
                <a:spcPts val="1241"/>
              </a:lnSpc>
            </a:pPr>
            <a:r>
              <a:rPr sz="10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式中：</a:t>
            </a:r>
            <a:endParaRPr lang="SimSun" altLang="SimSun" sz="1000"/>
          </a:p>
        </p:txBody>
      </p:sp>
      <p:sp>
        <p:nvSpPr>
          <p:cNvPr id="100" name="textbox 100"/>
          <p:cNvSpPr/>
          <p:nvPr/>
        </p:nvSpPr>
        <p:spPr>
          <a:xfrm>
            <a:off x="927106" y="9850061"/>
            <a:ext cx="66039" cy="1092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187"/>
              </a:lnSpc>
            </a:pPr>
            <a:endParaRPr lang="Arial" altLang="Arial" sz="100"/>
          </a:p>
          <a:p>
            <a:pPr marL="12700" algn="l" rtl="0" eaLnBrk="0">
              <a:lnSpc>
                <a:spcPct val="78000"/>
              </a:lnSpc>
            </a:pPr>
            <a:r>
              <a:rPr sz="7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8</a:t>
            </a:r>
            <a:endParaRPr lang="SimSun" altLang="SimSun" sz="7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" name="textbox 102"/>
          <p:cNvSpPr/>
          <p:nvPr/>
        </p:nvSpPr>
        <p:spPr>
          <a:xfrm>
            <a:off x="869924" y="918429"/>
            <a:ext cx="5881370" cy="71780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116"/>
              </a:lnSpc>
            </a:pPr>
            <a:endParaRPr lang="Arial" altLang="Arial" sz="100"/>
          </a:p>
          <a:p>
            <a:pPr marL="4749800" algn="l" rtl="0" eaLnBrk="0">
              <a:lnSpc>
                <a:spcPct val="79000"/>
              </a:lnSpc>
            </a:pP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GB/T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15227—2</a:t>
            </a:r>
            <a:r>
              <a:rPr sz="1000" kern="0" spc="-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019</a:t>
            </a:r>
            <a:endParaRPr lang="Times New Roman" altLang="Times New Roman" sz="1000"/>
          </a:p>
          <a:p>
            <a:pPr algn="l" rtl="0" eaLnBrk="0">
              <a:lnSpc>
                <a:spcPct val="165000"/>
              </a:lnSpc>
            </a:pPr>
            <a:endParaRPr lang="Arial" altLang="Arial" sz="1000"/>
          </a:p>
          <a:p>
            <a:pPr marL="4267200" algn="l" rtl="0" eaLnBrk="0">
              <a:lnSpc>
                <a:spcPct val="96000"/>
              </a:lnSpc>
              <a:spcBef>
                <a:spcPts val="302"/>
              </a:spcBef>
            </a:pP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…………………………(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  <a:hlinkClick r:id="rId2" action="ppaction://hlinksldjump?num=8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8)</a:t>
            </a:r>
            <a:endParaRPr lang="SimSun" altLang="SimSun" sz="1000"/>
          </a:p>
          <a:p>
            <a:pPr algn="l" rtl="0" eaLnBrk="0">
              <a:lnSpc>
                <a:spcPct val="116000"/>
              </a:lnSpc>
            </a:pPr>
            <a:endParaRPr lang="Arial" altLang="Arial" sz="1000"/>
          </a:p>
          <a:p>
            <a:pPr marL="4267200" algn="l" rtl="0" eaLnBrk="0">
              <a:lnSpc>
                <a:spcPct val="96000"/>
              </a:lnSpc>
              <a:spcBef>
                <a:spcPts val="306"/>
              </a:spcBef>
            </a:pP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…………………………(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  <a:hlinkClick r:id="rId3" action="ppaction://hlinksldjump?num=9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9)</a:t>
            </a:r>
            <a:endParaRPr lang="SimSun" altLang="SimSun" sz="1000"/>
          </a:p>
          <a:p>
            <a:pPr marL="273050" algn="l" rtl="0" eaLnBrk="0">
              <a:lnSpc>
                <a:spcPts val="1127"/>
              </a:lnSpc>
              <a:spcBef>
                <a:spcPts val="1085"/>
              </a:spcBef>
            </a:pPr>
            <a:r>
              <a:rPr sz="9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式中：</a:t>
            </a:r>
            <a:endParaRPr lang="SimSun" altLang="SimSun" sz="900"/>
          </a:p>
          <a:p>
            <a:pPr marL="273050" algn="l" rtl="0" eaLnBrk="0">
              <a:lnSpc>
                <a:spcPct val="115000"/>
              </a:lnSpc>
              <a:spcBef>
                <a:spcPts val="395"/>
              </a:spcBef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qA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—10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Pa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压力差作用下，单位面积空气渗透量值，单位为立方米每平方米小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时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[m³/(m²·h)];           qi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——10    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Pa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压力差作用下，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单位开启缝长空气渗透量值，单位为立方米每米小时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[m³/(m·h)]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000"/>
          </a:p>
          <a:p>
            <a:pPr marL="19050" algn="l" rtl="0" eaLnBrk="0">
              <a:lnSpc>
                <a:spcPct val="96000"/>
              </a:lnSpc>
              <a:spcBef>
                <a:spcPts val="1359"/>
              </a:spcBef>
            </a:pP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8.5.2</a:t>
            </a:r>
            <a:r>
              <a:rPr sz="1000" kern="0" spc="4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工程检测数据处理</a:t>
            </a:r>
            <a:endParaRPr lang="SimHei" altLang="SimHei" sz="1000"/>
          </a:p>
          <a:p>
            <a:pPr marL="37465" indent="-12064" algn="l" rtl="0" eaLnBrk="0">
              <a:lnSpc>
                <a:spcPct val="106000"/>
              </a:lnSpc>
              <a:spcBef>
                <a:spcPts val="1196"/>
              </a:spcBef>
            </a:pP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  <a:hlinkClick r:id="rId4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8.5.2.1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按式(1)～式(5)分别计算出标准状态下、在设计要求的压差下的试件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整体空气渗透量(含可开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启部分)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q. 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和可开启部分空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气渗透量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qx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000"/>
          </a:p>
          <a:p>
            <a:pPr marL="25400" algn="l" rtl="0" eaLnBrk="0">
              <a:lnSpc>
                <a:spcPct val="115000"/>
              </a:lnSpc>
              <a:spcBef>
                <a:spcPts val="490"/>
              </a:spcBef>
            </a:pP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  <a:hlinkClick r:id="rId5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8.5.2.2</a:t>
            </a:r>
            <a:r>
              <a:rPr sz="1000" kern="0" spc="3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按式(6)、式(7)计算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试件在设计压力差下的单位面积(含可开启部分)空气渗透量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qa</a:t>
            </a:r>
            <a:r>
              <a:rPr sz="1000" kern="0" spc="1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'和可开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启部分单位开启缝长的空气渗透量</a:t>
            </a:r>
            <a:r>
              <a:rPr sz="1000" kern="0" spc="-2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qt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'</a:t>
            </a:r>
            <a:r>
              <a:rPr sz="1000" kern="0" spc="-1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r>
              <a:rPr sz="1000" kern="0" spc="-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正压、负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压分别进行计算。</a:t>
            </a:r>
            <a:endParaRPr lang="SimSun" altLang="SimSun" sz="1000"/>
          </a:p>
          <a:p>
            <a:pPr marL="31115" indent="-5714" algn="l" rtl="0" eaLnBrk="0">
              <a:lnSpc>
                <a:spcPct val="117000"/>
              </a:lnSpc>
              <a:spcBef>
                <a:spcPts val="394"/>
              </a:spcBef>
            </a:pP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  <a:hlinkClick r:id="rId6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8.5.2.3</a:t>
            </a:r>
            <a:r>
              <a:rPr sz="1000" kern="0" spc="4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在正压、负压条件下，试件单位面积(含可开启部分)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qa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'和单位开启缝长的空气渗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透量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q₁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'均应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满足工程设计要求，否则应判定为不满足工程设计要求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000"/>
          </a:p>
          <a:p>
            <a:pPr algn="l" rtl="0" eaLnBrk="0">
              <a:lnSpc>
                <a:spcPct val="141000"/>
              </a:lnSpc>
            </a:pPr>
            <a:endParaRPr lang="Arial" altLang="Arial" sz="1000"/>
          </a:p>
          <a:p>
            <a:pPr marL="25400" algn="l" rtl="0" eaLnBrk="0">
              <a:lnSpc>
                <a:spcPct val="85000"/>
              </a:lnSpc>
              <a:spcBef>
                <a:spcPts val="309"/>
              </a:spcBef>
            </a:pP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9  水密性能检测</a:t>
            </a:r>
            <a:endParaRPr lang="SimHei" altLang="SimHei" sz="1000"/>
          </a:p>
          <a:p>
            <a:pPr marL="19050" algn="l" rtl="0" eaLnBrk="0">
              <a:lnSpc>
                <a:spcPts val="2795"/>
              </a:lnSpc>
            </a:pP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9.1</a:t>
            </a:r>
            <a:r>
              <a:rPr sz="1000" kern="0" spc="46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检测前准备</a:t>
            </a:r>
            <a:endParaRPr lang="FangSong" altLang="FangSong" sz="1000"/>
          </a:p>
          <a:p>
            <a:pPr marL="25400" indent="272415" algn="l" rtl="0" eaLnBrk="0">
              <a:lnSpc>
                <a:spcPct val="112000"/>
              </a:lnSpc>
              <a:spcBef>
                <a:spcPts val="1396"/>
              </a:spcBef>
            </a:pP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试件安装完毕后应进行检查，符合设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计要求后才可进行检测。检测前应将试件可开启部分启闭不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少于5次，最后关紧。</a:t>
            </a:r>
            <a:endParaRPr lang="SimSun" altLang="SimSun" sz="1000"/>
          </a:p>
          <a:p>
            <a:pPr marL="12700" algn="l" rtl="0" eaLnBrk="0">
              <a:lnSpc>
                <a:spcPct val="96000"/>
              </a:lnSpc>
              <a:spcBef>
                <a:spcPts val="1164"/>
              </a:spcBef>
            </a:pP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9.2</a:t>
            </a:r>
            <a:r>
              <a:rPr sz="1000" kern="0" spc="4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稳定加压法</a:t>
            </a:r>
            <a:endParaRPr lang="SimHei" altLang="SimHei" sz="1000"/>
          </a:p>
          <a:p>
            <a:pPr marL="298450" algn="l" rtl="0" eaLnBrk="0">
              <a:lnSpc>
                <a:spcPct val="95000"/>
              </a:lnSpc>
              <a:spcBef>
                <a:spcPts val="1294"/>
              </a:spcBef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按照表1、图4的顺序加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压，并按下列步骤操作：</a:t>
            </a:r>
            <a:endParaRPr lang="SimSun" altLang="SimSun" sz="1000"/>
          </a:p>
          <a:p>
            <a:pPr marL="551815" indent="-272415" algn="l" rtl="0" eaLnBrk="0">
              <a:lnSpc>
                <a:spcPct val="114000"/>
              </a:lnSpc>
              <a:spcBef>
                <a:spcPts val="261"/>
              </a:spcBef>
            </a:pP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a)    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预备加压：施加三个压力脉冲。压力差绝对值为500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Pa</a:t>
            </a:r>
            <a:r>
              <a:rPr sz="1000" kern="0" spc="-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r>
              <a:rPr sz="1000" kern="0" spc="-2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加压速度约为100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Pa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/s, 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压力持续作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用时间为3</a:t>
            </a:r>
            <a:r>
              <a:rPr sz="1000" kern="0" spc="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s,</a:t>
            </a:r>
            <a:r>
              <a:rPr sz="1000" kern="0" spc="2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泄压时间不少于1</a:t>
            </a:r>
            <a:r>
              <a:rPr sz="1000" kern="0" spc="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</a:t>
            </a:r>
            <a:r>
              <a:rPr sz="10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000"/>
          </a:p>
          <a:p>
            <a:pPr marL="279400" algn="l" rtl="0" eaLnBrk="0">
              <a:lnSpc>
                <a:spcPct val="92000"/>
              </a:lnSpc>
              <a:spcBef>
                <a:spcPts val="399"/>
              </a:spcBef>
            </a:pP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b)    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淋水：对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幕墙试件均匀地淋水，淋水量为3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L/(m²·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min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)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000"/>
          </a:p>
          <a:p>
            <a:pPr marL="551815" indent="-259715" algn="l" rtl="0" eaLnBrk="0">
              <a:lnSpc>
                <a:spcPct val="124000"/>
              </a:lnSpc>
              <a:spcBef>
                <a:spcPts val="570"/>
              </a:spcBef>
            </a:pP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c)    </a:t>
            </a: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加压：在淋水的同时施加稳定压力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。定级检测时，逐级加压至幕墙固定部位出现严重渗漏为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止。工程检测时，首先加压至可开启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部分水密性能指标值，压力稳定作用15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min</a:t>
            </a:r>
            <a:r>
              <a:rPr sz="1000" kern="0" spc="1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或幕墙可开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启部分产生严重渗漏为止，然后加压至幕墙固定部位水密性能指标值，压力稳定作用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15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min 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或产生幕墙固定部位严重渗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漏为止；无开启结构的幕墙试件压力稳定作用30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min</a:t>
            </a:r>
            <a:r>
              <a:rPr sz="1000" kern="0" spc="1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或产生严重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渗漏为止。</a:t>
            </a:r>
            <a:endParaRPr lang="SimSun" altLang="SimSun" sz="1000"/>
          </a:p>
          <a:p>
            <a:pPr marL="285750" algn="l" rtl="0" eaLnBrk="0">
              <a:lnSpc>
                <a:spcPct val="89000"/>
              </a:lnSpc>
              <a:spcBef>
                <a:spcPts val="347"/>
              </a:spcBef>
            </a:pP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d)   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观察记录：在逐级升压及持续作用过程中，观察并参照表2记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录渗漏状态及部位。</a:t>
            </a:r>
            <a:endParaRPr lang="SimSun" altLang="SimSun" sz="1000"/>
          </a:p>
          <a:p>
            <a:pPr marL="2305050" algn="l" rtl="0" eaLnBrk="0">
              <a:lnSpc>
                <a:spcPts val="2447"/>
              </a:lnSpc>
            </a:pP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表 1</a:t>
            </a:r>
            <a:r>
              <a:rPr sz="1000" kern="0" spc="4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稳定加压顺序表</a:t>
            </a:r>
            <a:endParaRPr lang="SimHei" altLang="SimHei" sz="1000"/>
          </a:p>
        </p:txBody>
      </p:sp>
      <p:graphicFrame>
        <p:nvGraphicFramePr>
          <p:cNvPr id="104" name="table 104"/>
          <p:cNvGraphicFramePr>
            <a:graphicFrameLocks noGrp="1"/>
          </p:cNvGraphicFramePr>
          <p:nvPr/>
        </p:nvGraphicFramePr>
        <p:xfrm>
          <a:off x="892199" y="8232734"/>
          <a:ext cx="5842000" cy="1270000"/>
        </p:xfrm>
        <a:graphic>
          <a:graphicData uri="http://schemas.openxmlformats.org/drawingml/2006/table">
            <a:tbl>
              <a:tblPr/>
              <a:tblGrid>
                <a:gridCol w="1254125"/>
                <a:gridCol w="577850"/>
                <a:gridCol w="571500"/>
                <a:gridCol w="565150"/>
                <a:gridCol w="577850"/>
                <a:gridCol w="571500"/>
                <a:gridCol w="565150"/>
                <a:gridCol w="577850"/>
                <a:gridCol w="581025"/>
              </a:tblGrid>
              <a:tr h="23812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Arial" altLang="Arial" sz="400"/>
                    </a:p>
                    <a:p>
                      <a:pPr marL="396875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加压顺序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600"/>
                    </a:p>
                    <a:p>
                      <a:pPr marL="259715" algn="l" rtl="0" eaLnBrk="0">
                        <a:lnSpc>
                          <a:spcPct val="79000"/>
                        </a:lnSpc>
                        <a:spcBef>
                          <a:spcPts val="4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600"/>
                    </a:p>
                    <a:p>
                      <a:pPr marL="253365" algn="l" rtl="0" eaLnBrk="0">
                        <a:lnSpc>
                          <a:spcPct val="78000"/>
                        </a:lnSpc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600"/>
                    </a:p>
                    <a:p>
                      <a:pPr marL="253365" algn="l" rtl="0" eaLnBrk="0">
                        <a:lnSpc>
                          <a:spcPct val="78000"/>
                        </a:lnSpc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600"/>
                    </a:p>
                    <a:p>
                      <a:pPr marL="260350" algn="l" rtl="0" eaLnBrk="0">
                        <a:lnSpc>
                          <a:spcPct val="78000"/>
                        </a:lnSpc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600"/>
                    </a:p>
                    <a:p>
                      <a:pPr marL="253365" algn="l" rtl="0" eaLnBrk="0">
                        <a:lnSpc>
                          <a:spcPct val="78000"/>
                        </a:lnSpc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600"/>
                    </a:p>
                    <a:p>
                      <a:pPr marL="253365" algn="l" rtl="0" eaLnBrk="0">
                        <a:lnSpc>
                          <a:spcPct val="78000"/>
                        </a:lnSpc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600"/>
                    </a:p>
                    <a:p>
                      <a:pPr marL="259715" algn="l" rtl="0" eaLnBrk="0">
                        <a:lnSpc>
                          <a:spcPct val="78000"/>
                        </a:lnSpc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600"/>
                    </a:p>
                    <a:p>
                      <a:pPr marL="259715" algn="l" rtl="0" eaLnBrk="0">
                        <a:lnSpc>
                          <a:spcPct val="78000"/>
                        </a:lnSpc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7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Arial" altLang="Arial" sz="300"/>
                    </a:p>
                    <a:p>
                      <a:pPr marL="339090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检测压力差</a:t>
                      </a:r>
                      <a:endParaRPr lang="SimSun" altLang="SimSun" sz="900"/>
                    </a:p>
                    <a:p>
                      <a:pPr marL="567690" algn="l" rtl="0" eaLnBrk="0">
                        <a:lnSpc>
                          <a:spcPts val="1404"/>
                        </a:lnSpc>
                      </a:pPr>
                      <a:r>
                        <a:rPr sz="9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1000"/>
                    </a:p>
                    <a:p>
                      <a:pPr marL="259715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1000"/>
                    </a:p>
                    <a:p>
                      <a:pPr marL="196850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</a:pPr>
                      <a:r>
                        <a:rPr sz="9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1000"/>
                    </a:p>
                    <a:p>
                      <a:pPr marL="196214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</a:pPr>
                      <a:r>
                        <a:rPr sz="9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350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1000"/>
                    </a:p>
                    <a:p>
                      <a:pPr marL="202564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</a:pPr>
                      <a:r>
                        <a:rPr sz="9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1000"/>
                    </a:p>
                    <a:p>
                      <a:pPr marL="196214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</a:pPr>
                      <a:r>
                        <a:rPr sz="9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700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6152"/>
                        </a:lnSpc>
                      </a:pPr>
                      <a:endParaRPr lang="Arial" altLang="Arial" sz="100"/>
                    </a:p>
                    <a:p>
                      <a:pPr marL="164464" algn="l" rtl="0" eaLnBrk="0">
                        <a:lnSpc>
                          <a:spcPct val="79000"/>
                        </a:lnSpc>
                      </a:pPr>
                      <a:r>
                        <a:rPr sz="900" kern="0" spc="-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6152"/>
                        </a:lnSpc>
                      </a:pPr>
                      <a:endParaRPr lang="Arial" altLang="Arial" sz="100"/>
                    </a:p>
                    <a:p>
                      <a:pPr marL="170814" algn="l" rtl="0" eaLnBrk="0">
                        <a:lnSpc>
                          <a:spcPct val="79000"/>
                        </a:lnSpc>
                      </a:pPr>
                      <a:r>
                        <a:rPr sz="900" kern="0" spc="-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1500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1000"/>
                    </a:p>
                    <a:p>
                      <a:pPr marL="170814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</a:pPr>
                      <a:r>
                        <a:rPr sz="9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2000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5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400"/>
                    </a:p>
                    <a:p>
                      <a:pPr marL="396875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</a:pPr>
                      <a:r>
                        <a:rPr sz="9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持续时间</a:t>
                      </a:r>
                      <a:endParaRPr lang="SimSun" altLang="SimSun" sz="900"/>
                    </a:p>
                    <a:p>
                      <a:pPr marL="542925" algn="l" rtl="0" eaLnBrk="0">
                        <a:lnSpc>
                          <a:spcPts val="1541"/>
                        </a:lnSpc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Arial" altLang="Arial" sz="1000"/>
                    </a:p>
                    <a:p>
                      <a:pPr marL="227965" algn="l" rtl="0" eaLnBrk="0">
                        <a:lnSpc>
                          <a:spcPct val="79000"/>
                        </a:lnSpc>
                        <a:spcBef>
                          <a:spcPts val="7"/>
                        </a:spcBef>
                      </a:pPr>
                      <a:r>
                        <a:rPr sz="900" kern="0" spc="-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1000"/>
                    </a:p>
                    <a:p>
                      <a:pPr marL="253365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1000"/>
                    </a:p>
                    <a:p>
                      <a:pPr marL="253365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1000"/>
                    </a:p>
                    <a:p>
                      <a:pPr marL="260350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1000"/>
                    </a:p>
                    <a:p>
                      <a:pPr marL="253365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1000"/>
                    </a:p>
                    <a:p>
                      <a:pPr marL="253365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1000"/>
                    </a:p>
                    <a:p>
                      <a:pPr marL="259715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1000"/>
                    </a:p>
                    <a:p>
                      <a:pPr marL="259715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 gridSpan="9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Arial" altLang="Arial" sz="300"/>
                    </a:p>
                    <a:p>
                      <a:pPr marL="307340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注：水密设计指标值超过2000 Pa时，先按顺序逐级加压至2000 Pa,再按照水密设计压力值加压，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6" name="picture 10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397274" y="1231940"/>
            <a:ext cx="838191" cy="311079"/>
          </a:xfrm>
          <a:prstGeom prst="rect">
            <a:avLst/>
          </a:prstGeom>
        </p:spPr>
      </p:pic>
      <p:pic>
        <p:nvPicPr>
          <p:cNvPr id="108" name="picture 10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435370" y="1612895"/>
            <a:ext cx="761999" cy="304785"/>
          </a:xfrm>
          <a:prstGeom prst="rect">
            <a:avLst/>
          </a:prstGeom>
        </p:spPr>
      </p:pic>
      <p:sp>
        <p:nvSpPr>
          <p:cNvPr id="110" name="textbox 110"/>
          <p:cNvSpPr/>
          <p:nvPr/>
        </p:nvSpPr>
        <p:spPr>
          <a:xfrm>
            <a:off x="6483341" y="9850061"/>
            <a:ext cx="66039" cy="1092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187"/>
              </a:lnSpc>
            </a:pPr>
            <a:endParaRPr lang="Arial" altLang="Arial" sz="100"/>
          </a:p>
          <a:p>
            <a:pPr marL="12700" algn="l" rtl="0" eaLnBrk="0">
              <a:lnSpc>
                <a:spcPct val="78000"/>
              </a:lnSpc>
            </a:pPr>
            <a:r>
              <a:rPr sz="7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9</a:t>
            </a:r>
            <a:endParaRPr lang="SimSun" altLang="SimSun" sz="7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" name="textbox 112"/>
          <p:cNvSpPr/>
          <p:nvPr/>
        </p:nvSpPr>
        <p:spPr>
          <a:xfrm>
            <a:off x="782731" y="7305392"/>
            <a:ext cx="5871209" cy="225488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357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1000" b="1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9.3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000" b="1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波动加压法</a:t>
            </a:r>
            <a:endParaRPr lang="SimHei" altLang="SimHei" sz="1000"/>
          </a:p>
          <a:p>
            <a:pPr marL="252095" algn="l" rtl="0" eaLnBrk="0">
              <a:lnSpc>
                <a:spcPct val="95000"/>
              </a:lnSpc>
              <a:spcBef>
                <a:spcPts val="1316"/>
              </a:spcBef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按照表3、图5的顺序加压，并按以下步骤操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作：</a:t>
            </a:r>
            <a:endParaRPr lang="SimSun" altLang="SimSun" sz="1000"/>
          </a:p>
          <a:p>
            <a:pPr marL="537209" indent="-285115" algn="l" rtl="0" eaLnBrk="0">
              <a:lnSpc>
                <a:spcPct val="114000"/>
              </a:lnSpc>
              <a:spcBef>
                <a:spcPts val="310"/>
              </a:spcBef>
            </a:pP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a)    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预备加压：施加三个压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力脉冲。压力差值为500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Pa</a:t>
            </a:r>
            <a:r>
              <a:rPr sz="1000" kern="0" spc="-1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。加载速度约为100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Pa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/s,</a:t>
            </a:r>
            <a:r>
              <a:rPr sz="1000" kern="0" spc="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压力稳定作用时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间</a:t>
            </a:r>
            <a:r>
              <a:rPr sz="1000" kern="0" spc="-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为</a:t>
            </a:r>
            <a:r>
              <a:rPr sz="1000" kern="0" spc="-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</a:t>
            </a:r>
            <a:r>
              <a:rPr sz="1000" kern="0" spc="-2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s,</a:t>
            </a:r>
            <a:r>
              <a:rPr sz="1000" kern="0" spc="1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泄压时间不少于1</a:t>
            </a:r>
            <a:r>
              <a:rPr sz="1000" kern="0" spc="-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000"/>
          </a:p>
          <a:p>
            <a:pPr marL="252095" algn="l" rtl="0" eaLnBrk="0">
              <a:lnSpc>
                <a:spcPct val="92000"/>
              </a:lnSpc>
              <a:spcBef>
                <a:spcPts val="348"/>
              </a:spcBef>
            </a:pP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b)    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淋水：对幕墙试件均匀地淋水，淋水量为4</a:t>
            </a:r>
            <a:r>
              <a:rPr sz="1000" kern="0" spc="-1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L/(m²·min)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1000"/>
          </a:p>
          <a:p>
            <a:pPr marL="537209" indent="-285115" algn="l" rtl="0" eaLnBrk="0">
              <a:lnSpc>
                <a:spcPct val="124000"/>
              </a:lnSpc>
              <a:spcBef>
                <a:spcPts val="512"/>
              </a:spcBef>
            </a:pP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c)    </a:t>
            </a: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加压：在稳定淋水的同时施加波动压力。定级检测时，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逐级加压至幕墙固定部位出现严重渗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漏。工程检测时，首先加压至可开启部分水密性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能指标值，波动压力作用时间为15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min</a:t>
            </a:r>
            <a:r>
              <a:rPr sz="1000" kern="0" spc="1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或幕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墙可开启部分产生严重渗漏为止，然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后加压至幕墙固定部位水密性能指标值，波动压力作用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时间为15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min</a:t>
            </a:r>
            <a:r>
              <a:rPr sz="1000" kern="0" spc="2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或幕墙固定部位产生严重渗漏为止；无开启结构的幕墙试件压力作用时间为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30 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min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或产生严重渗漏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为止。</a:t>
            </a:r>
            <a:endParaRPr lang="SimSun" altLang="SimSun" sz="1000"/>
          </a:p>
          <a:p>
            <a:pPr algn="l" rtl="0" eaLnBrk="0">
              <a:lnSpc>
                <a:spcPct val="109000"/>
              </a:lnSpc>
            </a:pPr>
            <a:endParaRPr lang="Arial" altLang="Arial" sz="300"/>
          </a:p>
          <a:p>
            <a:pPr marL="252095" algn="l" rtl="0" eaLnBrk="0">
              <a:lnSpc>
                <a:spcPct val="92000"/>
              </a:lnSpc>
              <a:spcBef>
                <a:spcPts val="2"/>
              </a:spcBef>
            </a:pP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d)    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观察记录：在逐级升压及持续作用过程中，观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察并参照表2记录渗漏状态及部位。</a:t>
            </a:r>
            <a:endParaRPr lang="SimSun" altLang="SimSun" sz="1000"/>
          </a:p>
        </p:txBody>
      </p:sp>
      <p:pic>
        <p:nvPicPr>
          <p:cNvPr id="114" name="picture 1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17661" y="1270024"/>
            <a:ext cx="4432284" cy="2654304"/>
          </a:xfrm>
          <a:prstGeom prst="rect">
            <a:avLst/>
          </a:prstGeom>
        </p:spPr>
      </p:pic>
      <p:graphicFrame>
        <p:nvGraphicFramePr>
          <p:cNvPr id="116" name="table 116"/>
          <p:cNvGraphicFramePr>
            <a:graphicFrameLocks noGrp="1"/>
          </p:cNvGraphicFramePr>
          <p:nvPr/>
        </p:nvGraphicFramePr>
        <p:xfrm>
          <a:off x="790583" y="5210169"/>
          <a:ext cx="5842000" cy="1835150"/>
        </p:xfrm>
        <a:graphic>
          <a:graphicData uri="http://schemas.openxmlformats.org/drawingml/2006/table">
            <a:tbl>
              <a:tblPr/>
              <a:tblGrid>
                <a:gridCol w="568325"/>
                <a:gridCol w="3549650"/>
                <a:gridCol w="1724025"/>
              </a:tblGrid>
              <a:tr h="22542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Arial" altLang="Arial" sz="300"/>
                    </a:p>
                    <a:p>
                      <a:pPr marL="167639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</a:pPr>
                      <a:r>
                        <a:rPr sz="9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序号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lang="Arial" altLang="Arial" sz="300"/>
                    </a:p>
                    <a:p>
                      <a:pPr marL="1562100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渗漏状态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lang="Arial" altLang="Arial" sz="300"/>
                    </a:p>
                    <a:p>
                      <a:pPr marL="742950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</a:pPr>
                      <a:r>
                        <a:rPr sz="9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符号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Arial" altLang="Arial" sz="600"/>
                    </a:p>
                    <a:p>
                      <a:pPr marL="256540" algn="l" rtl="0" eaLnBrk="0">
                        <a:lnSpc>
                          <a:spcPct val="79000"/>
                        </a:lnSpc>
                        <a:spcBef>
                          <a:spcPts val="7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Arial" altLang="Arial" sz="400"/>
                    </a:p>
                    <a:p>
                      <a:pPr marL="82550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试件内侧出现水滴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Arial" altLang="Arial" sz="600"/>
                    </a:p>
                    <a:p>
                      <a:pPr marL="831214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Arial" altLang="Arial" sz="500"/>
                    </a:p>
                    <a:p>
                      <a:pPr marL="256540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Arial" altLang="Arial" sz="300"/>
                    </a:p>
                    <a:p>
                      <a:pPr marL="82550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水珠联成线，但未渗出试件界面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Arial" altLang="Arial" sz="400"/>
                    </a:p>
                    <a:p>
                      <a:pPr marL="799465" algn="l" rtl="0" eaLnBrk="0">
                        <a:lnSpc>
                          <a:spcPts val="1118"/>
                        </a:lnSpc>
                        <a:spcBef>
                          <a:spcPts val="4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□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Arial" altLang="Arial" sz="500"/>
                    </a:p>
                    <a:p>
                      <a:pPr marL="256540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Arial" altLang="Arial" sz="300"/>
                    </a:p>
                    <a:p>
                      <a:pPr marL="82550" algn="l" rtl="0" eaLnBrk="0">
                        <a:lnSpc>
                          <a:spcPct val="94000"/>
                        </a:lnSpc>
                        <a:spcBef>
                          <a:spcPts val="3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局部少量喷溅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Arial" altLang="Arial" sz="400"/>
                    </a:p>
                    <a:p>
                      <a:pPr marL="799465" algn="l" rtl="0" eaLnBrk="0">
                        <a:lnSpc>
                          <a:spcPts val="1111"/>
                        </a:lnSpc>
                        <a:spcBef>
                          <a:spcPts val="1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△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600"/>
                    </a:p>
                    <a:p>
                      <a:pPr marL="256540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400"/>
                    </a:p>
                    <a:p>
                      <a:pPr marL="82550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持续喷溅出试件界面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Arial" altLang="Arial" sz="400"/>
                    </a:p>
                    <a:p>
                      <a:pPr marL="799465" algn="l" rtl="0" eaLnBrk="0">
                        <a:lnSpc>
                          <a:spcPts val="1111"/>
                        </a:lnSpc>
                        <a:spcBef>
                          <a:spcPts val="3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▲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600"/>
                    </a:p>
                    <a:p>
                      <a:pPr marL="256540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400"/>
                    </a:p>
                    <a:p>
                      <a:pPr marL="82550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持续流出试件界面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375">
                <a:tc gridSpan="3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Arial" altLang="Arial" sz="500"/>
                    </a:p>
                    <a:p>
                      <a:pPr marL="307340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900" kern="0" spc="-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注1:后两项为严重渗漏，</a:t>
                      </a:r>
                      <a:endParaRPr lang="SimSun" altLang="SimSun" sz="900"/>
                    </a:p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Arial" altLang="Arial" sz="300"/>
                    </a:p>
                    <a:p>
                      <a:pPr marL="307340" algn="l" rtl="0" eaLnBrk="0">
                        <a:lnSpc>
                          <a:spcPct val="94000"/>
                        </a:lnSpc>
                      </a:pPr>
                      <a:r>
                        <a:rPr sz="9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注2:稳定加压和波动加压检测结果均采用此表，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8" name="textbox 118"/>
          <p:cNvSpPr/>
          <p:nvPr/>
        </p:nvSpPr>
        <p:spPr>
          <a:xfrm>
            <a:off x="1022384" y="4196053"/>
            <a:ext cx="3496309" cy="8699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287"/>
              </a:lnSpc>
            </a:pPr>
            <a:endParaRPr lang="Arial" altLang="Arial" sz="100"/>
          </a:p>
          <a:p>
            <a:pPr marL="12700" algn="l" rtl="0" eaLnBrk="0">
              <a:lnSpc>
                <a:spcPct val="99000"/>
              </a:lnSpc>
            </a:pPr>
            <a:r>
              <a:rPr sz="1000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注：图中符号</a:t>
            </a:r>
            <a:r>
              <a:rPr sz="1000" kern="0" spc="-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表示将</a:t>
            </a:r>
            <a:r>
              <a:rPr sz="10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试件的可开启部分启闭不少于5次。</a:t>
            </a:r>
            <a:endParaRPr lang="SimSun" altLang="SimSun" sz="1000"/>
          </a:p>
          <a:p>
            <a:pPr algn="r" rtl="0" eaLnBrk="0">
              <a:lnSpc>
                <a:spcPct val="85000"/>
              </a:lnSpc>
              <a:spcBef>
                <a:spcPts val="1286"/>
              </a:spcBef>
            </a:pPr>
            <a:r>
              <a:rPr sz="1000" b="1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图</a:t>
            </a:r>
            <a:r>
              <a:rPr sz="1000" kern="0" spc="-1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000" b="1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4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000" b="1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稳定加压顺序示意图</a:t>
            </a:r>
            <a:endParaRPr lang="SimHei" altLang="SimHei" sz="1000"/>
          </a:p>
          <a:p>
            <a:pPr marL="2052320" algn="l" rtl="0" eaLnBrk="0">
              <a:lnSpc>
                <a:spcPts val="3153"/>
              </a:lnSpc>
            </a:pPr>
            <a:r>
              <a:rPr sz="1000" b="1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表</a:t>
            </a:r>
            <a:r>
              <a:rPr sz="1000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000" b="1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2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000" b="1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渗漏状态符号表</a:t>
            </a:r>
            <a:endParaRPr lang="SimHei" altLang="SimHei" sz="1000"/>
          </a:p>
        </p:txBody>
      </p:sp>
      <p:sp>
        <p:nvSpPr>
          <p:cNvPr id="120" name="textbox 120"/>
          <p:cNvSpPr/>
          <p:nvPr/>
        </p:nvSpPr>
        <p:spPr>
          <a:xfrm>
            <a:off x="789211" y="889434"/>
            <a:ext cx="1140460" cy="1733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070"/>
              </a:lnSpc>
            </a:pPr>
            <a:endParaRPr lang="Arial" altLang="Arial" sz="100"/>
          </a:p>
          <a:p>
            <a:pPr marL="12700" algn="l" rtl="0" eaLnBrk="0">
              <a:lnSpc>
                <a:spcPct val="97000"/>
              </a:lnSpc>
            </a:pPr>
            <a:r>
              <a:rPr sz="1000" b="1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GB/T</a:t>
            </a:r>
            <a:r>
              <a:rPr sz="1000" kern="0" spc="2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b="1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15227—2019</a:t>
            </a:r>
            <a:endParaRPr lang="SimSun" altLang="SimSun" sz="1000"/>
          </a:p>
        </p:txBody>
      </p:sp>
      <p:sp>
        <p:nvSpPr>
          <p:cNvPr id="122" name="textbox 122"/>
          <p:cNvSpPr/>
          <p:nvPr/>
        </p:nvSpPr>
        <p:spPr>
          <a:xfrm>
            <a:off x="946116" y="9849705"/>
            <a:ext cx="104775" cy="1098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521"/>
              </a:lnSpc>
            </a:pPr>
            <a:endParaRPr lang="Arial" altLang="Arial" sz="100"/>
          </a:p>
          <a:p>
            <a:pPr marL="12700" algn="l" rtl="0" eaLnBrk="0">
              <a:lnSpc>
                <a:spcPct val="79000"/>
              </a:lnSpc>
            </a:pPr>
            <a:r>
              <a:rPr sz="7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10</a:t>
            </a:r>
            <a:endParaRPr lang="SimSun" altLang="SimSun" sz="7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4" name="textbox 124"/>
          <p:cNvSpPr/>
          <p:nvPr/>
        </p:nvSpPr>
        <p:spPr>
          <a:xfrm>
            <a:off x="882673" y="7021794"/>
            <a:ext cx="5872479" cy="276097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247015" algn="l" rtl="0" eaLnBrk="0">
              <a:lnSpc>
                <a:spcPts val="1123"/>
              </a:lnSpc>
            </a:pPr>
            <a:r>
              <a:rPr sz="9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注：图中■符号表示将试件的可开启部分启闭不少</a:t>
            </a:r>
            <a:r>
              <a:rPr sz="9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于5次。</a:t>
            </a:r>
            <a:endParaRPr lang="SimSun" altLang="SimSun" sz="900"/>
          </a:p>
          <a:p>
            <a:pPr marL="2299970" algn="l" rtl="0" eaLnBrk="0">
              <a:lnSpc>
                <a:spcPct val="96000"/>
              </a:lnSpc>
              <a:spcBef>
                <a:spcPts val="1307"/>
              </a:spcBef>
            </a:pPr>
            <a:r>
              <a:rPr sz="1000" b="1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图</a:t>
            </a:r>
            <a:r>
              <a:rPr sz="1000" kern="0" spc="-6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000" b="1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5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000" b="1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波动加压示意图</a:t>
            </a:r>
            <a:endParaRPr lang="SimHei" altLang="SimHei" sz="1000"/>
          </a:p>
          <a:p>
            <a:pPr marL="12700" algn="l" rtl="0" eaLnBrk="0">
              <a:lnSpc>
                <a:spcPct val="95000"/>
              </a:lnSpc>
              <a:spcBef>
                <a:spcPts val="1266"/>
              </a:spcBef>
            </a:pP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9.4</a:t>
            </a:r>
            <a:r>
              <a:rPr sz="1000" kern="0" spc="5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水密性能评定</a:t>
            </a:r>
            <a:endParaRPr lang="SimHei" altLang="SimHei" sz="1000"/>
          </a:p>
          <a:p>
            <a:pPr marL="12700" indent="266065" algn="l" rtl="0" eaLnBrk="0">
              <a:lnSpc>
                <a:spcPct val="112000"/>
              </a:lnSpc>
              <a:spcBef>
                <a:spcPts val="1060"/>
              </a:spcBef>
            </a:pP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定级检测以未发生严重渗漏时的最高压力差值△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</a:t>
            </a:r>
            <a:r>
              <a:rPr sz="1000" kern="0" spc="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对</a:t>
            </a:r>
            <a:r>
              <a:rPr sz="1000" kern="0" spc="-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照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/T</a:t>
            </a:r>
            <a:r>
              <a:rPr sz="1000" kern="0" spc="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31433的规定进行定级，可开启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部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分和固定部分分别定级。工程检测以是否达到水密性能设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计指标值△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</a:t>
            </a:r>
            <a:r>
              <a:rPr sz="1000" kern="0" spc="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作为评定依据。</a:t>
            </a:r>
            <a:endParaRPr lang="SimSun" altLang="SimSun" sz="1000"/>
          </a:p>
          <a:p>
            <a:pPr algn="l" rtl="0" eaLnBrk="0">
              <a:lnSpc>
                <a:spcPct val="167000"/>
              </a:lnSpc>
            </a:pPr>
            <a:endParaRPr lang="Arial" altLang="Arial" sz="1000"/>
          </a:p>
          <a:p>
            <a:pPr marL="12700" algn="l" rtl="0" eaLnBrk="0">
              <a:lnSpc>
                <a:spcPct val="95000"/>
              </a:lnSpc>
              <a:spcBef>
                <a:spcPts val="309"/>
              </a:spcBef>
            </a:pP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10</a:t>
            </a:r>
            <a:r>
              <a:rPr sz="1000" kern="0" spc="4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抗风压性能检测</a:t>
            </a:r>
            <a:endParaRPr lang="SimHei" altLang="SimHei" sz="1000"/>
          </a:p>
          <a:p>
            <a:pPr algn="l" rtl="0" eaLnBrk="0">
              <a:lnSpc>
                <a:spcPct val="109000"/>
              </a:lnSpc>
            </a:pPr>
            <a:endParaRPr lang="Arial" altLang="Arial" sz="1000"/>
          </a:p>
          <a:p>
            <a:pPr marL="12700" algn="l" rtl="0" eaLnBrk="0">
              <a:lnSpc>
                <a:spcPct val="96000"/>
              </a:lnSpc>
              <a:spcBef>
                <a:spcPts val="304"/>
              </a:spcBef>
            </a:pP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10.1</a:t>
            </a:r>
            <a:r>
              <a:rPr sz="1000" kern="0" spc="3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检测前准备</a:t>
            </a:r>
            <a:endParaRPr lang="SimHei" altLang="SimHei" sz="1000"/>
          </a:p>
          <a:p>
            <a:pPr marL="12700" algn="l" rtl="0" eaLnBrk="0">
              <a:lnSpc>
                <a:spcPct val="114000"/>
              </a:lnSpc>
              <a:spcBef>
                <a:spcPts val="1248"/>
              </a:spcBef>
            </a:pP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10.1.1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试件安装完毕，经检查符合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设计图样要求后才可进行检测。检测前应将试件可开启部分启闭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不少于5次，最后关紧。</a:t>
            </a:r>
            <a:endParaRPr lang="SimSun" altLang="SimSun" sz="1000"/>
          </a:p>
          <a:p>
            <a:pPr algn="l" rtl="0" eaLnBrk="0">
              <a:lnSpc>
                <a:spcPct val="127000"/>
              </a:lnSpc>
            </a:pPr>
            <a:endParaRPr lang="Arial" altLang="Arial" sz="300"/>
          </a:p>
          <a:p>
            <a:pPr marL="12700" algn="l" rtl="0" eaLnBrk="0">
              <a:lnSpc>
                <a:spcPct val="95000"/>
              </a:lnSpc>
              <a:spcBef>
                <a:spcPts val="3"/>
              </a:spcBef>
            </a:pP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10.1.2</a:t>
            </a:r>
            <a:r>
              <a:rPr sz="1000" kern="0" spc="4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位移计的安装支架在测试过程中应牢固，并保证位移的测量不受试件及其支承设施的变形、移</a:t>
            </a:r>
            <a:endParaRPr lang="SimSun" altLang="SimSun" sz="1000"/>
          </a:p>
        </p:txBody>
      </p:sp>
      <p:pic>
        <p:nvPicPr>
          <p:cNvPr id="126" name="picture 1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492239" y="3943319"/>
            <a:ext cx="4686283" cy="2749570"/>
          </a:xfrm>
          <a:prstGeom prst="rect">
            <a:avLst/>
          </a:prstGeom>
        </p:spPr>
      </p:pic>
      <p:graphicFrame>
        <p:nvGraphicFramePr>
          <p:cNvPr id="128" name="table 128"/>
          <p:cNvGraphicFramePr>
            <a:graphicFrameLocks noGrp="1"/>
          </p:cNvGraphicFramePr>
          <p:nvPr/>
        </p:nvGraphicFramePr>
        <p:xfrm>
          <a:off x="892199" y="1641509"/>
          <a:ext cx="5842000" cy="2063115"/>
        </p:xfrm>
        <a:graphic>
          <a:graphicData uri="http://schemas.openxmlformats.org/drawingml/2006/table">
            <a:tbl>
              <a:tblPr/>
              <a:tblGrid>
                <a:gridCol w="574675"/>
                <a:gridCol w="679450"/>
                <a:gridCol w="571500"/>
                <a:gridCol w="571500"/>
                <a:gridCol w="571500"/>
                <a:gridCol w="571500"/>
                <a:gridCol w="577850"/>
                <a:gridCol w="565150"/>
                <a:gridCol w="571500"/>
                <a:gridCol w="587375"/>
              </a:tblGrid>
              <a:tr h="225425">
                <a:tc gridSpan="2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lang="Arial" altLang="Arial" sz="300"/>
                    </a:p>
                    <a:p>
                      <a:pPr marL="383540" algn="l" rtl="0" eaLnBrk="0">
                        <a:lnSpc>
                          <a:spcPct val="100000"/>
                        </a:lnSpc>
                        <a:spcBef>
                          <a:spcPts val="3"/>
                        </a:spcBef>
                      </a:pPr>
                      <a:r>
                        <a:rPr sz="9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加压顺序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600"/>
                    </a:p>
                    <a:p>
                      <a:pPr marL="259715" algn="l" rtl="0" eaLnBrk="0">
                        <a:lnSpc>
                          <a:spcPct val="79000"/>
                        </a:lnSpc>
                        <a:spcBef>
                          <a:spcPts val="2"/>
                        </a:spcBef>
                      </a:pPr>
                      <a:r>
                        <a:rPr sz="7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endParaRPr lang="SimSun" altLang="SimSun" sz="7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Arial" altLang="Arial" sz="500"/>
                    </a:p>
                    <a:p>
                      <a:pPr marL="253365" algn="l" rtl="0" eaLnBrk="0">
                        <a:lnSpc>
                          <a:spcPct val="82000"/>
                        </a:lnSpc>
                        <a:spcBef>
                          <a:spcPts val="2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Arial" altLang="Arial" sz="500"/>
                    </a:p>
                    <a:p>
                      <a:pPr marL="253365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Arial" altLang="Arial" sz="500"/>
                    </a:p>
                    <a:p>
                      <a:pPr marL="253365" algn="l" rtl="0" eaLnBrk="0">
                        <a:lnSpc>
                          <a:spcPct val="82000"/>
                        </a:lnSpc>
                        <a:spcBef>
                          <a:spcPts val="2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Arial" altLang="Arial" sz="500"/>
                    </a:p>
                    <a:p>
                      <a:pPr marL="253365" algn="l" rtl="0" eaLnBrk="0">
                        <a:lnSpc>
                          <a:spcPct val="81000"/>
                        </a:lnSpc>
                        <a:spcBef>
                          <a:spcPts val="2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Arial" altLang="Arial" sz="500"/>
                    </a:p>
                    <a:p>
                      <a:pPr marL="247015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Arial" altLang="Arial" sz="500"/>
                    </a:p>
                    <a:p>
                      <a:pPr marL="253365" algn="l" rtl="0" eaLnBrk="0">
                        <a:lnSpc>
                          <a:spcPct val="81000"/>
                        </a:lnSpc>
                        <a:spcBef>
                          <a:spcPts val="2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Arial" altLang="Arial" sz="500"/>
                    </a:p>
                    <a:p>
                      <a:pPr marL="260350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315">
                <a:tc rowSpan="3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Arial" altLang="Arial" sz="700"/>
                    </a:p>
                    <a:p>
                      <a:pPr marL="167639" algn="l" rtl="0" eaLnBrk="0">
                        <a:lnSpc>
                          <a:spcPct val="100000"/>
                        </a:lnSpc>
                        <a:spcBef>
                          <a:spcPts val="7"/>
                        </a:spcBef>
                      </a:pPr>
                      <a:r>
                        <a:rPr sz="900" kern="0" spc="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波动</a:t>
                      </a:r>
                      <a:endParaRPr lang="SimSun" altLang="SimSun" sz="900"/>
                    </a:p>
                    <a:p>
                      <a:pPr marL="104139" algn="l" rtl="0" eaLnBrk="0">
                        <a:lnSpc>
                          <a:spcPct val="99000"/>
                        </a:lnSpc>
                        <a:spcBef>
                          <a:spcPts val="324"/>
                        </a:spcBef>
                      </a:pPr>
                      <a:r>
                        <a:rPr sz="9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压力值</a:t>
                      </a:r>
                      <a:endParaRPr lang="SimSun" altLang="SimSun" sz="90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500"/>
                    </a:p>
                    <a:p>
                      <a:pPr marL="22479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9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400"/>
                    </a:p>
                    <a:p>
                      <a:pPr marL="158114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</a:pPr>
                      <a:r>
                        <a:rPr sz="9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上限值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800"/>
                    </a:p>
                    <a:p>
                      <a:pPr algn="l" rtl="0" eaLnBrk="0">
                        <a:lnSpc>
                          <a:spcPct val="6318"/>
                        </a:lnSpc>
                      </a:pPr>
                      <a:endParaRPr lang="Arial" altLang="Arial" sz="100"/>
                    </a:p>
                    <a:p>
                      <a:pPr marL="247015" algn="l" rtl="0" eaLnBrk="0">
                        <a:lnSpc>
                          <a:spcPts val="316"/>
                        </a:lnSpc>
                      </a:pPr>
                      <a:r>
                        <a:rPr sz="5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—</a:t>
                      </a:r>
                      <a:endParaRPr lang="SimSun" altLang="SimSun" sz="5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600"/>
                    </a:p>
                    <a:p>
                      <a:pPr marL="189864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</a:pPr>
                      <a:r>
                        <a:rPr sz="9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313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600"/>
                    </a:p>
                    <a:p>
                      <a:pPr marL="189864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</a:pPr>
                      <a:r>
                        <a:rPr sz="9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438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600"/>
                    </a:p>
                    <a:p>
                      <a:pPr marL="189864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</a:pPr>
                      <a:r>
                        <a:rPr sz="9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625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600"/>
                    </a:p>
                    <a:p>
                      <a:pPr marL="196850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</a:pPr>
                      <a:r>
                        <a:rPr sz="9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875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600"/>
                    </a:p>
                    <a:p>
                      <a:pPr marL="158750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1250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600"/>
                    </a:p>
                    <a:p>
                      <a:pPr marL="164464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1875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600"/>
                    </a:p>
                    <a:p>
                      <a:pPr marL="170814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</a:pPr>
                      <a:r>
                        <a:rPr sz="9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2500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 vMerge="1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lang="Arial" altLang="Arial" sz="300"/>
                    </a:p>
                    <a:p>
                      <a:pPr marL="158114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</a:pPr>
                      <a:r>
                        <a:rPr sz="9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平均值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500"/>
                    </a:p>
                    <a:p>
                      <a:pPr marL="253365" algn="l" rtl="0" eaLnBrk="0">
                        <a:lnSpc>
                          <a:spcPct val="82000"/>
                        </a:lnSpc>
                        <a:spcBef>
                          <a:spcPts val="1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500"/>
                    </a:p>
                    <a:p>
                      <a:pPr marL="189864" algn="l" rtl="0" eaLnBrk="0">
                        <a:lnSpc>
                          <a:spcPct val="82000"/>
                        </a:lnSpc>
                        <a:spcBef>
                          <a:spcPts val="1"/>
                        </a:spcBef>
                      </a:pPr>
                      <a:r>
                        <a:rPr sz="9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500"/>
                    </a:p>
                    <a:p>
                      <a:pPr marL="189864" algn="l" rtl="0" eaLnBrk="0">
                        <a:lnSpc>
                          <a:spcPct val="82000"/>
                        </a:lnSpc>
                        <a:spcBef>
                          <a:spcPts val="1"/>
                        </a:spcBef>
                      </a:pPr>
                      <a:r>
                        <a:rPr sz="9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350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500"/>
                    </a:p>
                    <a:p>
                      <a:pPr marL="189864" algn="l" rtl="0" eaLnBrk="0">
                        <a:lnSpc>
                          <a:spcPct val="82000"/>
                        </a:lnSpc>
                        <a:spcBef>
                          <a:spcPts val="1"/>
                        </a:spcBef>
                      </a:pPr>
                      <a:r>
                        <a:rPr sz="9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500"/>
                    </a:p>
                    <a:p>
                      <a:pPr marL="196850" algn="l" rtl="0" eaLnBrk="0">
                        <a:lnSpc>
                          <a:spcPct val="82000"/>
                        </a:lnSpc>
                        <a:spcBef>
                          <a:spcPts val="1"/>
                        </a:spcBef>
                      </a:pPr>
                      <a:r>
                        <a:rPr sz="9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700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500"/>
                    </a:p>
                    <a:p>
                      <a:pPr marL="158750" algn="l" rtl="0" eaLnBrk="0">
                        <a:lnSpc>
                          <a:spcPct val="82000"/>
                        </a:lnSpc>
                        <a:spcBef>
                          <a:spcPts val="1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500"/>
                    </a:p>
                    <a:p>
                      <a:pPr marL="164464" algn="l" rtl="0" eaLnBrk="0">
                        <a:lnSpc>
                          <a:spcPct val="82000"/>
                        </a:lnSpc>
                        <a:spcBef>
                          <a:spcPts val="1"/>
                        </a:spcBef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1500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500"/>
                    </a:p>
                    <a:p>
                      <a:pPr marL="170814" algn="l" rtl="0" eaLnBrk="0">
                        <a:lnSpc>
                          <a:spcPct val="82000"/>
                        </a:lnSpc>
                        <a:spcBef>
                          <a:spcPts val="1"/>
                        </a:spcBef>
                      </a:pPr>
                      <a:r>
                        <a:rPr sz="9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2000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 vMerge="1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lang="Arial" altLang="Arial" sz="300"/>
                    </a:p>
                    <a:p>
                      <a:pPr marL="158114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</a:pPr>
                      <a:r>
                        <a:rPr sz="900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下限值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Arial" altLang="Arial" sz="700"/>
                    </a:p>
                    <a:p>
                      <a:pPr marL="247015" algn="l" rtl="0" eaLnBrk="0">
                        <a:lnSpc>
                          <a:spcPts val="316"/>
                        </a:lnSpc>
                      </a:pPr>
                      <a:r>
                        <a:rPr sz="5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—</a:t>
                      </a:r>
                      <a:endParaRPr lang="SimSun" altLang="SimSun" sz="5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500"/>
                    </a:p>
                    <a:p>
                      <a:pPr marL="189864" algn="l" rtl="0" eaLnBrk="0">
                        <a:lnSpc>
                          <a:spcPct val="82000"/>
                        </a:lnSpc>
                      </a:pPr>
                      <a:r>
                        <a:rPr sz="9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187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500"/>
                    </a:p>
                    <a:p>
                      <a:pPr marL="189864" algn="l" rtl="0" eaLnBrk="0">
                        <a:lnSpc>
                          <a:spcPct val="82000"/>
                        </a:lnSpc>
                      </a:pPr>
                      <a:r>
                        <a:rPr sz="9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262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500"/>
                    </a:p>
                    <a:p>
                      <a:pPr marL="189864" algn="l" rtl="0" eaLnBrk="0">
                        <a:lnSpc>
                          <a:spcPct val="82000"/>
                        </a:lnSpc>
                      </a:pPr>
                      <a:r>
                        <a:rPr sz="9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375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500"/>
                    </a:p>
                    <a:p>
                      <a:pPr marL="196850" algn="l" rtl="0" eaLnBrk="0">
                        <a:lnSpc>
                          <a:spcPct val="82000"/>
                        </a:lnSpc>
                      </a:pPr>
                      <a:r>
                        <a:rPr sz="9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525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500"/>
                    </a:p>
                    <a:p>
                      <a:pPr marL="189864" algn="l" rtl="0" eaLnBrk="0">
                        <a:lnSpc>
                          <a:spcPct val="82000"/>
                        </a:lnSpc>
                      </a:pPr>
                      <a:r>
                        <a:rPr sz="9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750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500"/>
                    </a:p>
                    <a:p>
                      <a:pPr marL="164464" algn="l" rtl="0" eaLnBrk="0">
                        <a:lnSpc>
                          <a:spcPct val="82000"/>
                        </a:lnSpc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1125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500"/>
                    </a:p>
                    <a:p>
                      <a:pPr marL="170814" algn="l" rtl="0" eaLnBrk="0">
                        <a:lnSpc>
                          <a:spcPct val="82000"/>
                        </a:lnSpc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1500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850">
                <a:tc gridSpan="2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Arial" altLang="Arial" sz="600"/>
                    </a:p>
                    <a:p>
                      <a:pPr marL="383540" algn="l" rtl="0" eaLnBrk="0">
                        <a:lnSpc>
                          <a:spcPct val="88000"/>
                        </a:lnSpc>
                        <a:spcBef>
                          <a:spcPts val="3"/>
                        </a:spcBef>
                      </a:pPr>
                      <a:r>
                        <a:rPr sz="9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波动周期</a:t>
                      </a:r>
                      <a:endParaRPr lang="SimSun" altLang="SimSun" sz="900"/>
                    </a:p>
                    <a:p>
                      <a:pPr marL="593090" algn="l" rtl="0" eaLnBrk="0">
                        <a:lnSpc>
                          <a:spcPts val="1602"/>
                        </a:lnSpc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5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6247"/>
                        </a:lnSpc>
                      </a:pPr>
                      <a:endParaRPr lang="Arial" altLang="Arial" sz="100"/>
                    </a:p>
                    <a:p>
                      <a:pPr marL="259715" algn="l" rtl="0" eaLnBrk="0">
                        <a:lnSpc>
                          <a:spcPts val="190"/>
                        </a:lnSpc>
                      </a:pPr>
                      <a:r>
                        <a:rPr sz="3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—</a:t>
                      </a:r>
                      <a:endParaRPr lang="SimSun" altLang="SimSun" sz="3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7930"/>
                        </a:lnSpc>
                      </a:pPr>
                      <a:endParaRPr lang="Arial" altLang="Arial" sz="100"/>
                    </a:p>
                    <a:p>
                      <a:pPr marL="1917064" algn="l" rtl="0" eaLnBrk="0">
                        <a:lnSpc>
                          <a:spcPct val="78000"/>
                        </a:lnSpc>
                      </a:pPr>
                      <a:r>
                        <a:rPr sz="7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3～5</a:t>
                      </a:r>
                      <a:endParaRPr lang="SimSun" altLang="SimSun" sz="7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 gridSpan="2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Arial" altLang="Arial" sz="600"/>
                    </a:p>
                    <a:p>
                      <a:pPr marL="262890" algn="l" rtl="0" eaLnBrk="0">
                        <a:lnSpc>
                          <a:spcPct val="88000"/>
                        </a:lnSpc>
                        <a:spcBef>
                          <a:spcPts val="7"/>
                        </a:spcBef>
                      </a:pPr>
                      <a:r>
                        <a:rPr sz="9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每级加压时间</a:t>
                      </a:r>
                      <a:endParaRPr lang="SimSun" altLang="SimSun" sz="900"/>
                    </a:p>
                    <a:p>
                      <a:pPr marL="535940" algn="l" rtl="0" eaLnBrk="0">
                        <a:lnSpc>
                          <a:spcPts val="1645"/>
                        </a:lnSpc>
                      </a:pPr>
                      <a:r>
                        <a:rPr sz="9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38000"/>
                        </a:lnSpc>
                      </a:pPr>
                      <a:endParaRPr lang="Arial" altLang="Arial" sz="1000"/>
                    </a:p>
                    <a:p>
                      <a:pPr marL="240665" algn="l" rtl="0" eaLnBrk="0">
                        <a:lnSpc>
                          <a:spcPct val="79000"/>
                        </a:lnSpc>
                        <a:spcBef>
                          <a:spcPts val="3"/>
                        </a:spcBef>
                      </a:pPr>
                      <a:r>
                        <a:rPr sz="700" kern="0" spc="-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</a:t>
                      </a:r>
                      <a:endParaRPr lang="SimSun" altLang="SimSun" sz="7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9744"/>
                        </a:lnSpc>
                      </a:pPr>
                      <a:endParaRPr lang="Arial" altLang="Arial" sz="100"/>
                    </a:p>
                    <a:p>
                      <a:pPr marL="1974214" algn="l" rtl="0" eaLnBrk="0">
                        <a:lnSpc>
                          <a:spcPct val="81000"/>
                        </a:lnSpc>
                      </a:pPr>
                      <a:r>
                        <a:rPr sz="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 gridSpan="10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400"/>
                    </a:p>
                    <a:p>
                      <a:pPr marL="300990" algn="l" rtl="0" eaLnBrk="0">
                        <a:lnSpc>
                          <a:spcPct val="99000"/>
                        </a:lnSpc>
                        <a:spcBef>
                          <a:spcPts val="4"/>
                        </a:spcBef>
                      </a:pPr>
                      <a:r>
                        <a:rPr sz="900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注：水密设计指标值超过2000 </a:t>
                      </a:r>
                      <a:r>
                        <a:rPr sz="9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</a:t>
                      </a:r>
                      <a:r>
                        <a:rPr sz="9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时，以该压力差为平均值、波幅为实际压力差的1/4。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0" name="textbox 130"/>
          <p:cNvSpPr/>
          <p:nvPr/>
        </p:nvSpPr>
        <p:spPr>
          <a:xfrm>
            <a:off x="3157738" y="889434"/>
            <a:ext cx="3591559" cy="62420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070"/>
              </a:lnSpc>
            </a:pPr>
            <a:endParaRPr lang="Arial" altLang="Arial" sz="100"/>
          </a:p>
          <a:p>
            <a:pPr algn="r" rtl="0" eaLnBrk="0">
              <a:lnSpc>
                <a:spcPct val="97000"/>
              </a:lnSpc>
            </a:pPr>
            <a:r>
              <a:rPr sz="1000" b="1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GB/T</a:t>
            </a:r>
            <a:r>
              <a:rPr sz="1000" kern="0" spc="2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b="1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15227—2019</a:t>
            </a:r>
            <a:endParaRPr lang="SimSun" altLang="SimSun" sz="1000"/>
          </a:p>
          <a:p>
            <a:pPr algn="l" rtl="0" eaLnBrk="0">
              <a:lnSpc>
                <a:spcPct val="175000"/>
              </a:lnSpc>
            </a:pPr>
            <a:endParaRPr lang="Arial" altLang="Arial" sz="1000"/>
          </a:p>
          <a:p>
            <a:pPr algn="l" rtl="0" eaLnBrk="0">
              <a:lnSpc>
                <a:spcPct val="127000"/>
              </a:lnSpc>
            </a:pPr>
            <a:endParaRPr lang="Arial" altLang="Arial" sz="200"/>
          </a:p>
          <a:p>
            <a:pPr marL="12700" algn="l" rtl="0" eaLnBrk="0">
              <a:lnSpc>
                <a:spcPct val="95000"/>
              </a:lnSpc>
              <a:spcBef>
                <a:spcPts val="2"/>
              </a:spcBef>
            </a:pPr>
            <a:r>
              <a:rPr sz="1000" b="1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表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000" b="1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3</a:t>
            </a:r>
            <a:r>
              <a:rPr sz="1000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000" b="1" kern="0" spc="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波动加压顺</a:t>
            </a:r>
            <a:r>
              <a:rPr sz="1000" b="1" kern="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序表</a:t>
            </a:r>
            <a:endParaRPr lang="SimHei" altLang="SimHei" sz="1000"/>
          </a:p>
        </p:txBody>
      </p:sp>
      <p:sp>
        <p:nvSpPr>
          <p:cNvPr id="132" name="textbox 132"/>
          <p:cNvSpPr/>
          <p:nvPr/>
        </p:nvSpPr>
        <p:spPr>
          <a:xfrm>
            <a:off x="6432572" y="9849705"/>
            <a:ext cx="104775" cy="1098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412"/>
              </a:lnSpc>
            </a:pPr>
            <a:endParaRPr lang="Arial" altLang="Arial" sz="100"/>
          </a:p>
          <a:p>
            <a:pPr marL="12700" algn="l" rtl="0" eaLnBrk="0">
              <a:lnSpc>
                <a:spcPct val="79000"/>
              </a:lnSpc>
            </a:pPr>
            <a:r>
              <a:rPr sz="7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11</a:t>
            </a:r>
            <a:endParaRPr lang="SimSun" altLang="SimSun" sz="7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6273800" cy="939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https://d.book118.com/585202131213011122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307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Calibri</vt:lpstr>
      <vt:lpstr>SimHei</vt:lpstr>
      <vt:lpstr>Times New Roman</vt:lpstr>
      <vt:lpstr>SimSun</vt:lpstr>
      <vt:lpstr>FangSong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2024-09-26T02:39:46.433</cp:lastPrinted>
  <dcterms:created xsi:type="dcterms:W3CDTF">2024-09-25T18:39:46Z</dcterms:created>
  <dcterms:modified xsi:type="dcterms:W3CDTF">2024-09-25T18:39:47Z</dcterms:modified>
</cp:coreProperties>
</file>