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3D840-D99A-4938-97B6-ADD4F7520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49F20-795F-47AD-B7C7-72F436D37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66A84-8904-4298-80DA-95C645EE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1ABF4-318D-4399-B3FA-5FB2D944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064DA-2E96-4692-9455-1F3888B6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F7175-CB1F-43CA-BDD8-A433E651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20E05-E17D-4E80-BA9E-0AD2F667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5E53F-53C0-4B27-A4C3-9DE9352F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A6DBE-5A5D-4479-A986-8588B47C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C8184-5D6D-4D44-9CB2-DE5F299B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B0717-8BA5-4C2E-8656-8C9236FE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06499" y="1597342"/>
            <a:ext cx="6731000" cy="1366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26691" y="3572341"/>
            <a:ext cx="7489825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539203" y="618766"/>
            <a:ext cx="8267793" cy="556890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41700" y="850582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63130" y="2359907"/>
            <a:ext cx="3817739" cy="4122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50859" y="62946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32214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199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3500" y="25269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0000"/>
                </a:solidFill>
              </a:rPr>
              <a:t>管理心理学讲座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2120899" y="3834384"/>
            <a:ext cx="4902200" cy="1196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44700" marR="5080" indent="-2032000">
              <a:lnSpc>
                <a:spcPct val="12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江苏省委党校行政学教研部</a:t>
            </a:r>
            <a:r>
              <a:rPr sz="3200" spc="-25">
                <a:latin typeface="宋体"/>
                <a:cs typeface="宋体"/>
              </a:rPr>
              <a:t>黄菡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88200" y="5253475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199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01900" y="90836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0000"/>
                </a:solidFill>
              </a:rPr>
              <a:t>管理心理学研究举要</a:t>
            </a:r>
            <a:endParaRPr sz="36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2000243"/>
            <a:ext cx="5880100" cy="377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一、认识人</a:t>
            </a:r>
            <a:r>
              <a:rPr sz="3200">
                <a:latin typeface="Times New Roman"/>
                <a:cs typeface="Times New Roman"/>
              </a:rPr>
              <a:t>——</a:t>
            </a:r>
            <a:r>
              <a:rPr sz="3200">
                <a:latin typeface="宋体"/>
                <a:cs typeface="宋体"/>
              </a:rPr>
              <a:t>克服认知偏差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Times New Roman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二、对待人</a:t>
            </a:r>
            <a:r>
              <a:rPr sz="3200">
                <a:latin typeface="Times New Roman"/>
                <a:cs typeface="Times New Roman"/>
              </a:rPr>
              <a:t>——</a:t>
            </a:r>
            <a:r>
              <a:rPr sz="3200">
                <a:latin typeface="宋体"/>
                <a:cs typeface="宋体"/>
              </a:rPr>
              <a:t>增进沟通技巧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Times New Roman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三、团结人</a:t>
            </a:r>
            <a:r>
              <a:rPr sz="3200">
                <a:latin typeface="Times New Roman"/>
                <a:cs typeface="Times New Roman"/>
              </a:rPr>
              <a:t>——</a:t>
            </a:r>
            <a:r>
              <a:rPr sz="3200">
                <a:latin typeface="宋体"/>
                <a:cs typeface="宋体"/>
              </a:rPr>
              <a:t>遵循吸引规律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Times New Roman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四、爱护人</a:t>
            </a:r>
            <a:r>
              <a:rPr sz="3200">
                <a:latin typeface="Times New Roman"/>
                <a:cs typeface="Times New Roman"/>
              </a:rPr>
              <a:t>——</a:t>
            </a:r>
            <a:r>
              <a:rPr sz="3200">
                <a:latin typeface="宋体"/>
                <a:cs typeface="宋体"/>
              </a:rPr>
              <a:t>关注心理健康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685"/>
              </a:spcBef>
              <a:buClr>
                <a:srgbClr val="FF0000"/>
              </a:buClr>
              <a:buSzPct val="101785"/>
              <a:buChar char="•"/>
              <a:tabLst>
                <a:tab pos="354965"/>
                <a:tab pos="355600"/>
              </a:tabLst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27100" y="813901"/>
            <a:ext cx="7289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FF0000"/>
                </a:solidFill>
              </a:rPr>
              <a:t>一、认识人</a:t>
            </a:r>
            <a:r>
              <a:rPr>
                <a:solidFill>
                  <a:srgbClr val="FF0000"/>
                </a:solidFill>
                <a:latin typeface="Times New Roman"/>
                <a:cs typeface="Times New Roman"/>
              </a:rPr>
              <a:t>——</a:t>
            </a:r>
            <a:r>
              <a:rPr spc="-10">
                <a:solidFill>
                  <a:srgbClr val="FF0000"/>
                </a:solidFill>
              </a:rPr>
              <a:t>克服认知偏差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57084"/>
            <a:ext cx="2019300" cy="283654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0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认知经验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认知模式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首因效应</a:t>
            </a:r>
            <a:r>
              <a:rPr sz="14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4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晕轮效应</a:t>
            </a:r>
            <a:r>
              <a:rPr sz="14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4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刻板印象</a:t>
            </a:r>
            <a:r>
              <a:rPr sz="14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4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情绪效应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5726634"/>
            <a:ext cx="9804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101785"/>
              <a:buChar char="•"/>
              <a:tabLst>
                <a:tab pos="354965"/>
                <a:tab pos="355600"/>
              </a:tabLst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409268" y="5726634"/>
            <a:ext cx="7550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44700" y="8505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传统的社会认知经验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23631"/>
            <a:ext cx="7367270" cy="404939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25"/>
              </a:spcBef>
              <a:buSzPct val="101562"/>
              <a:buFont typeface="Times New Roman"/>
              <a:buChar char="•"/>
              <a:tabLst>
                <a:tab pos="354965"/>
                <a:tab pos="355600"/>
                <a:tab pos="1890395"/>
              </a:tabLst>
            </a:pPr>
            <a:r>
              <a:rPr sz="3200">
                <a:latin typeface="宋体"/>
                <a:cs typeface="宋体"/>
              </a:rPr>
              <a:t>听其言</a:t>
            </a:r>
            <a:r>
              <a:rPr sz="3200" spc="-50">
                <a:latin typeface="Times New Roman"/>
                <a:cs typeface="Times New Roman"/>
              </a:rPr>
              <a:t>:</a:t>
            </a:r>
            <a:r>
              <a:rPr sz="3200">
                <a:latin typeface="Times New Roman"/>
                <a:cs typeface="Times New Roman"/>
              </a:rPr>
              <a:t>	“</a:t>
            </a:r>
            <a:r>
              <a:rPr sz="3200">
                <a:latin typeface="宋体"/>
                <a:cs typeface="宋体"/>
              </a:rPr>
              <a:t>欲知心腹事，但听口中言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SzPct val="101562"/>
              <a:buFont typeface="Times New Roman"/>
              <a:buChar char="•"/>
              <a:tabLst>
                <a:tab pos="354965"/>
                <a:tab pos="355600"/>
                <a:tab pos="1890395"/>
              </a:tabLst>
            </a:pPr>
            <a:r>
              <a:rPr sz="3200">
                <a:latin typeface="宋体"/>
                <a:cs typeface="宋体"/>
              </a:rPr>
              <a:t>观其行</a:t>
            </a:r>
            <a:r>
              <a:rPr sz="3200" spc="-50">
                <a:latin typeface="Times New Roman"/>
                <a:cs typeface="Times New Roman"/>
              </a:rPr>
              <a:t>:</a:t>
            </a:r>
            <a:r>
              <a:rPr sz="3200">
                <a:latin typeface="Times New Roman"/>
                <a:cs typeface="Times New Roman"/>
              </a:rPr>
              <a:t>	“</a:t>
            </a:r>
            <a:r>
              <a:rPr sz="3200">
                <a:latin typeface="宋体"/>
                <a:cs typeface="宋体"/>
              </a:rPr>
              <a:t>欲知其人，但观其行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SzPct val="101562"/>
              <a:buFont typeface="Times New Roman"/>
              <a:buChar char="•"/>
              <a:tabLst>
                <a:tab pos="354965"/>
                <a:tab pos="355600"/>
                <a:tab pos="1890395"/>
              </a:tabLst>
            </a:pPr>
            <a:r>
              <a:rPr sz="3200">
                <a:latin typeface="宋体"/>
                <a:cs typeface="宋体"/>
              </a:rPr>
              <a:t>察其色</a:t>
            </a:r>
            <a:r>
              <a:rPr sz="3200" spc="-50">
                <a:latin typeface="Times New Roman"/>
                <a:cs typeface="Times New Roman"/>
              </a:rPr>
              <a:t>:</a:t>
            </a:r>
            <a:r>
              <a:rPr sz="3200">
                <a:latin typeface="Times New Roman"/>
                <a:cs typeface="Times New Roman"/>
              </a:rPr>
              <a:t>	“</a:t>
            </a:r>
            <a:r>
              <a:rPr sz="3200">
                <a:latin typeface="宋体"/>
                <a:cs typeface="宋体"/>
              </a:rPr>
              <a:t>有一分貌，必有一分才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SzPct val="101562"/>
              <a:buFont typeface="Times New Roman"/>
              <a:buChar char="•"/>
              <a:tabLst>
                <a:tab pos="354965"/>
                <a:tab pos="355600"/>
                <a:tab pos="1890395"/>
              </a:tabLst>
            </a:pPr>
            <a:r>
              <a:rPr sz="3200">
                <a:latin typeface="宋体"/>
                <a:cs typeface="宋体"/>
              </a:rPr>
              <a:t>辨其类</a:t>
            </a:r>
            <a:r>
              <a:rPr sz="3200" spc="-50">
                <a:latin typeface="Times New Roman"/>
                <a:cs typeface="Times New Roman"/>
              </a:rPr>
              <a:t>:</a:t>
            </a:r>
            <a:r>
              <a:rPr sz="3200">
                <a:latin typeface="Times New Roman"/>
                <a:cs typeface="Times New Roman"/>
              </a:rPr>
              <a:t>	“</a:t>
            </a:r>
            <a:r>
              <a:rPr sz="3200">
                <a:latin typeface="宋体"/>
                <a:cs typeface="宋体"/>
              </a:rPr>
              <a:t>物以类聚，人以群分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354965" marR="5080" indent="-342265">
              <a:lnSpc>
                <a:spcPts val="3460"/>
              </a:lnSpc>
              <a:spcBef>
                <a:spcPts val="815"/>
              </a:spcBef>
              <a:buSzPct val="101562"/>
              <a:buFont typeface="Times New Roman"/>
              <a:buChar char="•"/>
              <a:tabLst>
                <a:tab pos="354965"/>
                <a:tab pos="355600"/>
                <a:tab pos="4328795"/>
              </a:tabLst>
            </a:pPr>
            <a:r>
              <a:rPr sz="3200">
                <a:latin typeface="宋体"/>
                <a:cs typeface="宋体"/>
              </a:rPr>
              <a:t>省己察心，推己及人</a:t>
            </a:r>
            <a:r>
              <a:rPr sz="3200" spc="-50">
                <a:latin typeface="Times New Roman"/>
                <a:cs typeface="Times New Roman"/>
              </a:rPr>
              <a:t>:</a:t>
            </a:r>
            <a:r>
              <a:rPr sz="3200">
                <a:latin typeface="Times New Roman"/>
                <a:cs typeface="Times New Roman"/>
              </a:rPr>
              <a:t>	“</a:t>
            </a:r>
            <a:r>
              <a:rPr sz="3200">
                <a:latin typeface="宋体"/>
                <a:cs typeface="宋体"/>
              </a:rPr>
              <a:t>人同此心，心</a:t>
            </a:r>
            <a:r>
              <a:rPr sz="3200" spc="-50">
                <a:latin typeface="宋体"/>
                <a:cs typeface="宋体"/>
              </a:rPr>
              <a:t>同</a:t>
            </a:r>
            <a:r>
              <a:rPr sz="3200">
                <a:latin typeface="宋体"/>
                <a:cs typeface="宋体"/>
              </a:rPr>
              <a:t>此理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buFont typeface="Times New Roman"/>
              <a:buChar char="•"/>
            </a:pPr>
            <a:endParaRPr sz="325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Clr>
                <a:srgbClr val="000000"/>
              </a:buClr>
              <a:buSzPct val="101785"/>
              <a:buChar char="•"/>
              <a:tabLst>
                <a:tab pos="354965"/>
                <a:tab pos="355600"/>
              </a:tabLst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85900" y="2587942"/>
            <a:ext cx="6172200" cy="945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5180"/>
              </a:lnSpc>
              <a:spcBef>
                <a:spcPts val="100"/>
              </a:spcBef>
            </a:pPr>
            <a:r>
              <a:rPr spc="-5"/>
              <a:t>影响社会认知的认知偏差</a:t>
            </a:r>
          </a:p>
          <a:p>
            <a:pPr algn="ctr">
              <a:lnSpc>
                <a:spcPts val="2060"/>
              </a:lnSpc>
            </a:pP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认知模式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63403"/>
            <a:ext cx="6577330" cy="1748789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认知主体的个人特征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5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认知层次：知识层次</a:t>
            </a:r>
            <a:r>
              <a:rPr sz="3200">
                <a:latin typeface="Times New Roman"/>
                <a:cs typeface="Times New Roman"/>
              </a:rPr>
              <a:t>/</a:t>
            </a:r>
            <a:r>
              <a:rPr sz="3200" spc="-10">
                <a:latin typeface="宋体"/>
                <a:cs typeface="宋体"/>
              </a:rPr>
              <a:t>道德发展层次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98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认知取向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5469759"/>
            <a:ext cx="7181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103125"/>
              <a:buChar char="•"/>
              <a:tabLst>
                <a:tab pos="354965"/>
                <a:tab pos="355600"/>
              </a:tabLst>
            </a:pP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58085" y="5469759"/>
            <a:ext cx="40894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首因效应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7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23631"/>
            <a:ext cx="7390130" cy="206819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2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要义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10">
                <a:latin typeface="宋体"/>
                <a:cs typeface="宋体"/>
              </a:rPr>
              <a:t>第一印象的影响作用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ts val="3460"/>
              </a:lnSpc>
              <a:spcBef>
                <a:spcPts val="82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来源于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5">
                <a:latin typeface="宋体"/>
                <a:cs typeface="宋体"/>
              </a:rPr>
              <a:t>记忆过程中的前摄抑制与后摄抑</a:t>
            </a:r>
            <a:r>
              <a:rPr sz="3200">
                <a:latin typeface="宋体"/>
                <a:cs typeface="宋体"/>
              </a:rPr>
              <a:t>制</a:t>
            </a:r>
            <a:r>
              <a:rPr sz="3200">
                <a:latin typeface="Times New Roman"/>
                <a:cs typeface="Times New Roman"/>
              </a:rPr>
              <a:t>\</a:t>
            </a:r>
            <a:r>
              <a:rPr sz="3200">
                <a:latin typeface="宋体"/>
                <a:cs typeface="宋体"/>
              </a:rPr>
              <a:t>认知一致化的心理倾向</a:t>
            </a:r>
            <a:r>
              <a:rPr sz="3200">
                <a:latin typeface="Times New Roman"/>
                <a:cs typeface="Times New Roman"/>
              </a:rPr>
              <a:t>\</a:t>
            </a:r>
            <a:r>
              <a:rPr sz="3200" spc="-15">
                <a:latin typeface="宋体"/>
                <a:cs typeface="宋体"/>
              </a:rPr>
              <a:t>文化定势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启示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5">
                <a:latin typeface="宋体"/>
                <a:cs typeface="宋体"/>
              </a:rPr>
              <a:t>对人的认识应力求宽容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5598639"/>
            <a:ext cx="7181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103125"/>
              <a:buChar char="•"/>
              <a:tabLst>
                <a:tab pos="354965"/>
                <a:tab pos="355600"/>
              </a:tabLst>
            </a:pP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56485" y="5598639"/>
            <a:ext cx="51054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u="heavy" spc="39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17550" y="1383982"/>
            <a:ext cx="7848600" cy="2000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95015" marR="354330" indent="-3073400">
              <a:lnSpc>
                <a:spcPct val="100000"/>
              </a:lnSpc>
              <a:spcBef>
                <a:spcPts val="100"/>
              </a:spcBef>
            </a:pPr>
            <a:r>
              <a:rPr spc="-5"/>
              <a:t>甲：热情、勤奋、聪明、固执</a:t>
            </a:r>
            <a:r>
              <a:rPr spc="-25"/>
              <a:t>吝啬</a:t>
            </a:r>
          </a:p>
          <a:p>
            <a:pPr marL="12700">
              <a:lnSpc>
                <a:spcPts val="4990"/>
              </a:lnSpc>
            </a:pPr>
            <a:r>
              <a:rPr spc="-5"/>
              <a:t>乙：自私、顽固、聪明、刻苦、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1146373" y="3395662"/>
            <a:ext cx="6851015" cy="945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5180"/>
              </a:lnSpc>
              <a:spcBef>
                <a:spcPts val="100"/>
              </a:spcBef>
            </a:pPr>
            <a:r>
              <a:rPr sz="4400" spc="-25">
                <a:latin typeface="宋体"/>
                <a:cs typeface="宋体"/>
              </a:rPr>
              <a:t>积极</a:t>
            </a:r>
            <a:endParaRPr sz="4400">
              <a:latin typeface="宋体"/>
              <a:cs typeface="宋体"/>
            </a:endParaRPr>
          </a:p>
          <a:p>
            <a:pPr algn="ctr">
              <a:lnSpc>
                <a:spcPts val="2060"/>
              </a:lnSpc>
              <a:tabLst>
                <a:tab pos="6393815"/>
              </a:tabLst>
            </a:pP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r>
              <a:rPr sz="1800">
                <a:solidFill>
                  <a:srgbClr val="CCCCFF"/>
                </a:solidFill>
                <a:latin typeface="Times New Roman"/>
                <a:cs typeface="Times New Roman"/>
              </a:rPr>
              <a:t>	</a:t>
            </a: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晕轮效应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10460"/>
            <a:ext cx="5358130" cy="118935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要义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10">
                <a:latin typeface="宋体"/>
                <a:cs typeface="宋体"/>
              </a:rPr>
              <a:t>突出特点的影响作用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启示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5">
                <a:latin typeface="宋体"/>
                <a:cs typeface="宋体"/>
              </a:rPr>
              <a:t>对人的认识应力求全面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45272" y="4511233"/>
            <a:ext cx="86677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2805"/>
              </a:tabLst>
            </a:pPr>
            <a:r>
              <a:rPr sz="1600" u="heavy" spc="39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r>
              <a:rPr sz="1600" u="heavy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	</a:t>
            </a:r>
            <a:endParaRPr sz="1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刻板印象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896534"/>
            <a:ext cx="6439535" cy="1336040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00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>
                <a:latin typeface="宋体"/>
                <a:cs typeface="宋体"/>
              </a:rPr>
              <a:t>要义</a:t>
            </a:r>
            <a:r>
              <a:rPr sz="3600">
                <a:latin typeface="Times New Roman"/>
                <a:cs typeface="Times New Roman"/>
              </a:rPr>
              <a:t>:</a:t>
            </a:r>
            <a:r>
              <a:rPr sz="3600" spc="-5">
                <a:latin typeface="宋体"/>
                <a:cs typeface="宋体"/>
              </a:rPr>
              <a:t>所属社会类别的影响作用</a:t>
            </a:r>
            <a:endParaRPr sz="3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865"/>
              </a:spcBef>
              <a:buSzPct val="101388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600">
                <a:latin typeface="宋体"/>
                <a:cs typeface="宋体"/>
              </a:rPr>
              <a:t>启示</a:t>
            </a:r>
            <a:r>
              <a:rPr sz="3600">
                <a:latin typeface="Times New Roman"/>
                <a:cs typeface="Times New Roman"/>
              </a:rPr>
              <a:t>:</a:t>
            </a:r>
            <a:r>
              <a:rPr sz="3600" spc="-5">
                <a:latin typeface="宋体"/>
                <a:cs typeface="宋体"/>
              </a:rPr>
              <a:t>对人的认识应勇于求异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4584966"/>
            <a:ext cx="7994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102777"/>
              <a:buChar char="•"/>
              <a:tabLst>
                <a:tab pos="354965"/>
                <a:tab pos="355600"/>
              </a:tabLst>
            </a:pP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r>
              <a:rPr sz="1800" spc="-20">
                <a:solidFill>
                  <a:srgbClr val="CCCCFF"/>
                </a:solidFill>
                <a:latin typeface="Times New Roman"/>
                <a:cs typeface="Times New Roman"/>
              </a:rPr>
              <a:t> </a:t>
            </a: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3500" y="25269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常见的刻板印象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899" y="3834384"/>
            <a:ext cx="838200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3200" spc="-25">
                <a:latin typeface="宋体"/>
                <a:cs typeface="宋体"/>
              </a:rPr>
              <a:t>年龄性别职业地域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77987" y="6204327"/>
            <a:ext cx="3752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57032" y="6204327"/>
            <a:ext cx="40894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11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情绪效应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10460"/>
            <a:ext cx="6577330" cy="152527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要义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5">
                <a:latin typeface="宋体"/>
                <a:cs typeface="宋体"/>
              </a:rPr>
              <a:t>认知主体即刻心情的影响作用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>
                <a:latin typeface="宋体"/>
                <a:cs typeface="宋体"/>
              </a:rPr>
              <a:t>启示</a:t>
            </a:r>
            <a:r>
              <a:rPr sz="3200">
                <a:latin typeface="Times New Roman"/>
                <a:cs typeface="Times New Roman"/>
              </a:rPr>
              <a:t>:</a:t>
            </a:r>
            <a:r>
              <a:rPr sz="3200" spc="-10">
                <a:latin typeface="宋体"/>
                <a:cs typeface="宋体"/>
              </a:rPr>
              <a:t>提高自己的情商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80"/>
              </a:spcBef>
              <a:buClr>
                <a:srgbClr val="000000"/>
              </a:buClr>
              <a:buSzPct val="102777"/>
              <a:buChar char="•"/>
              <a:tabLst>
                <a:tab pos="354965"/>
                <a:tab pos="355600"/>
              </a:tabLst>
            </a:pPr>
            <a:r>
              <a:rPr sz="1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27100" y="813901"/>
            <a:ext cx="7289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FF0000"/>
                </a:solidFill>
              </a:rPr>
              <a:t>二、对待人</a:t>
            </a:r>
            <a:r>
              <a:rPr>
                <a:solidFill>
                  <a:srgbClr val="FF0000"/>
                </a:solidFill>
                <a:latin typeface="Times New Roman"/>
                <a:cs typeface="Times New Roman"/>
              </a:rPr>
              <a:t>——</a:t>
            </a:r>
            <a:r>
              <a:rPr spc="-10">
                <a:solidFill>
                  <a:srgbClr val="FF0000"/>
                </a:solidFill>
              </a:rPr>
              <a:t>增进沟通技巧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57084"/>
            <a:ext cx="2349500" cy="283654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0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学会真诚</a:t>
            </a:r>
            <a:r>
              <a:rPr sz="16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善于赞美</a:t>
            </a:r>
            <a:r>
              <a:rPr sz="16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共同语言</a:t>
            </a:r>
            <a:r>
              <a:rPr sz="16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言语风格</a:t>
            </a:r>
            <a:r>
              <a:rPr sz="16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非言语技巧</a:t>
            </a:r>
            <a:r>
              <a:rPr sz="16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6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积极倾听</a:t>
            </a:r>
            <a:r>
              <a:rPr sz="1800" u="heavy" spc="-2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go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5391355"/>
            <a:ext cx="6965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93677" y="813901"/>
            <a:ext cx="27571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“</a:t>
            </a:r>
            <a:r>
              <a:rPr/>
              <a:t>共同语言</a:t>
            </a:r>
            <a:r>
              <a:rPr spc="-50">
                <a:latin typeface="Times New Roman"/>
                <a:cs typeface="Times New Roman"/>
              </a:rPr>
              <a:t>”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1950096"/>
            <a:ext cx="5003800" cy="143383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spc="-10">
                <a:latin typeface="宋体"/>
                <a:cs typeface="宋体"/>
              </a:rPr>
              <a:t>沟通是意义的传递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10000"/>
              </a:lnSpc>
            </a:pPr>
            <a:r>
              <a:rPr sz="2800" spc="-5">
                <a:latin typeface="宋体"/>
                <a:cs typeface="宋体"/>
              </a:rPr>
              <a:t>言语是意义传递的媒介与载体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注意把握言语符号的逻辑一致性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5287688"/>
            <a:ext cx="11753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4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93677" y="1697821"/>
            <a:ext cx="27571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“</a:t>
            </a:r>
            <a:r>
              <a:rPr/>
              <a:t>言语风格</a:t>
            </a:r>
            <a:r>
              <a:rPr spc="-50">
                <a:latin typeface="Times New Roman"/>
                <a:cs typeface="Times New Roman"/>
              </a:rPr>
              <a:t>”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2933700" y="3070860"/>
            <a:ext cx="3276600" cy="915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3740"/>
              </a:lnSpc>
              <a:spcBef>
                <a:spcPts val="100"/>
              </a:spcBef>
            </a:pPr>
            <a:r>
              <a:rPr sz="3200" spc="-10">
                <a:latin typeface="宋体"/>
                <a:cs typeface="宋体"/>
              </a:rPr>
              <a:t>到什么山唱什么歌</a:t>
            </a:r>
            <a:endParaRPr sz="3200">
              <a:latin typeface="宋体"/>
              <a:cs typeface="宋体"/>
            </a:endParaRPr>
          </a:p>
          <a:p>
            <a:pPr algn="ctr">
              <a:lnSpc>
                <a:spcPts val="3260"/>
              </a:lnSpc>
            </a:pPr>
            <a:r>
              <a:rPr sz="28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学会真诚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64540" y="2000243"/>
            <a:ext cx="393509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Char char="•"/>
              <a:tabLst>
                <a:tab pos="354965"/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追求真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与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体现善</a:t>
            </a:r>
            <a:r>
              <a:rPr sz="3200" spc="-50"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599389"/>
            <a:ext cx="115824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101562"/>
              <a:buChar char="•"/>
              <a:tabLst>
                <a:tab pos="354965"/>
                <a:tab pos="355600"/>
              </a:tabLst>
            </a:pPr>
            <a:r>
              <a:rPr sz="32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75819" y="3243789"/>
            <a:ext cx="14630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44700" y="20697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latin typeface="宋体"/>
                <a:cs typeface="宋体"/>
              </a:rPr>
              <a:t>不假思索地表达感觉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542950" y="2899873"/>
            <a:ext cx="9874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37225" y="2696673"/>
            <a:ext cx="14630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120900" y="18411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latin typeface="宋体"/>
                <a:cs typeface="宋体"/>
              </a:rPr>
              <a:t>不加修饰地表达观点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339751" y="2671273"/>
            <a:ext cx="9874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next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92825" y="2468073"/>
            <a:ext cx="14630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u="heavy" spc="-2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Times New Roman"/>
                <a:cs typeface="Times New Roman"/>
              </a:rPr>
              <a:t>back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https://d.book118.com/585232214042011111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Office Theme</vt:lpstr>
      <vt:lpstr>管理心理学讲座</vt:lpstr>
      <vt:lpstr>管理心理学研究举要</vt:lpstr>
      <vt:lpstr>一、认识人——克服认知偏差</vt:lpstr>
      <vt:lpstr>传统的社会认知经验</vt:lpstr>
      <vt:lpstr>影响社会认知的认知偏差
back</vt:lpstr>
      <vt:lpstr>认知模式</vt:lpstr>
      <vt:lpstr>首因效应</vt:lpstr>
      <vt:lpstr>甲：热情、勤奋、聪明、固执吝啬
乙：自私、顽固、聪明、刻苦、</vt:lpstr>
      <vt:lpstr>晕轮效应</vt:lpstr>
      <vt:lpstr>刻板印象</vt:lpstr>
      <vt:lpstr>常见的刻板印象</vt:lpstr>
      <vt:lpstr>情绪效应</vt:lpstr>
      <vt:lpstr>二、对待人——增进沟通技巧</vt:lpstr>
      <vt:lpstr>“共同语言”</vt:lpstr>
      <vt:lpstr>“言语风格”</vt:lpstr>
      <vt:lpstr>学会真诚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2024-09-16T22:12:00.662</cp:lastPrinted>
  <dcterms:created xsi:type="dcterms:W3CDTF">2024-09-16T14:12:00Z</dcterms:created>
  <dcterms:modified xsi:type="dcterms:W3CDTF">2024-09-16T14:12:01Z</dcterms:modified>
</cp:coreProperties>
</file>