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25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思源黑体" panose="020b0500000000000000" pitchFamily="34" charset="-122"/>
                <a:ea typeface="思源黑体" panose="020b0500000000000000" pitchFamily="3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思源黑体" panose="020b0500000000000000" pitchFamily="34" charset="-122"/>
                <a:ea typeface="思源黑体" panose="020b0500000000000000" pitchFamily="34" charset="-122"/>
              </a:defRPr>
            </a:lvl1pPr>
          </a:lstStyle>
          <a:p>
            <a:fld id="{C760D9FC-06AD-4C6E-90C8-47BB3E9D8C82}" type="datetimeFigureOut">
              <a:rPr lang="zh-CN" altLang="en-US" smtClean="0"/>
              <a:t>2024/1/30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思源黑体" panose="020b0500000000000000" pitchFamily="34" charset="-122"/>
                <a:ea typeface="思源黑体" panose="020b0500000000000000" pitchFamily="3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思源黑体" panose="020b0500000000000000" pitchFamily="34" charset="-122"/>
                <a:ea typeface="思源黑体" panose="020b0500000000000000" pitchFamily="34" charset="-122"/>
              </a:defRPr>
            </a:lvl1pPr>
          </a:lstStyle>
          <a:p>
            <a:fld id="{AAC47F21-E423-42DD-A319-DEA963EB043A}"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200" kern="1200">
        <a:solidFill>
          <a:schemeClr val="tx1"/>
        </a:solidFill>
        <a:latin typeface="思源黑体" panose="020b0500000000000000" pitchFamily="34" charset="-122"/>
        <a:ea typeface="思源黑体" panose="020b0500000000000000" pitchFamily="34" charset="-122"/>
        <a:cs typeface="+mn-cs"/>
      </a:defRPr>
    </a:lvl2pPr>
    <a:lvl3pPr marL="914400" algn="l" defTabSz="914400" rtl="0" eaLnBrk="1" latinLnBrk="0" hangingPunct="1">
      <a:defRPr sz="1200" kern="1200">
        <a:solidFill>
          <a:schemeClr val="tx1"/>
        </a:solidFill>
        <a:latin typeface="思源黑体" panose="020b0500000000000000" pitchFamily="34" charset="-122"/>
        <a:ea typeface="思源黑体" panose="020b0500000000000000" pitchFamily="34" charset="-122"/>
        <a:cs typeface="+mn-cs"/>
      </a:defRPr>
    </a:lvl3pPr>
    <a:lvl4pPr marL="1371600" algn="l" defTabSz="914400" rtl="0" eaLnBrk="1" latinLnBrk="0" hangingPunct="1">
      <a:defRPr sz="1200" kern="1200">
        <a:solidFill>
          <a:schemeClr val="tx1"/>
        </a:solidFill>
        <a:latin typeface="思源黑体" panose="020b0500000000000000" pitchFamily="34" charset="-122"/>
        <a:ea typeface="思源黑体" panose="020b0500000000000000" pitchFamily="34" charset="-122"/>
        <a:cs typeface="+mn-cs"/>
      </a:defRPr>
    </a:lvl4pPr>
    <a:lvl5pPr marL="1828800" algn="l" defTabSz="914400" rtl="0" eaLnBrk="1" latinLnBrk="0" hangingPunct="1">
      <a:defRPr sz="1200" kern="1200">
        <a:solidFill>
          <a:schemeClr val="tx1"/>
        </a:solidFill>
        <a:latin typeface="思源黑体" panose="020b0500000000000000" pitchFamily="34" charset="-122"/>
        <a:ea typeface="思源黑体" panose="020b0500000000000000"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A07E6F-34FC-43D0-B947-A55EFF3B4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23F66-1052-4CC6-A800-06CA20926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0A931-EC3C-4635-968D-8206DEC16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AFC94A-49F8-43A4-AFBD-D97C90CB8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47CECE-D99A-4344-BA19-72E97888A9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346ACF-4545-4AD4-8B55-335C05BC6A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BEF618-E48B-41D2-9092-465865AD06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06D11D-E700-4010-B0F2-4A36571D7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C0214-4407-4DE1-A33E-C2B3E0C69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A1B67-317B-49BF-ADDF-1342548AF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035F81-3BB9-4E93-BE44-CCF94874D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052BDBC-F529-4702-8605-EA46E7B4DC52}"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052BDBC-F529-4702-8605-EA46E7B4DC52}"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思源黑体" panose="020b0500000000000000" pitchFamily="34" charset="-122"/>
          <a:ea typeface="思源黑体" panose="020b0500000000000000"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思源黑体" panose="020b0500000000000000" pitchFamily="34" charset="-122"/>
          <a:ea typeface="思源黑体" panose="020b0500000000000000"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思源黑体" panose="020b0500000000000000" pitchFamily="34" charset="-122"/>
          <a:ea typeface="思源黑体" panose="020b0500000000000000"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思源黑体" panose="020b0500000000000000" pitchFamily="34" charset="-122"/>
          <a:ea typeface="思源黑体" panose="020b0500000000000000"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panose="020b0500000000000000" pitchFamily="34" charset="-122"/>
          <a:ea typeface="思源黑体" panose="020b0500000000000000"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panose="020b0500000000000000" pitchFamily="34" charset="-122"/>
          <a:ea typeface="思源黑体" panose="020b0500000000000000"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CB2F337-5E6F-4FE6-AED2-E69DE9B7DFA0}" type="datetimeFigureOut">
              <a:rPr lang="zh-CN" altLang="en-US" smtClean="0"/>
              <a:t>2024/1/30</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思源黑体" panose="020b0500000000000000" pitchFamily="34" charset="-122"/>
                <a:ea typeface="思源黑体"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052BDBC-F529-4702-8605-EA46E7B4DC52}"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思源黑体" panose="020b0500000000000000" pitchFamily="34" charset="-122"/>
          <a:ea typeface="思源黑体" panose="020b0500000000000000"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思源黑体" panose="020b0500000000000000" pitchFamily="34" charset="-122"/>
          <a:ea typeface="思源黑体" panose="020b0500000000000000"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思源黑体" panose="020b0500000000000000" pitchFamily="34" charset="-122"/>
          <a:ea typeface="思源黑体" panose="020b0500000000000000"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思源黑体" panose="020b0500000000000000" pitchFamily="34" charset="-122"/>
          <a:ea typeface="思源黑体" panose="020b0500000000000000"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panose="020b0500000000000000" pitchFamily="34" charset="-122"/>
          <a:ea typeface="思源黑体" panose="020b0500000000000000"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panose="020b0500000000000000" pitchFamily="34" charset="-122"/>
          <a:ea typeface="思源黑体" panose="020b0500000000000000"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xml" /><Relationship Id="rId11" Type="http://schemas.openxmlformats.org/officeDocument/2006/relationships/tags" Target="../tags/tag10.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tags" Target="../tags/tag21.xml" /><Relationship Id="rId14" Type="http://schemas.openxmlformats.org/officeDocument/2006/relationships/tags" Target="../tags/tag22.xml" /><Relationship Id="rId2" Type="http://schemas.openxmlformats.org/officeDocument/2006/relationships/notesSlide" Target="../notesSlides/notesSlide1.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tags" Target="../tags/tag14.xml" /><Relationship Id="rId7" Type="http://schemas.openxmlformats.org/officeDocument/2006/relationships/tags" Target="../tags/tag15.xml" /><Relationship Id="rId8" Type="http://schemas.openxmlformats.org/officeDocument/2006/relationships/tags" Target="../tags/tag16.xml" /><Relationship Id="rId9" Type="http://schemas.openxmlformats.org/officeDocument/2006/relationships/tags" Target="../tags/tag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tags" Target="../tags/tag62.xml" /><Relationship Id="rId14" Type="http://schemas.openxmlformats.org/officeDocument/2006/relationships/tags" Target="../tags/tag63.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tags" Target="../tags/tag109.xml" /><Relationship Id="rId13" Type="http://schemas.openxmlformats.org/officeDocument/2006/relationships/tags" Target="../tags/tag110.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6.xml" /><Relationship Id="rId2" Type="http://schemas.openxmlformats.org/officeDocument/2006/relationships/notesSlide" Target="../notesSlides/notesSlide2.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18" Type="http://schemas.openxmlformats.org/officeDocument/2006/relationships/tags" Target="../tags/tag220.xml" /><Relationship Id="rId19" Type="http://schemas.openxmlformats.org/officeDocument/2006/relationships/tags" Target="../tags/tag221.xml" /><Relationship Id="rId2" Type="http://schemas.openxmlformats.org/officeDocument/2006/relationships/notesSlide" Target="../notesSlides/notesSlide3.xml" /><Relationship Id="rId20" Type="http://schemas.openxmlformats.org/officeDocument/2006/relationships/tags" Target="../tags/tag222.xml" /><Relationship Id="rId21" Type="http://schemas.openxmlformats.org/officeDocument/2006/relationships/tags" Target="../tags/tag223.xml" /><Relationship Id="rId22" Type="http://schemas.openxmlformats.org/officeDocument/2006/relationships/tags" Target="../tags/tag224.xml" /><Relationship Id="rId23" Type="http://schemas.openxmlformats.org/officeDocument/2006/relationships/tags" Target="../tags/tag225.xml" /><Relationship Id="rId24" Type="http://schemas.openxmlformats.org/officeDocument/2006/relationships/tags" Target="../tags/tag226.xml" /><Relationship Id="rId25" Type="http://schemas.openxmlformats.org/officeDocument/2006/relationships/tags" Target="../tags/tag227.xml" /><Relationship Id="rId26" Type="http://schemas.openxmlformats.org/officeDocument/2006/relationships/tags" Target="../tags/tag228.xml" /><Relationship Id="rId27" Type="http://schemas.openxmlformats.org/officeDocument/2006/relationships/tags" Target="../tags/tag229.xml" /><Relationship Id="rId28" Type="http://schemas.openxmlformats.org/officeDocument/2006/relationships/tags" Target="../tags/tag230.xml" /><Relationship Id="rId29" Type="http://schemas.openxmlformats.org/officeDocument/2006/relationships/tags" Target="../tags/tag231.xml" /><Relationship Id="rId3" Type="http://schemas.openxmlformats.org/officeDocument/2006/relationships/tags" Target="../tags/tag205.xml" /><Relationship Id="rId30" Type="http://schemas.openxmlformats.org/officeDocument/2006/relationships/tags" Target="../tags/tag232.xml" /><Relationship Id="rId31" Type="http://schemas.openxmlformats.org/officeDocument/2006/relationships/tags" Target="../tags/tag233.xml" /><Relationship Id="rId32" Type="http://schemas.openxmlformats.org/officeDocument/2006/relationships/tags" Target="../tags/tag234.xml" /><Relationship Id="rId33" Type="http://schemas.openxmlformats.org/officeDocument/2006/relationships/tags" Target="../tags/tag235.xml" /><Relationship Id="rId34" Type="http://schemas.openxmlformats.org/officeDocument/2006/relationships/tags" Target="../tags/tag236.xml" /><Relationship Id="rId35" Type="http://schemas.openxmlformats.org/officeDocument/2006/relationships/tags" Target="../tags/tag237.xml" /><Relationship Id="rId36" Type="http://schemas.openxmlformats.org/officeDocument/2006/relationships/tags" Target="../tags/tag238.xml" /><Relationship Id="rId37" Type="http://schemas.openxmlformats.org/officeDocument/2006/relationships/tags" Target="../tags/tag239.xml" /><Relationship Id="rId38" Type="http://schemas.openxmlformats.org/officeDocument/2006/relationships/tags" Target="../tags/tag240.xml" /><Relationship Id="rId39" Type="http://schemas.openxmlformats.org/officeDocument/2006/relationships/tags" Target="../tags/tag241.xml" /><Relationship Id="rId4" Type="http://schemas.openxmlformats.org/officeDocument/2006/relationships/tags" Target="../tags/tag206.xml" /><Relationship Id="rId40" Type="http://schemas.openxmlformats.org/officeDocument/2006/relationships/tags" Target="../tags/tag242.xml" /><Relationship Id="rId41" Type="http://schemas.openxmlformats.org/officeDocument/2006/relationships/tags" Target="../tags/tag243.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4110112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custDataLst>
              <p:tags r:id="rId2"/>
            </p:custDataLst>
          </p:nvPr>
        </p:nvSpPr>
        <p:spPr>
          <a:xfrm>
            <a:off x="0" y="1600200"/>
            <a:ext cx="12192000" cy="32983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2" name="标题 1"/>
          <p:cNvSpPr>
            <a:spLocks noGrp="1"/>
          </p:cNvSpPr>
          <p:nvPr>
            <p:ph type="ctrTitle"/>
            <p:custDataLst>
              <p:tags r:id="rId3"/>
            </p:custDataLst>
          </p:nvPr>
        </p:nvSpPr>
        <p:spPr>
          <a:xfrm>
            <a:off x="2193470" y="2476725"/>
            <a:ext cx="9144000" cy="1338037"/>
          </a:xfrm>
        </p:spPr>
        <p:txBody>
          <a:bodyPr>
            <a:normAutofit/>
          </a:bodyPr>
          <a:lstStyle/>
          <a:p>
            <a:r>
              <a:rPr lang="zh-CN" altLang="en-US" sz="6600" b="1">
                <a:solidFill>
                  <a:schemeClr val="lt1"/>
                </a:solidFill>
                <a:latin typeface="微软雅黑" panose="020b0503020204020204" charset="-122"/>
                <a:ea typeface="微软雅黑" panose="020b0503020204020204" charset="-122"/>
              </a:rPr>
              <a:t>安全生产事故警示教育</a:t>
            </a:r>
          </a:p>
        </p:txBody>
      </p:sp>
      <p:grpSp>
        <p:nvGrpSpPr>
          <p:cNvPr id="14" name="组合 13"/>
          <p:cNvGrpSpPr/>
          <p:nvPr/>
        </p:nvGrpSpPr>
        <p:grpSpPr>
          <a:xfrm>
            <a:off x="318409" y="284956"/>
            <a:ext cx="1055912" cy="995362"/>
            <a:chOff x="318409" y="284956"/>
            <a:chExt cx="1055912" cy="995362"/>
          </a:xfrm>
        </p:grpSpPr>
        <p:sp>
          <p:nvSpPr>
            <p:cNvPr id="8" name="矩形 7"/>
            <p:cNvSpPr/>
            <p:nvPr>
              <p:custDataLst>
                <p:tags r:id="rId4"/>
              </p:custDataLst>
            </p:nvPr>
          </p:nvSpPr>
          <p:spPr>
            <a:xfrm>
              <a:off x="462644" y="417285"/>
              <a:ext cx="767442" cy="7050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9" name="矩形 8"/>
            <p:cNvSpPr/>
            <p:nvPr>
              <p:custDataLst>
                <p:tags r:id="rId5"/>
              </p:custDataLst>
            </p:nvPr>
          </p:nvSpPr>
          <p:spPr>
            <a:xfrm>
              <a:off x="318409" y="284956"/>
              <a:ext cx="527956" cy="497681"/>
            </a:xfrm>
            <a:prstGeom prst="rect">
              <a:avLst/>
            </a:prstGeom>
            <a:solidFill>
              <a:schemeClr val="accent2"/>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3" name="矩形 12"/>
            <p:cNvSpPr/>
            <p:nvPr>
              <p:custDataLst>
                <p:tags r:id="rId6"/>
              </p:custDataLst>
            </p:nvPr>
          </p:nvSpPr>
          <p:spPr>
            <a:xfrm>
              <a:off x="846365" y="782637"/>
              <a:ext cx="527956" cy="4976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grpSp>
        <p:nvGrpSpPr>
          <p:cNvPr id="20" name="组合 19"/>
          <p:cNvGrpSpPr/>
          <p:nvPr/>
        </p:nvGrpSpPr>
        <p:grpSpPr>
          <a:xfrm>
            <a:off x="10809514" y="5288301"/>
            <a:ext cx="1055912" cy="995362"/>
            <a:chOff x="318409" y="284956"/>
            <a:chExt cx="1055912" cy="995362"/>
          </a:xfrm>
        </p:grpSpPr>
        <p:sp>
          <p:nvSpPr>
            <p:cNvPr id="21" name="矩形 20"/>
            <p:cNvSpPr/>
            <p:nvPr>
              <p:custDataLst>
                <p:tags r:id="rId7"/>
              </p:custDataLst>
            </p:nvPr>
          </p:nvSpPr>
          <p:spPr>
            <a:xfrm>
              <a:off x="462644" y="417285"/>
              <a:ext cx="767442" cy="7050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22" name="矩形 21"/>
            <p:cNvSpPr/>
            <p:nvPr>
              <p:custDataLst>
                <p:tags r:id="rId8"/>
              </p:custDataLst>
            </p:nvPr>
          </p:nvSpPr>
          <p:spPr>
            <a:xfrm>
              <a:off x="318409" y="284956"/>
              <a:ext cx="527956" cy="497681"/>
            </a:xfrm>
            <a:prstGeom prst="rect">
              <a:avLst/>
            </a:prstGeom>
            <a:solidFill>
              <a:schemeClr val="accent2"/>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23" name="矩形 22"/>
            <p:cNvSpPr/>
            <p:nvPr>
              <p:custDataLst>
                <p:tags r:id="rId9"/>
              </p:custDataLst>
            </p:nvPr>
          </p:nvSpPr>
          <p:spPr>
            <a:xfrm>
              <a:off x="846365" y="782637"/>
              <a:ext cx="527956" cy="4976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sp>
        <p:nvSpPr>
          <p:cNvPr id="27" name="students-cap_46955"/>
          <p:cNvSpPr/>
          <p:nvPr>
            <p:custDataLst>
              <p:tags r:id="rId10"/>
            </p:custDataLst>
          </p:nvPr>
        </p:nvSpPr>
        <p:spPr>
          <a:xfrm>
            <a:off x="1338940" y="2824251"/>
            <a:ext cx="1069522" cy="856132"/>
          </a:xfrm>
          <a:custGeom>
            <a:gdLst>
              <a:gd name="connsiteX0" fmla="*/ 122643 w 608203"/>
              <a:gd name="connsiteY0" fmla="*/ 180930 h 352051"/>
              <a:gd name="connsiteX1" fmla="*/ 304144 w 608203"/>
              <a:gd name="connsiteY1" fmla="*/ 236743 h 352051"/>
              <a:gd name="connsiteX2" fmla="*/ 485587 w 608203"/>
              <a:gd name="connsiteY2" fmla="*/ 180930 h 352051"/>
              <a:gd name="connsiteX3" fmla="*/ 485587 w 608203"/>
              <a:gd name="connsiteY3" fmla="*/ 273108 h 352051"/>
              <a:gd name="connsiteX4" fmla="*/ 485702 w 608203"/>
              <a:gd name="connsiteY4" fmla="*/ 274086 h 352051"/>
              <a:gd name="connsiteX5" fmla="*/ 304201 w 608203"/>
              <a:gd name="connsiteY5" fmla="*/ 352051 h 352051"/>
              <a:gd name="connsiteX6" fmla="*/ 122643 w 608203"/>
              <a:gd name="connsiteY6" fmla="*/ 274086 h 352051"/>
              <a:gd name="connsiteX7" fmla="*/ 122643 w 608203"/>
              <a:gd name="connsiteY7" fmla="*/ 235822 h 352051"/>
              <a:gd name="connsiteX8" fmla="*/ 304130 w 608203"/>
              <a:gd name="connsiteY8" fmla="*/ 0 h 352051"/>
              <a:gd name="connsiteX9" fmla="*/ 608203 w 608203"/>
              <a:gd name="connsiteY9" fmla="*/ 116841 h 352051"/>
              <a:gd name="connsiteX10" fmla="*/ 485548 w 608203"/>
              <a:gd name="connsiteY10" fmla="*/ 160621 h 352051"/>
              <a:gd name="connsiteX11" fmla="*/ 304130 w 608203"/>
              <a:gd name="connsiteY11" fmla="*/ 216424 h 352051"/>
              <a:gd name="connsiteX12" fmla="*/ 122655 w 608203"/>
              <a:gd name="connsiteY12" fmla="*/ 160621 h 352051"/>
              <a:gd name="connsiteX13" fmla="*/ 107906 w 608203"/>
              <a:gd name="connsiteY13" fmla="*/ 155386 h 352051"/>
              <a:gd name="connsiteX14" fmla="*/ 139823 w 608203"/>
              <a:gd name="connsiteY14" fmla="*/ 144973 h 352051"/>
              <a:gd name="connsiteX15" fmla="*/ 142876 w 608203"/>
              <a:gd name="connsiteY15" fmla="*/ 137552 h 352051"/>
              <a:gd name="connsiteX16" fmla="*/ 100013 w 608203"/>
              <a:gd name="connsiteY16" fmla="*/ 147216 h 352051"/>
              <a:gd name="connsiteX17" fmla="*/ 100013 w 608203"/>
              <a:gd name="connsiteY17" fmla="*/ 157917 h 352051"/>
              <a:gd name="connsiteX18" fmla="*/ 92351 w 608203"/>
              <a:gd name="connsiteY18" fmla="*/ 286781 h 352051"/>
              <a:gd name="connsiteX19" fmla="*/ 34740 w 608203"/>
              <a:gd name="connsiteY19" fmla="*/ 286781 h 352051"/>
              <a:gd name="connsiteX20" fmla="*/ 74146 w 608203"/>
              <a:gd name="connsiteY20" fmla="*/ 143304 h 352051"/>
              <a:gd name="connsiteX21" fmla="*/ 77142 w 608203"/>
              <a:gd name="connsiteY21" fmla="*/ 134503 h 352051"/>
              <a:gd name="connsiteX22" fmla="*/ 97536 w 608203"/>
              <a:gd name="connsiteY22" fmla="*/ 129670 h 352051"/>
              <a:gd name="connsiteX23" fmla="*/ 94137 w 608203"/>
              <a:gd name="connsiteY23" fmla="*/ 126161 h 352051"/>
              <a:gd name="connsiteX24" fmla="*/ 70343 w 608203"/>
              <a:gd name="connsiteY24" fmla="*/ 128174 h 352051"/>
              <a:gd name="connsiteX25" fmla="*/ 64813 w 608203"/>
              <a:gd name="connsiteY25" fmla="*/ 139968 h 352051"/>
              <a:gd name="connsiteX26" fmla="*/ 0 w 608203"/>
              <a:gd name="connsiteY26" fmla="*/ 116841 h 3520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8203" h="352051">
                <a:moveTo>
                  <a:pt x="122643" y="180930"/>
                </a:moveTo>
                <a:lnTo>
                  <a:pt x="304144" y="236743"/>
                </a:lnTo>
                <a:lnTo>
                  <a:pt x="485587" y="180930"/>
                </a:lnTo>
                <a:lnTo>
                  <a:pt x="485587" y="273108"/>
                </a:lnTo>
                <a:cubicBezTo>
                  <a:pt x="485587" y="273395"/>
                  <a:pt x="485702" y="273740"/>
                  <a:pt x="485702" y="274086"/>
                </a:cubicBezTo>
                <a:cubicBezTo>
                  <a:pt x="485702" y="317182"/>
                  <a:pt x="404401" y="352051"/>
                  <a:pt x="304201" y="352051"/>
                </a:cubicBezTo>
                <a:cubicBezTo>
                  <a:pt x="203944" y="352051"/>
                  <a:pt x="122643" y="317182"/>
                  <a:pt x="122643" y="274086"/>
                </a:cubicBezTo>
                <a:lnTo>
                  <a:pt x="122643" y="235822"/>
                </a:lnTo>
                <a:close/>
                <a:moveTo>
                  <a:pt x="304130" y="0"/>
                </a:moveTo>
                <a:lnTo>
                  <a:pt x="608203" y="116841"/>
                </a:lnTo>
                <a:lnTo>
                  <a:pt x="485548" y="160621"/>
                </a:lnTo>
                <a:lnTo>
                  <a:pt x="304130" y="216424"/>
                </a:lnTo>
                <a:lnTo>
                  <a:pt x="122655" y="160621"/>
                </a:lnTo>
                <a:lnTo>
                  <a:pt x="107906" y="155386"/>
                </a:lnTo>
                <a:lnTo>
                  <a:pt x="139823" y="144973"/>
                </a:lnTo>
                <a:lnTo>
                  <a:pt x="142876" y="137552"/>
                </a:lnTo>
                <a:lnTo>
                  <a:pt x="100013" y="147216"/>
                </a:lnTo>
                <a:lnTo>
                  <a:pt x="100013" y="157917"/>
                </a:lnTo>
                <a:lnTo>
                  <a:pt x="92351" y="286781"/>
                </a:lnTo>
                <a:cubicBezTo>
                  <a:pt x="63545" y="303925"/>
                  <a:pt x="34740" y="286781"/>
                  <a:pt x="34740" y="286781"/>
                </a:cubicBezTo>
                <a:cubicBezTo>
                  <a:pt x="27999" y="239665"/>
                  <a:pt x="74146" y="143304"/>
                  <a:pt x="74146" y="143304"/>
                </a:cubicBezTo>
                <a:lnTo>
                  <a:pt x="77142" y="134503"/>
                </a:lnTo>
                <a:lnTo>
                  <a:pt x="97536" y="129670"/>
                </a:lnTo>
                <a:lnTo>
                  <a:pt x="94137" y="126161"/>
                </a:lnTo>
                <a:lnTo>
                  <a:pt x="70343" y="128174"/>
                </a:lnTo>
                <a:lnTo>
                  <a:pt x="64813" y="139968"/>
                </a:lnTo>
                <a:lnTo>
                  <a:pt x="0" y="116841"/>
                </a:lnTo>
                <a:close/>
              </a:path>
            </a:pathLst>
          </a:cu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solidFill>
                <a:schemeClr val="lt1"/>
              </a:solidFill>
              <a:latin typeface="思源黑体" panose="020b0500000000000000" pitchFamily="34" charset="-122"/>
            </a:endParaRPr>
          </a:p>
        </p:txBody>
      </p:sp>
    </p:spTree>
    <p:custDataLst>
      <p:tags r:id="rId11"/>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FEA4B225-8161-4329-8AF0-6A838A74DDF2}" type="slidenum">
              <a:rPr lang="zh-CN" altLang="en-US">
                <a:solidFill>
                  <a:srgbClr val="000000"/>
                </a:solidFill>
                <a:latin typeface="思源黑体" panose="020b0500000000000000" pitchFamily="34" charset="-122"/>
                <a:ea typeface="华文仿宋" panose="02010600040101010101" pitchFamily="2" charset="-122"/>
              </a:rPr>
              <a:pPr eaLnBrk="1" hangingPunct="1">
                <a:lnSpc>
                  <a:spcPct val="80000"/>
                </a:lnSpc>
              </a:pPr>
              <a:t>2</a:t>
            </a:fld>
            <a:endParaRPr lang="zh-CN" altLang="en-US">
              <a:solidFill>
                <a:srgbClr val="000000"/>
              </a:solidFill>
              <a:latin typeface="思源黑体" panose="020b0500000000000000" pitchFamily="34" charset="-122"/>
              <a:ea typeface="华文仿宋" panose="02010600040101010101" pitchFamily="2" charset="-122"/>
            </a:endParaRPr>
          </a:p>
        </p:txBody>
      </p:sp>
      <p:sp>
        <p:nvSpPr>
          <p:cNvPr id="11268" name="AutoShape 2" descr="C:\Users\常文江\Documents\Tencent Files\844080977\Image\C2C\L`$O$X)NT%ZF4]M`P@UQB.png"/>
          <p:cNvSpPr>
            <a:spLocks noChangeAspect="1" noChangeArrowheads="1"/>
          </p:cNvSpPr>
          <p:nvPr>
            <p:custDataLst>
              <p:tags r:id="rId3"/>
            </p:custDataLst>
          </p:nvPr>
        </p:nvSpPr>
        <p:spPr bwMode="auto">
          <a:xfrm>
            <a:off x="1524000" y="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11269" name="AutoShape 3" descr="C:\Users\常文江\Documents\Tencent Files\844080977\Image\C2C\L`$O$X)NT%ZF4]M`P@UQB.png"/>
          <p:cNvSpPr>
            <a:spLocks noChangeAspect="1" noChangeArrowheads="1"/>
          </p:cNvSpPr>
          <p:nvPr>
            <p:custDataLst>
              <p:tags r:id="rId4"/>
            </p:custDataLst>
          </p:nvPr>
        </p:nvSpPr>
        <p:spPr bwMode="auto">
          <a:xfrm>
            <a:off x="1524000" y="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11270" name="AutoShape 4" descr="C:\Users\常文江\Documents\Tencent Files\844080977\Image\C2C\L`$O$X)NT%ZF4]M`P@UQB.png"/>
          <p:cNvSpPr>
            <a:spLocks noChangeAspect="1" noChangeArrowheads="1"/>
          </p:cNvSpPr>
          <p:nvPr>
            <p:custDataLst>
              <p:tags r:id="rId5"/>
            </p:custDataLst>
          </p:nvPr>
        </p:nvSpPr>
        <p:spPr bwMode="auto">
          <a:xfrm>
            <a:off x="1524000" y="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11271" name="AutoShape 5" descr="C:\Users\常文江\Documents\Tencent Files\844080977\Image\C2C\L`$O$X)NT%ZF4]M`P@UQB.png"/>
          <p:cNvSpPr>
            <a:spLocks noChangeAspect="1" noChangeArrowheads="1"/>
          </p:cNvSpPr>
          <p:nvPr>
            <p:custDataLst>
              <p:tags r:id="rId6"/>
            </p:custDataLst>
          </p:nvPr>
        </p:nvSpPr>
        <p:spPr bwMode="auto">
          <a:xfrm>
            <a:off x="1524000" y="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 name="矩形 1"/>
          <p:cNvSpPr/>
          <p:nvPr/>
        </p:nvSpPr>
        <p:spPr>
          <a:xfrm>
            <a:off x="3399772" y="2323237"/>
            <a:ext cx="5392456" cy="203009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600" b="1">
                <a:solidFill>
                  <a:schemeClr val="accent1"/>
                </a:solidFill>
                <a:latin typeface="微软雅黑" panose="020b0503020204020204" charset="-122"/>
                <a:ea typeface="微软雅黑" panose="020b0503020204020204" charset="-122"/>
              </a:rPr>
              <a:t>让安全行为成为一种习惯</a:t>
            </a:r>
            <a:endParaRPr lang="en-US" altLang="zh-CN" sz="3600" b="1">
              <a:solidFill>
                <a:schemeClr val="accent1"/>
              </a:solidFill>
              <a:latin typeface="微软雅黑" panose="020b0503020204020204" charset="-122"/>
              <a:ea typeface="微软雅黑" panose="020b0503020204020204" charset="-122"/>
            </a:endParaRPr>
          </a:p>
          <a:p>
            <a:endParaRPr lang="en-US" altLang="zh-CN" sz="3600" b="1">
              <a:solidFill>
                <a:schemeClr val="accent1"/>
              </a:solidFill>
              <a:latin typeface="微软雅黑" panose="020b0503020204020204" charset="-122"/>
              <a:ea typeface="微软雅黑" panose="020b0503020204020204" charset="-122"/>
            </a:endParaRPr>
          </a:p>
          <a:p>
            <a:r>
              <a:rPr lang="zh-CN" altLang="en-US" sz="3600" b="1">
                <a:solidFill>
                  <a:schemeClr val="accent1"/>
                </a:solidFill>
                <a:latin typeface="微软雅黑" panose="020b0503020204020204" charset="-122"/>
                <a:ea typeface="微软雅黑" panose="020b0503020204020204" charset="-122"/>
              </a:rPr>
              <a:t>让珍爱生命成为一种理念</a:t>
            </a:r>
          </a:p>
        </p:txBody>
      </p:sp>
      <p:cxnSp>
        <p:nvCxnSpPr>
          <p:cNvPr id="7" name="直接连接符 6"/>
          <p:cNvCxnSpPr/>
          <p:nvPr>
            <p:custDataLst>
              <p:tags r:id="rId7"/>
            </p:custDataLst>
          </p:nvPr>
        </p:nvCxnSpPr>
        <p:spPr>
          <a:xfrm>
            <a:off x="310244" y="435429"/>
            <a:ext cx="1905000" cy="0"/>
          </a:xfrm>
          <a:prstGeom prst="line">
            <a:avLst/>
          </a:prstGeom>
          <a:ln w="6350">
            <a:solidFill>
              <a:schemeClr val="l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8"/>
            </p:custDataLst>
          </p:nvPr>
        </p:nvCxnSpPr>
        <p:spPr>
          <a:xfrm>
            <a:off x="310244" y="304800"/>
            <a:ext cx="1615440" cy="0"/>
          </a:xfrm>
          <a:prstGeom prst="line">
            <a:avLst/>
          </a:prstGeom>
          <a:ln w="38100" cmpd="sng">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23" name="AutoShape 2" descr="C:\Users\常文江\Documents\Tencent Files\844080977\Image\C2C\L`$O$X)NT%ZF4]M`P@UQB.png"/>
          <p:cNvSpPr>
            <a:spLocks noChangeAspect="1" noChangeArrowheads="1"/>
          </p:cNvSpPr>
          <p:nvPr>
            <p:custDataLst>
              <p:tags r:id="rId9"/>
            </p:custDataLst>
          </p:nvPr>
        </p:nvSpPr>
        <p:spPr bwMode="auto">
          <a:xfrm>
            <a:off x="11201400" y="605477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4" name="AutoShape 3" descr="C:\Users\常文江\Documents\Tencent Files\844080977\Image\C2C\L`$O$X)NT%ZF4]M`P@UQB.png"/>
          <p:cNvSpPr>
            <a:spLocks noChangeAspect="1" noChangeArrowheads="1"/>
          </p:cNvSpPr>
          <p:nvPr>
            <p:custDataLst>
              <p:tags r:id="rId10"/>
            </p:custDataLst>
          </p:nvPr>
        </p:nvSpPr>
        <p:spPr bwMode="auto">
          <a:xfrm>
            <a:off x="11201400" y="605477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5" name="AutoShape 4" descr="C:\Users\常文江\Documents\Tencent Files\844080977\Image\C2C\L`$O$X)NT%ZF4]M`P@UQB.png"/>
          <p:cNvSpPr>
            <a:spLocks noChangeAspect="1" noChangeArrowheads="1"/>
          </p:cNvSpPr>
          <p:nvPr>
            <p:custDataLst>
              <p:tags r:id="rId11"/>
            </p:custDataLst>
          </p:nvPr>
        </p:nvSpPr>
        <p:spPr bwMode="auto">
          <a:xfrm>
            <a:off x="11201400" y="605477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6" name="AutoShape 5" descr="C:\Users\常文江\Documents\Tencent Files\844080977\Image\C2C\L`$O$X)NT%ZF4]M`P@UQB.png"/>
          <p:cNvSpPr>
            <a:spLocks noChangeAspect="1" noChangeArrowheads="1"/>
          </p:cNvSpPr>
          <p:nvPr>
            <p:custDataLst>
              <p:tags r:id="rId12"/>
            </p:custDataLst>
          </p:nvPr>
        </p:nvSpPr>
        <p:spPr bwMode="auto">
          <a:xfrm>
            <a:off x="11201400" y="6054770"/>
            <a:ext cx="304800" cy="30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cxnSp>
        <p:nvCxnSpPr>
          <p:cNvPr id="27" name="直接连接符 26"/>
          <p:cNvCxnSpPr/>
          <p:nvPr>
            <p:custDataLst>
              <p:tags r:id="rId13"/>
            </p:custDataLst>
          </p:nvPr>
        </p:nvCxnSpPr>
        <p:spPr>
          <a:xfrm>
            <a:off x="9987644" y="6490199"/>
            <a:ext cx="1905000" cy="0"/>
          </a:xfrm>
          <a:prstGeom prst="line">
            <a:avLst/>
          </a:prstGeom>
          <a:ln w="6350">
            <a:solidFill>
              <a:schemeClr val="l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14"/>
            </p:custDataLst>
          </p:nvPr>
        </p:nvCxnSpPr>
        <p:spPr>
          <a:xfrm>
            <a:off x="9987644" y="6359570"/>
            <a:ext cx="1615440" cy="0"/>
          </a:xfrm>
          <a:prstGeom prst="line">
            <a:avLst/>
          </a:prstGeom>
          <a:ln w="38100" cmpd="sng">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4953000" y="984069"/>
            <a:ext cx="391668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b="1">
                <a:solidFill>
                  <a:srgbClr val="000000"/>
                </a:solidFill>
                <a:latin typeface="微软雅黑" panose="020b0503020204020204" charset="-122"/>
                <a:ea typeface="微软雅黑" panose="020b0503020204020204" charset="-122"/>
              </a:rPr>
              <a:t>目    录</a:t>
            </a:r>
          </a:p>
        </p:txBody>
      </p:sp>
      <p:grpSp>
        <p:nvGrpSpPr>
          <p:cNvPr id="20" name="组合 19"/>
          <p:cNvGrpSpPr/>
          <p:nvPr/>
        </p:nvGrpSpPr>
        <p:grpSpPr>
          <a:xfrm>
            <a:off x="2173332" y="2745475"/>
            <a:ext cx="3922668" cy="671673"/>
            <a:chOff x="1182732" y="1844355"/>
            <a:chExt cx="3922668" cy="671673"/>
          </a:xfrm>
        </p:grpSpPr>
        <p:sp>
          <p:nvSpPr>
            <p:cNvPr id="12" name="矩形 11"/>
            <p:cNvSpPr/>
            <p:nvPr>
              <p:custDataLst>
                <p:tags r:id="rId2"/>
              </p:custDataLst>
            </p:nvPr>
          </p:nvSpPr>
          <p:spPr>
            <a:xfrm>
              <a:off x="1182732" y="1844355"/>
              <a:ext cx="752748" cy="671673"/>
            </a:xfrm>
            <a:prstGeom prst="rect">
              <a:avLst/>
            </a:prstGeom>
            <a:solidFill>
              <a:schemeClr val="accent1"/>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sp>
          <p:nvSpPr>
            <p:cNvPr id="19" name="文本框 18"/>
            <p:cNvSpPr txBox="1"/>
            <p:nvPr>
              <p:custDataLst>
                <p:tags r:id="rId3"/>
              </p:custDataLst>
            </p:nvPr>
          </p:nvSpPr>
          <p:spPr>
            <a:xfrm>
              <a:off x="1935480" y="1844355"/>
              <a:ext cx="3169920" cy="645160"/>
            </a:xfrm>
            <a:prstGeom prst="rect">
              <a:avLst/>
            </a:prstGeom>
            <a:noFill/>
            <a:ln w="6350">
              <a:solidFill>
                <a:schemeClr val="accent2">
                  <a:alpha val="8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dk1"/>
                  </a:solidFill>
                  <a:latin typeface="微软雅黑" panose="020b0503020204020204" charset="-122"/>
                  <a:ea typeface="微软雅黑" panose="020b0503020204020204" charset="-122"/>
                </a:rPr>
                <a:t>安全形势篇</a:t>
              </a:r>
            </a:p>
          </p:txBody>
        </p:sp>
      </p:grpSp>
      <p:grpSp>
        <p:nvGrpSpPr>
          <p:cNvPr id="21" name="组合 20"/>
          <p:cNvGrpSpPr/>
          <p:nvPr/>
        </p:nvGrpSpPr>
        <p:grpSpPr>
          <a:xfrm>
            <a:off x="6711042" y="2745474"/>
            <a:ext cx="3922668" cy="671673"/>
            <a:chOff x="1182732" y="1844355"/>
            <a:chExt cx="3922668" cy="671673"/>
          </a:xfrm>
        </p:grpSpPr>
        <p:sp>
          <p:nvSpPr>
            <p:cNvPr id="22" name="矩形 21"/>
            <p:cNvSpPr/>
            <p:nvPr>
              <p:custDataLst>
                <p:tags r:id="rId4"/>
              </p:custDataLst>
            </p:nvPr>
          </p:nvSpPr>
          <p:spPr>
            <a:xfrm>
              <a:off x="1182732" y="1844355"/>
              <a:ext cx="752748" cy="671673"/>
            </a:xfrm>
            <a:prstGeom prst="rect">
              <a:avLst/>
            </a:prstGeom>
            <a:solidFill>
              <a:schemeClr val="accent1"/>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思源黑体" panose="020b0500000000000000" pitchFamily="34" charset="-122"/>
                  <a:ea typeface="思源黑体" panose="020b0500000000000000" pitchFamily="34" charset="-122"/>
                </a:rPr>
                <a:t>02</a:t>
              </a:r>
            </a:p>
          </p:txBody>
        </p:sp>
        <p:sp>
          <p:nvSpPr>
            <p:cNvPr id="23" name="文本框 22"/>
            <p:cNvSpPr txBox="1"/>
            <p:nvPr>
              <p:custDataLst>
                <p:tags r:id="rId5"/>
              </p:custDataLst>
            </p:nvPr>
          </p:nvSpPr>
          <p:spPr>
            <a:xfrm>
              <a:off x="1935480" y="1844355"/>
              <a:ext cx="3169920" cy="645160"/>
            </a:xfrm>
            <a:prstGeom prst="rect">
              <a:avLst/>
            </a:prstGeom>
            <a:noFill/>
            <a:ln w="6350">
              <a:solidFill>
                <a:schemeClr val="accent2">
                  <a:alpha val="8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dk1"/>
                  </a:solidFill>
                  <a:latin typeface="微软雅黑" panose="020b0503020204020204" charset="-122"/>
                  <a:ea typeface="微软雅黑" panose="020b0503020204020204" charset="-122"/>
                </a:rPr>
                <a:t>安全警示篇</a:t>
              </a:r>
            </a:p>
          </p:txBody>
        </p:sp>
      </p:grpSp>
      <p:grpSp>
        <p:nvGrpSpPr>
          <p:cNvPr id="25" name="组合 24"/>
          <p:cNvGrpSpPr/>
          <p:nvPr/>
        </p:nvGrpSpPr>
        <p:grpSpPr>
          <a:xfrm>
            <a:off x="6711042" y="4399808"/>
            <a:ext cx="3922668" cy="671673"/>
            <a:chOff x="1182732" y="1844355"/>
            <a:chExt cx="3922668" cy="671673"/>
          </a:xfrm>
        </p:grpSpPr>
        <p:sp>
          <p:nvSpPr>
            <p:cNvPr id="26" name="矩形 25"/>
            <p:cNvSpPr/>
            <p:nvPr>
              <p:custDataLst>
                <p:tags r:id="rId6"/>
              </p:custDataLst>
            </p:nvPr>
          </p:nvSpPr>
          <p:spPr>
            <a:xfrm>
              <a:off x="1182732" y="1844355"/>
              <a:ext cx="752748" cy="671673"/>
            </a:xfrm>
            <a:prstGeom prst="rect">
              <a:avLst/>
            </a:prstGeom>
            <a:solidFill>
              <a:schemeClr val="accent1"/>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思源黑体" panose="020b0500000000000000" pitchFamily="34" charset="-122"/>
                  <a:ea typeface="思源黑体" panose="020b0500000000000000" pitchFamily="34" charset="-122"/>
                </a:rPr>
                <a:t>04</a:t>
              </a:r>
            </a:p>
          </p:txBody>
        </p:sp>
        <p:sp>
          <p:nvSpPr>
            <p:cNvPr id="27" name="文本框 26"/>
            <p:cNvSpPr txBox="1"/>
            <p:nvPr>
              <p:custDataLst>
                <p:tags r:id="rId7"/>
              </p:custDataLst>
            </p:nvPr>
          </p:nvSpPr>
          <p:spPr>
            <a:xfrm>
              <a:off x="1935480" y="1844355"/>
              <a:ext cx="3169920" cy="645160"/>
            </a:xfrm>
            <a:prstGeom prst="rect">
              <a:avLst/>
            </a:prstGeom>
            <a:noFill/>
            <a:ln w="6350">
              <a:solidFill>
                <a:schemeClr val="accent2">
                  <a:alpha val="8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dk1"/>
                  </a:solidFill>
                  <a:latin typeface="微软雅黑" panose="020b0503020204020204" charset="-122"/>
                  <a:ea typeface="微软雅黑" panose="020b0503020204020204" charset="-122"/>
                </a:rPr>
                <a:t>安全务实篇</a:t>
              </a:r>
            </a:p>
          </p:txBody>
        </p:sp>
      </p:grpSp>
      <p:grpSp>
        <p:nvGrpSpPr>
          <p:cNvPr id="28" name="组合 27"/>
          <p:cNvGrpSpPr/>
          <p:nvPr/>
        </p:nvGrpSpPr>
        <p:grpSpPr>
          <a:xfrm>
            <a:off x="2173332" y="4399808"/>
            <a:ext cx="3922668" cy="671673"/>
            <a:chOff x="1182732" y="1844355"/>
            <a:chExt cx="3922668" cy="671673"/>
          </a:xfrm>
        </p:grpSpPr>
        <p:sp>
          <p:nvSpPr>
            <p:cNvPr id="29" name="矩形 28"/>
            <p:cNvSpPr/>
            <p:nvPr>
              <p:custDataLst>
                <p:tags r:id="rId8"/>
              </p:custDataLst>
            </p:nvPr>
          </p:nvSpPr>
          <p:spPr>
            <a:xfrm>
              <a:off x="1182732" y="1844355"/>
              <a:ext cx="752748" cy="671673"/>
            </a:xfrm>
            <a:prstGeom prst="rect">
              <a:avLst/>
            </a:prstGeom>
            <a:solidFill>
              <a:schemeClr val="accent1"/>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思源黑体" panose="020b0500000000000000" pitchFamily="34" charset="-122"/>
                  <a:ea typeface="思源黑体" panose="020b0500000000000000" pitchFamily="34" charset="-122"/>
                </a:rPr>
                <a:t>03</a:t>
              </a:r>
            </a:p>
          </p:txBody>
        </p:sp>
        <p:sp>
          <p:nvSpPr>
            <p:cNvPr id="30" name="文本框 29"/>
            <p:cNvSpPr txBox="1"/>
            <p:nvPr>
              <p:custDataLst>
                <p:tags r:id="rId9"/>
              </p:custDataLst>
            </p:nvPr>
          </p:nvSpPr>
          <p:spPr>
            <a:xfrm>
              <a:off x="1935480" y="1844355"/>
              <a:ext cx="3169920" cy="645160"/>
            </a:xfrm>
            <a:prstGeom prst="rect">
              <a:avLst/>
            </a:prstGeom>
            <a:noFill/>
            <a:ln w="6350">
              <a:solidFill>
                <a:schemeClr val="accent2">
                  <a:alpha val="8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dk1"/>
                  </a:solidFill>
                  <a:latin typeface="微软雅黑" panose="020b0503020204020204" charset="-122"/>
                  <a:ea typeface="微软雅黑" panose="020b0503020204020204" charset="-122"/>
                </a:rPr>
                <a:t>安全责任篇</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custDataLst>
              <p:tags r:id="rId2"/>
            </p:custDataLst>
          </p:nvPr>
        </p:nvSpPr>
        <p:spPr>
          <a:xfrm>
            <a:off x="5644515" y="3798505"/>
            <a:ext cx="5733415" cy="698179"/>
          </a:xfrm>
        </p:spPr>
        <p:txBody>
          <a:bodyPr/>
          <a:lstStyle/>
          <a:p>
            <a:r>
              <a:rPr lang="zh-CN" altLang="en-US">
                <a:solidFill>
                  <a:schemeClr val="dk1">
                    <a:tint val="75000"/>
                  </a:schemeClr>
                </a:solidFill>
                <a:latin typeface="微软雅黑" panose="020b0503020204020204" charset="-122"/>
                <a:ea typeface="微软雅黑" panose="020b0503020204020204" charset="-122"/>
              </a:rPr>
              <a:t>全国安全生产形势   全省安全生产形势</a:t>
            </a:r>
          </a:p>
          <a:p>
            <a:endParaRPr lang="zh-CN" altLang="en-US">
              <a:solidFill>
                <a:schemeClr val="dk1">
                  <a:tint val="75000"/>
                </a:schemeClr>
              </a:solidFill>
              <a:latin typeface="微软雅黑" panose="020b0503020204020204" charset="-122"/>
              <a:ea typeface="微软雅黑" panose="020b0503020204020204" charset="-122"/>
            </a:endParaRPr>
          </a:p>
        </p:txBody>
      </p:sp>
      <p:grpSp>
        <p:nvGrpSpPr>
          <p:cNvPr id="8" name="组合 7"/>
          <p:cNvGrpSpPr/>
          <p:nvPr/>
        </p:nvGrpSpPr>
        <p:grpSpPr>
          <a:xfrm>
            <a:off x="1182189" y="2155303"/>
            <a:ext cx="9570901" cy="1511074"/>
            <a:chOff x="1776549" y="1399766"/>
            <a:chExt cx="9570901" cy="1511074"/>
          </a:xfrm>
        </p:grpSpPr>
        <p:sp>
          <p:nvSpPr>
            <p:cNvPr id="4" name="矩形 3"/>
            <p:cNvSpPr/>
            <p:nvPr>
              <p:custDataLst>
                <p:tags r:id="rId3"/>
              </p:custDataLst>
            </p:nvPr>
          </p:nvSpPr>
          <p:spPr>
            <a:xfrm>
              <a:off x="1776549" y="1399766"/>
              <a:ext cx="2155371" cy="151107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9600" b="1">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4"/>
              </p:custDataLst>
            </p:nvPr>
          </p:nvCxnSpPr>
          <p:spPr>
            <a:xfrm>
              <a:off x="3581400" y="2849880"/>
              <a:ext cx="776605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7" name="文本框 6"/>
          <p:cNvSpPr txBox="1"/>
          <p:nvPr>
            <p:custDataLst>
              <p:tags r:id="rId5"/>
            </p:custDataLst>
          </p:nvPr>
        </p:nvSpPr>
        <p:spPr>
          <a:xfrm>
            <a:off x="6623050" y="2417477"/>
            <a:ext cx="486156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a:solidFill>
                  <a:schemeClr val="dk1"/>
                </a:solidFill>
                <a:latin typeface="微软雅黑" panose="020b0503020204020204" charset="-122"/>
                <a:ea typeface="微软雅黑" panose="020b0503020204020204" charset="-122"/>
              </a:rPr>
              <a:t>安全形势篇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5</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2" name="矩形 31"/>
          <p:cNvSpPr/>
          <p:nvPr/>
        </p:nvSpPr>
        <p:spPr>
          <a:xfrm>
            <a:off x="216695" y="1163145"/>
            <a:ext cx="379603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0040" indent="-320040">
              <a:buFont typeface="Wingdings" panose="05000000000000000000"/>
              <a:buChar char=""/>
              <a:defRPr/>
            </a:pPr>
            <a:r>
              <a:rPr lang="zh-CN" altLang="en-US" sz="3200" b="1">
                <a:solidFill>
                  <a:srgbClr val="000000"/>
                </a:solidFill>
                <a:effectLst>
                  <a:outerShdw blurRad="38100" dist="38100" dir="2700000" algn="tl">
                    <a:srgbClr val="000000">
                      <a:alpha val="43137"/>
                    </a:srgbClr>
                  </a:outerShdw>
                </a:effectLst>
                <a:latin typeface="微软雅黑" panose="020b0503020204020204" charset="-122"/>
                <a:ea typeface="微软雅黑" panose="020b0503020204020204" charset="-122"/>
              </a:rPr>
              <a:t>全国安全生产形势</a:t>
            </a:r>
          </a:p>
        </p:txBody>
      </p:sp>
      <p:sp>
        <p:nvSpPr>
          <p:cNvPr id="2" name="矩形 1"/>
          <p:cNvSpPr/>
          <p:nvPr>
            <p:custDataLst>
              <p:tags r:id="rId2"/>
            </p:custDataLst>
          </p:nvPr>
        </p:nvSpPr>
        <p:spPr>
          <a:xfrm>
            <a:off x="494348" y="1837833"/>
            <a:ext cx="10728959" cy="33229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solidFill>
                  <a:schemeClr val="dk1"/>
                </a:solidFill>
                <a:latin typeface="微软雅黑" panose="020b0503020204020204" charset="-122"/>
                <a:ea typeface="微软雅黑" panose="020b0503020204020204" charset="-122"/>
              </a:rPr>
              <a:t>       </a:t>
            </a:r>
            <a:r>
              <a:rPr lang="zh-CN" altLang="en-US" sz="2000">
                <a:solidFill>
                  <a:schemeClr val="dk1"/>
                </a:solidFill>
                <a:latin typeface="微软雅黑" panose="020b0503020204020204" charset="-122"/>
                <a:ea typeface="微软雅黑" panose="020b0503020204020204" charset="-122"/>
              </a:rPr>
              <a:t>以习近平总书记、李克强总理关于安全生产工作的重要指示批示为指引，认真贯彻落实党的十八届五中全会和中央经济工作会议、中央城市工作会议和国务院召开的全国安全生产电视电话会议精神，进一步强化安全发展理念和红线意识，以改革创新为动力，以完善落实安全生产责任和管理制度为抓手，以严格安全监管执法、强化风险防控、深化隐患排查治理、加强基础建设和全社会安全宣传教育为保障，振奋精神、改进作风、奋力拼搏，推动全国安全生产事故总量和死亡人数继续下降，有效遏制重特大事故频发势头，着力提升全社会整体本质安全水平，确保“十三五”安全生产工作开好局、起好步。</a:t>
            </a:r>
          </a:p>
        </p:txBody>
      </p:sp>
      <p:sp>
        <p:nvSpPr>
          <p:cNvPr id="3" name="矩形 2"/>
          <p:cNvSpPr/>
          <p:nvPr>
            <p:custDataLst>
              <p:tags r:id="rId3"/>
            </p:custDataLst>
          </p:nvPr>
        </p:nvSpPr>
        <p:spPr>
          <a:xfrm>
            <a:off x="4747845" y="1189037"/>
            <a:ext cx="537151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solidFill>
                <a:latin typeface="微软雅黑" panose="020b0503020204020204" charset="-122"/>
                <a:ea typeface="微软雅黑" panose="020b0503020204020204" charset="-122"/>
              </a:rPr>
              <a:t>20XX</a:t>
            </a:r>
            <a:r>
              <a:rPr lang="zh-CN" altLang="en-US" sz="2800" b="1">
                <a:solidFill>
                  <a:schemeClr val="dk1"/>
                </a:solidFill>
                <a:latin typeface="微软雅黑" panose="020b0503020204020204" charset="-122"/>
                <a:ea typeface="微软雅黑" panose="020b0503020204020204" charset="-122"/>
              </a:rPr>
              <a:t>年安全生产工作总体要求</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4"/>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5"/>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6"/>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7"/>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8"/>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9"/>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6</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2" name="矩形 1"/>
          <p:cNvSpPr/>
          <p:nvPr>
            <p:custDataLst>
              <p:tags r:id="rId2"/>
            </p:custDataLst>
          </p:nvPr>
        </p:nvSpPr>
        <p:spPr>
          <a:xfrm>
            <a:off x="494348" y="1837833"/>
            <a:ext cx="10728959" cy="24917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solidFill>
                <a:latin typeface="微软雅黑" panose="020b0503020204020204" charset="-122"/>
                <a:ea typeface="微软雅黑" panose="020b0503020204020204" charset="-122"/>
              </a:rPr>
              <a:t>        </a:t>
            </a:r>
            <a:r>
              <a:rPr lang="zh-CN" altLang="en-US" sz="2000">
                <a:solidFill>
                  <a:schemeClr val="dk1"/>
                </a:solidFill>
                <a:latin typeface="微软雅黑" panose="020b0503020204020204" charset="-122"/>
                <a:ea typeface="微软雅黑" panose="020b0503020204020204" charset="-122"/>
              </a:rPr>
              <a:t>经过各方共同努力，</a:t>
            </a:r>
            <a:r>
              <a:rPr lang="en-US" altLang="zh-CN" sz="2000">
                <a:solidFill>
                  <a:schemeClr val="dk1"/>
                </a:solidFill>
                <a:latin typeface="微软雅黑" panose="020b0503020204020204" charset="-122"/>
                <a:ea typeface="微软雅黑" panose="020b0503020204020204" charset="-122"/>
              </a:rPr>
              <a:t>20XX</a:t>
            </a:r>
            <a:r>
              <a:rPr lang="zh-CN" altLang="en-US" sz="2000">
                <a:solidFill>
                  <a:schemeClr val="dk1"/>
                </a:solidFill>
                <a:latin typeface="微软雅黑" panose="020b0503020204020204" charset="-122"/>
                <a:ea typeface="微软雅黑" panose="020b0503020204020204" charset="-122"/>
              </a:rPr>
              <a:t>年全国事故总量保持继续下降态势，事故起数、死亡人数同比分别下降↓</a:t>
            </a:r>
            <a:r>
              <a:rPr lang="en-US" altLang="zh-CN" sz="2000">
                <a:solidFill>
                  <a:schemeClr val="dk1"/>
                </a:solidFill>
                <a:latin typeface="微软雅黑" panose="020b0503020204020204" charset="-122"/>
                <a:ea typeface="微软雅黑" panose="020b0503020204020204" charset="-122"/>
              </a:rPr>
              <a:t>7.9%</a:t>
            </a:r>
            <a:r>
              <a:rPr lang="zh-CN" altLang="en-US" sz="2000">
                <a:solidFill>
                  <a:schemeClr val="dk1"/>
                </a:solidFill>
                <a:latin typeface="微软雅黑" panose="020b0503020204020204" charset="-122"/>
                <a:ea typeface="微软雅黑" panose="020b0503020204020204" charset="-122"/>
              </a:rPr>
              <a:t>、</a:t>
            </a:r>
            <a:r>
              <a:rPr lang="en-US" altLang="zh-CN" sz="2000">
                <a:solidFill>
                  <a:schemeClr val="dk1"/>
                </a:solidFill>
                <a:latin typeface="微软雅黑" panose="020b0503020204020204" charset="-122"/>
                <a:ea typeface="微软雅黑" panose="020b0503020204020204" charset="-122"/>
              </a:rPr>
              <a:t>2.8%</a:t>
            </a:r>
            <a:r>
              <a:rPr lang="zh-CN" altLang="en-US" sz="2000">
                <a:solidFill>
                  <a:schemeClr val="dk1"/>
                </a:solidFill>
                <a:latin typeface="微软雅黑" panose="020b0503020204020204" charset="-122"/>
                <a:ea typeface="微软雅黑" panose="020b0503020204020204" charset="-122"/>
              </a:rPr>
              <a:t>。大部分地区和重点行业领域安全状况基本稳定，</a:t>
            </a:r>
            <a:r>
              <a:rPr lang="en-US" altLang="zh-CN" sz="2000">
                <a:solidFill>
                  <a:schemeClr val="dk1"/>
                </a:solidFill>
                <a:latin typeface="微软雅黑" panose="020b0503020204020204" charset="-122"/>
                <a:ea typeface="微软雅黑" panose="020b0503020204020204" charset="-122"/>
              </a:rPr>
              <a:t>11</a:t>
            </a:r>
            <a:r>
              <a:rPr lang="zh-CN" altLang="en-US" sz="2000">
                <a:solidFill>
                  <a:schemeClr val="dk1"/>
                </a:solidFill>
                <a:latin typeface="微软雅黑" panose="020b0503020204020204" charset="-122"/>
                <a:ea typeface="微软雅黑" panose="020b0503020204020204" charset="-122"/>
              </a:rPr>
              <a:t>个省级单位未发生重特大事故，煤矿事故起数和死亡人数同比分别下降</a:t>
            </a:r>
            <a:r>
              <a:rPr lang="en-US" altLang="zh-CN" sz="2000">
                <a:solidFill>
                  <a:schemeClr val="dk1"/>
                </a:solidFill>
                <a:latin typeface="微软雅黑" panose="020b0503020204020204" charset="-122"/>
                <a:ea typeface="微软雅黑" panose="020b0503020204020204" charset="-122"/>
              </a:rPr>
              <a:t>32.3%</a:t>
            </a:r>
            <a:r>
              <a:rPr lang="zh-CN" altLang="en-US" sz="2000">
                <a:solidFill>
                  <a:schemeClr val="dk1"/>
                </a:solidFill>
                <a:latin typeface="微软雅黑" panose="020b0503020204020204" charset="-122"/>
                <a:ea typeface="微软雅黑" panose="020b0503020204020204" charset="-122"/>
              </a:rPr>
              <a:t>、</a:t>
            </a:r>
            <a:r>
              <a:rPr lang="en-US" altLang="zh-CN" sz="2000">
                <a:solidFill>
                  <a:schemeClr val="dk1"/>
                </a:solidFill>
                <a:latin typeface="微软雅黑" panose="020b0503020204020204" charset="-122"/>
                <a:ea typeface="微软雅黑" panose="020b0503020204020204" charset="-122"/>
              </a:rPr>
              <a:t>36.8%</a:t>
            </a:r>
            <a:r>
              <a:rPr lang="zh-CN" altLang="en-US" sz="2000">
                <a:solidFill>
                  <a:schemeClr val="dk1"/>
                </a:solidFill>
                <a:latin typeface="微软雅黑" panose="020b0503020204020204" charset="-122"/>
                <a:ea typeface="微软雅黑" panose="020b0503020204020204" charset="-122"/>
              </a:rPr>
              <a:t>，非煤矿山、化工和危化品、烟花爆竹、道路交通、建筑施工、生产经营性火灾、水上交通、铁路交通及冶金机械等行业领域事故实现“双下降”。</a:t>
            </a:r>
          </a:p>
        </p:txBody>
      </p:sp>
      <p:sp>
        <p:nvSpPr>
          <p:cNvPr id="3" name="矩形 2"/>
          <p:cNvSpPr/>
          <p:nvPr>
            <p:custDataLst>
              <p:tags r:id="rId3"/>
            </p:custDataLst>
          </p:nvPr>
        </p:nvSpPr>
        <p:spPr>
          <a:xfrm>
            <a:off x="191084" y="1114506"/>
            <a:ext cx="537151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dk1"/>
                </a:solidFill>
                <a:latin typeface="微软雅黑" panose="020b0503020204020204" charset="-122"/>
                <a:ea typeface="微软雅黑" panose="020b0503020204020204" charset="-122"/>
              </a:rPr>
              <a:t>回顾</a:t>
            </a:r>
            <a:r>
              <a:rPr lang="en-US" altLang="zh-CN" sz="2800" b="1">
                <a:solidFill>
                  <a:schemeClr val="dk1"/>
                </a:solidFill>
                <a:latin typeface="微软雅黑" panose="020b0503020204020204" charset="-122"/>
                <a:ea typeface="微软雅黑" panose="020b0503020204020204" charset="-122"/>
              </a:rPr>
              <a:t>20XX</a:t>
            </a:r>
            <a:r>
              <a:rPr lang="zh-CN" altLang="en-US" sz="2800" b="1">
                <a:solidFill>
                  <a:schemeClr val="dk1"/>
                </a:solidFill>
                <a:latin typeface="微软雅黑" panose="020b0503020204020204" charset="-122"/>
                <a:ea typeface="微软雅黑" panose="020b0503020204020204" charset="-122"/>
              </a:rPr>
              <a:t>年工作</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4"/>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5"/>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6"/>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7"/>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8"/>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9"/>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圆角 12"/>
          <p:cNvSpPr/>
          <p:nvPr>
            <p:custDataLst>
              <p:tags r:id="rId2"/>
            </p:custDataLst>
          </p:nvPr>
        </p:nvSpPr>
        <p:spPr>
          <a:xfrm>
            <a:off x="1402080" y="1896180"/>
            <a:ext cx="4434837" cy="4476352"/>
          </a:xfrm>
          <a:prstGeom prst="roundRect">
            <a:avLst/>
          </a:prstGeom>
          <a:noFill/>
          <a:ln w="6350">
            <a:solidFill>
              <a:schemeClr val="accent2">
                <a:alpha val="91000"/>
              </a:schemeClr>
            </a:solidFill>
          </a:ln>
          <a:effectLst>
            <a:outerShdw blurRad="381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7</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custDataLst>
              <p:tags r:id="rId3"/>
            </p:custDataLst>
          </p:nvPr>
        </p:nvSpPr>
        <p:spPr>
          <a:xfrm>
            <a:off x="191084" y="1114506"/>
            <a:ext cx="8920259"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dk1"/>
                </a:solidFill>
                <a:latin typeface="微软雅黑" panose="020b0503020204020204" charset="-122"/>
                <a:ea typeface="微软雅黑" panose="020b0503020204020204" charset="-122"/>
              </a:rPr>
              <a:t>事故发生的原因与对策主要有以下几方面：</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4"/>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5"/>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6"/>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7"/>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8"/>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9"/>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1" name="矩形: 圆角 10"/>
          <p:cNvSpPr/>
          <p:nvPr>
            <p:custDataLst>
              <p:tags r:id="rId10"/>
            </p:custDataLst>
          </p:nvPr>
        </p:nvSpPr>
        <p:spPr>
          <a:xfrm>
            <a:off x="925286" y="2754086"/>
            <a:ext cx="842554" cy="2188028"/>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b="1">
                <a:solidFill>
                  <a:schemeClr val="lt1"/>
                </a:solidFill>
                <a:latin typeface="微软雅黑" panose="020b0503020204020204" charset="-122"/>
                <a:ea typeface="微软雅黑" panose="020b0503020204020204" charset="-122"/>
              </a:rPr>
              <a:t>事</a:t>
            </a:r>
            <a:endParaRPr lang="en-US" altLang="zh-CN" sz="2400" b="1">
              <a:solidFill>
                <a:schemeClr val="lt1"/>
              </a:solidFill>
              <a:latin typeface="微软雅黑" panose="020b0503020204020204" charset="-122"/>
              <a:ea typeface="微软雅黑" panose="020b0503020204020204" charset="-122"/>
            </a:endParaRPr>
          </a:p>
          <a:p>
            <a:pPr algn="ctr"/>
            <a:r>
              <a:rPr lang="zh-CN" altLang="en-US" sz="2400" b="1">
                <a:solidFill>
                  <a:schemeClr val="lt1"/>
                </a:solidFill>
                <a:latin typeface="微软雅黑" panose="020b0503020204020204" charset="-122"/>
                <a:ea typeface="微软雅黑" panose="020b0503020204020204" charset="-122"/>
              </a:rPr>
              <a:t>故</a:t>
            </a:r>
            <a:endParaRPr lang="en-US" altLang="zh-CN" sz="2400" b="1">
              <a:solidFill>
                <a:schemeClr val="lt1"/>
              </a:solidFill>
              <a:latin typeface="微软雅黑" panose="020b0503020204020204" charset="-122"/>
              <a:ea typeface="微软雅黑" panose="020b0503020204020204" charset="-122"/>
            </a:endParaRPr>
          </a:p>
          <a:p>
            <a:pPr algn="ctr"/>
            <a:r>
              <a:rPr lang="zh-CN" altLang="en-US" sz="2400" b="1">
                <a:solidFill>
                  <a:schemeClr val="lt1"/>
                </a:solidFill>
                <a:latin typeface="微软雅黑" panose="020b0503020204020204" charset="-122"/>
                <a:ea typeface="微软雅黑" panose="020b0503020204020204" charset="-122"/>
              </a:rPr>
              <a:t>原</a:t>
            </a:r>
            <a:endParaRPr lang="en-US" altLang="zh-CN" sz="2400" b="1">
              <a:solidFill>
                <a:schemeClr val="lt1"/>
              </a:solidFill>
              <a:latin typeface="微软雅黑" panose="020b0503020204020204" charset="-122"/>
              <a:ea typeface="微软雅黑" panose="020b0503020204020204" charset="-122"/>
            </a:endParaRPr>
          </a:p>
          <a:p>
            <a:pPr algn="ctr"/>
            <a:r>
              <a:rPr lang="zh-CN" altLang="en-US" sz="2400" b="1">
                <a:solidFill>
                  <a:schemeClr val="lt1"/>
                </a:solidFill>
                <a:latin typeface="微软雅黑" panose="020b0503020204020204" charset="-122"/>
                <a:ea typeface="微软雅黑" panose="020b0503020204020204" charset="-122"/>
              </a:rPr>
              <a:t>因</a:t>
            </a:r>
          </a:p>
        </p:txBody>
      </p:sp>
      <p:sp>
        <p:nvSpPr>
          <p:cNvPr id="20" name="文本框 19"/>
          <p:cNvSpPr txBox="1"/>
          <p:nvPr>
            <p:custDataLst>
              <p:tags r:id="rId11"/>
            </p:custDataLst>
          </p:nvPr>
        </p:nvSpPr>
        <p:spPr>
          <a:xfrm>
            <a:off x="1859603" y="2307092"/>
            <a:ext cx="3901921" cy="369252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en-US" altLang="zh-CN" sz="2000">
                <a:solidFill>
                  <a:schemeClr val="dk1"/>
                </a:solidFill>
                <a:latin typeface="微软雅黑" panose="020b0503020204020204" charset="-122"/>
                <a:ea typeface="微软雅黑" panose="020b0503020204020204" charset="-122"/>
              </a:rPr>
              <a:t>1.</a:t>
            </a:r>
            <a:r>
              <a:rPr lang="zh-CN" altLang="en-US" sz="2000">
                <a:solidFill>
                  <a:schemeClr val="dk1"/>
                </a:solidFill>
                <a:latin typeface="微软雅黑" panose="020b0503020204020204" charset="-122"/>
                <a:ea typeface="微软雅黑" panose="020b0503020204020204" charset="-122"/>
              </a:rPr>
              <a:t>缺乏正确的发展理念。</a:t>
            </a:r>
            <a:r>
              <a:rPr lang="en-US" altLang="zh-CN" sz="2000">
                <a:solidFill>
                  <a:schemeClr val="dk1"/>
                </a:solidFill>
                <a:latin typeface="微软雅黑" panose="020b0503020204020204" charset="-122"/>
                <a:ea typeface="微软雅黑" panose="020b0503020204020204" charset="-122"/>
              </a:rPr>
              <a:t> </a:t>
            </a:r>
          </a:p>
          <a:p>
            <a:pPr>
              <a:lnSpc>
                <a:spcPct val="130000"/>
              </a:lnSpc>
              <a:defRPr/>
            </a:pPr>
            <a:r>
              <a:rPr lang="en-US" altLang="zh-CN" sz="2000">
                <a:solidFill>
                  <a:schemeClr val="dk1"/>
                </a:solidFill>
                <a:latin typeface="微软雅黑" panose="020b0503020204020204" charset="-122"/>
                <a:ea typeface="微软雅黑" panose="020b0503020204020204" charset="-122"/>
              </a:rPr>
              <a:t>2.</a:t>
            </a:r>
            <a:r>
              <a:rPr lang="zh-CN" altLang="en-US" sz="2000">
                <a:solidFill>
                  <a:schemeClr val="dk1"/>
                </a:solidFill>
                <a:latin typeface="微软雅黑" panose="020b0503020204020204" charset="-122"/>
                <a:ea typeface="微软雅黑" panose="020b0503020204020204" charset="-122"/>
              </a:rPr>
              <a:t>没有建立完善的安全管理长效机制。</a:t>
            </a:r>
            <a:endParaRPr lang="en-US" altLang="zh-CN" sz="2000">
              <a:solidFill>
                <a:schemeClr val="dk1"/>
              </a:solidFill>
              <a:latin typeface="微软雅黑" panose="020b0503020204020204" charset="-122"/>
              <a:ea typeface="微软雅黑" panose="020b0503020204020204" charset="-122"/>
            </a:endParaRPr>
          </a:p>
          <a:p>
            <a:pPr>
              <a:lnSpc>
                <a:spcPct val="130000"/>
              </a:lnSpc>
              <a:defRPr/>
            </a:pPr>
            <a:r>
              <a:rPr lang="en-US" altLang="zh-CN" sz="2000">
                <a:solidFill>
                  <a:schemeClr val="dk1"/>
                </a:solidFill>
                <a:latin typeface="微软雅黑" panose="020b0503020204020204" charset="-122"/>
                <a:ea typeface="微软雅黑" panose="020b0503020204020204" charset="-122"/>
              </a:rPr>
              <a:t>3.</a:t>
            </a:r>
            <a:r>
              <a:rPr lang="zh-CN" altLang="en-US" sz="2000">
                <a:solidFill>
                  <a:schemeClr val="dk1"/>
                </a:solidFill>
                <a:latin typeface="微软雅黑" panose="020b0503020204020204" charset="-122"/>
                <a:ea typeface="微软雅黑" panose="020b0503020204020204" charset="-122"/>
              </a:rPr>
              <a:t>职工安全教育培训不到位。</a:t>
            </a:r>
            <a:endParaRPr lang="en-US" altLang="zh-CN" sz="2000">
              <a:solidFill>
                <a:schemeClr val="dk1"/>
              </a:solidFill>
              <a:latin typeface="微软雅黑" panose="020b0503020204020204" charset="-122"/>
              <a:ea typeface="微软雅黑" panose="020b0503020204020204" charset="-122"/>
            </a:endParaRPr>
          </a:p>
          <a:p>
            <a:pPr>
              <a:lnSpc>
                <a:spcPct val="130000"/>
              </a:lnSpc>
              <a:defRPr/>
            </a:pPr>
            <a:r>
              <a:rPr lang="en-US" altLang="zh-CN" sz="2000" cap="small">
                <a:solidFill>
                  <a:schemeClr val="dk1"/>
                </a:solidFill>
                <a:latin typeface="微软雅黑" panose="020b0503020204020204" charset="-122"/>
                <a:ea typeface="微软雅黑" panose="020b0503020204020204" charset="-122"/>
              </a:rPr>
              <a:t>4.</a:t>
            </a:r>
            <a:r>
              <a:rPr lang="zh-CN" altLang="en-US" sz="2000" cap="small">
                <a:solidFill>
                  <a:schemeClr val="dk1"/>
                </a:solidFill>
                <a:latin typeface="微软雅黑" panose="020b0503020204020204" charset="-122"/>
                <a:ea typeface="微软雅黑" panose="020b0503020204020204" charset="-122"/>
              </a:rPr>
              <a:t>安全设施设备不完善。</a:t>
            </a:r>
            <a:r>
              <a:rPr lang="en-US" altLang="zh-CN" sz="2000" cap="small">
                <a:solidFill>
                  <a:schemeClr val="dk1"/>
                </a:solidFill>
                <a:latin typeface="微软雅黑" panose="020b0503020204020204" charset="-122"/>
                <a:ea typeface="微软雅黑" panose="020b0503020204020204" charset="-122"/>
              </a:rPr>
              <a:t> </a:t>
            </a:r>
          </a:p>
          <a:p>
            <a:pPr>
              <a:lnSpc>
                <a:spcPct val="130000"/>
              </a:lnSpc>
              <a:defRPr/>
            </a:pPr>
            <a:r>
              <a:rPr lang="en-US" altLang="zh-CN" sz="2000" cap="small">
                <a:solidFill>
                  <a:schemeClr val="dk1"/>
                </a:solidFill>
                <a:latin typeface="微软雅黑" panose="020b0503020204020204" charset="-122"/>
                <a:ea typeface="微软雅黑" panose="020b0503020204020204" charset="-122"/>
              </a:rPr>
              <a:t>5.</a:t>
            </a:r>
            <a:r>
              <a:rPr lang="zh-CN" altLang="en-US" sz="2000" cap="small">
                <a:solidFill>
                  <a:schemeClr val="dk1"/>
                </a:solidFill>
                <a:latin typeface="微软雅黑" panose="020b0503020204020204" charset="-122"/>
                <a:ea typeface="微软雅黑" panose="020b0503020204020204" charset="-122"/>
              </a:rPr>
              <a:t>检维修作业管理不规范</a:t>
            </a:r>
            <a:endParaRPr lang="en-US" altLang="zh-CN" sz="2000" cap="small">
              <a:solidFill>
                <a:schemeClr val="dk1"/>
              </a:solidFill>
              <a:latin typeface="微软雅黑" panose="020b0503020204020204" charset="-122"/>
              <a:ea typeface="微软雅黑" panose="020b0503020204020204" charset="-122"/>
            </a:endParaRPr>
          </a:p>
          <a:p>
            <a:pPr>
              <a:lnSpc>
                <a:spcPct val="130000"/>
              </a:lnSpc>
              <a:defRPr/>
            </a:pPr>
            <a:r>
              <a:rPr lang="en-US" altLang="zh-CN" sz="2000" cap="small">
                <a:solidFill>
                  <a:schemeClr val="dk1"/>
                </a:solidFill>
                <a:latin typeface="微软雅黑" panose="020b0503020204020204" charset="-122"/>
                <a:ea typeface="微软雅黑" panose="020b0503020204020204" charset="-122"/>
              </a:rPr>
              <a:t>6.</a:t>
            </a:r>
            <a:r>
              <a:rPr lang="zh-CN" altLang="en-US" sz="2000" cap="small">
                <a:solidFill>
                  <a:schemeClr val="dk1"/>
                </a:solidFill>
                <a:latin typeface="微软雅黑" panose="020b0503020204020204" charset="-122"/>
                <a:ea typeface="微软雅黑" panose="020b0503020204020204" charset="-122"/>
              </a:rPr>
              <a:t>企业对外委施工队伍管理不到位。</a:t>
            </a:r>
            <a:endParaRPr lang="en-US" altLang="zh-CN" sz="2000" cap="small">
              <a:solidFill>
                <a:schemeClr val="dk1"/>
              </a:solidFill>
              <a:latin typeface="微软雅黑" panose="020b0503020204020204" charset="-122"/>
              <a:ea typeface="微软雅黑" panose="020b0503020204020204" charset="-122"/>
            </a:endParaRPr>
          </a:p>
          <a:p>
            <a:pPr>
              <a:lnSpc>
                <a:spcPct val="130000"/>
              </a:lnSpc>
              <a:defRPr/>
            </a:pPr>
            <a:r>
              <a:rPr lang="en-US" altLang="zh-CN" sz="2000" cap="small">
                <a:solidFill>
                  <a:schemeClr val="dk1"/>
                </a:solidFill>
                <a:latin typeface="微软雅黑" panose="020b0503020204020204" charset="-122"/>
                <a:ea typeface="微软雅黑" panose="020b0503020204020204" charset="-122"/>
              </a:rPr>
              <a:t>7.</a:t>
            </a:r>
            <a:r>
              <a:rPr lang="zh-CN" altLang="en-US" sz="2000" cap="small">
                <a:solidFill>
                  <a:schemeClr val="dk1"/>
                </a:solidFill>
                <a:latin typeface="微软雅黑" panose="020b0503020204020204" charset="-122"/>
                <a:ea typeface="微软雅黑" panose="020b0503020204020204" charset="-122"/>
              </a:rPr>
              <a:t>班组安全管理薄弱。</a:t>
            </a:r>
          </a:p>
        </p:txBody>
      </p:sp>
      <p:sp>
        <p:nvSpPr>
          <p:cNvPr id="21" name="矩形: 圆角 20"/>
          <p:cNvSpPr/>
          <p:nvPr>
            <p:custDataLst>
              <p:tags r:id="rId12"/>
            </p:custDataLst>
          </p:nvPr>
        </p:nvSpPr>
        <p:spPr>
          <a:xfrm>
            <a:off x="6794012" y="1852524"/>
            <a:ext cx="4559782" cy="4476352"/>
          </a:xfrm>
          <a:prstGeom prst="roundRect">
            <a:avLst/>
          </a:prstGeom>
          <a:noFill/>
          <a:ln w="6350">
            <a:solidFill>
              <a:schemeClr val="accent2">
                <a:alpha val="91000"/>
              </a:schemeClr>
            </a:solidFill>
          </a:ln>
          <a:effectLst>
            <a:outerShdw blurRad="381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22" name="矩形: 圆角 21"/>
          <p:cNvSpPr/>
          <p:nvPr>
            <p:custDataLst>
              <p:tags r:id="rId13"/>
            </p:custDataLst>
          </p:nvPr>
        </p:nvSpPr>
        <p:spPr>
          <a:xfrm>
            <a:off x="6338712" y="2839182"/>
            <a:ext cx="842554" cy="2188028"/>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tLang="zh-CN" sz="2400" b="1">
              <a:solidFill>
                <a:schemeClr val="lt1"/>
              </a:solidFill>
              <a:latin typeface="微软雅黑" panose="020b0503020204020204" charset="-122"/>
              <a:ea typeface="微软雅黑" panose="020b0503020204020204" charset="-122"/>
            </a:endParaRPr>
          </a:p>
          <a:p>
            <a:pPr algn="ctr"/>
            <a:r>
              <a:rPr lang="zh-CN" altLang="en-US" sz="2400" b="1">
                <a:solidFill>
                  <a:schemeClr val="lt1"/>
                </a:solidFill>
                <a:latin typeface="微软雅黑" panose="020b0503020204020204" charset="-122"/>
                <a:ea typeface="微软雅黑" panose="020b0503020204020204" charset="-122"/>
              </a:rPr>
              <a:t>防治对策</a:t>
            </a:r>
          </a:p>
          <a:p>
            <a:pPr algn="ctr"/>
            <a:endParaRPr lang="zh-CN" altLang="en-US" sz="2400" b="1">
              <a:solidFill>
                <a:schemeClr val="lt1"/>
              </a:solidFill>
              <a:latin typeface="微软雅黑" panose="020b0503020204020204" charset="-122"/>
              <a:ea typeface="微软雅黑" panose="020b0503020204020204" charset="-122"/>
            </a:endParaRPr>
          </a:p>
        </p:txBody>
      </p:sp>
      <p:sp>
        <p:nvSpPr>
          <p:cNvPr id="23" name="文本框 22"/>
          <p:cNvSpPr txBox="1"/>
          <p:nvPr>
            <p:custDataLst>
              <p:tags r:id="rId14"/>
            </p:custDataLst>
          </p:nvPr>
        </p:nvSpPr>
        <p:spPr>
          <a:xfrm>
            <a:off x="7156267" y="2210801"/>
            <a:ext cx="4110447" cy="369252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en-US" altLang="zh-CN" sz="2000">
                <a:solidFill>
                  <a:schemeClr val="dk1"/>
                </a:solidFill>
                <a:latin typeface="微软雅黑" panose="020b0503020204020204" charset="-122"/>
                <a:ea typeface="微软雅黑" panose="020b0503020204020204" charset="-122"/>
              </a:rPr>
              <a:t>1.</a:t>
            </a:r>
            <a:r>
              <a:rPr lang="zh-CN" altLang="en-US" sz="2000">
                <a:solidFill>
                  <a:schemeClr val="dk1"/>
                </a:solidFill>
                <a:latin typeface="微软雅黑" panose="020b0503020204020204" charset="-122"/>
                <a:ea typeface="微软雅黑" panose="020b0503020204020204" charset="-122"/>
              </a:rPr>
              <a:t>强化安全监管责任落实。</a:t>
            </a:r>
          </a:p>
          <a:p>
            <a:pPr>
              <a:lnSpc>
                <a:spcPct val="130000"/>
              </a:lnSpc>
              <a:defRPr/>
            </a:pPr>
            <a:r>
              <a:rPr lang="en-US" altLang="zh-CN" sz="2000">
                <a:solidFill>
                  <a:schemeClr val="dk1"/>
                </a:solidFill>
                <a:latin typeface="微软雅黑" panose="020b0503020204020204" charset="-122"/>
                <a:ea typeface="微软雅黑" panose="020b0503020204020204" charset="-122"/>
              </a:rPr>
              <a:t>2.</a:t>
            </a:r>
            <a:r>
              <a:rPr lang="zh-CN" altLang="en-US" sz="2000">
                <a:solidFill>
                  <a:schemeClr val="dk1"/>
                </a:solidFill>
                <a:latin typeface="微软雅黑" panose="020b0503020204020204" charset="-122"/>
                <a:ea typeface="微软雅黑" panose="020b0503020204020204" charset="-122"/>
              </a:rPr>
              <a:t>强化对企业的问责问效。</a:t>
            </a:r>
          </a:p>
          <a:p>
            <a:pPr>
              <a:lnSpc>
                <a:spcPct val="130000"/>
              </a:lnSpc>
              <a:defRPr/>
            </a:pPr>
            <a:r>
              <a:rPr lang="en-US" altLang="zh-CN" sz="2000">
                <a:solidFill>
                  <a:schemeClr val="dk1"/>
                </a:solidFill>
                <a:latin typeface="微软雅黑" panose="020b0503020204020204" charset="-122"/>
                <a:ea typeface="微软雅黑" panose="020b0503020204020204" charset="-122"/>
              </a:rPr>
              <a:t>3.</a:t>
            </a:r>
            <a:r>
              <a:rPr lang="zh-CN" altLang="en-US" sz="2000">
                <a:solidFill>
                  <a:schemeClr val="dk1"/>
                </a:solidFill>
                <a:latin typeface="微软雅黑" panose="020b0503020204020204" charset="-122"/>
                <a:ea typeface="微软雅黑" panose="020b0503020204020204" charset="-122"/>
              </a:rPr>
              <a:t>加强对事故企业的跟踪督导。</a:t>
            </a:r>
          </a:p>
          <a:p>
            <a:pPr>
              <a:lnSpc>
                <a:spcPct val="130000"/>
              </a:lnSpc>
              <a:defRPr/>
            </a:pPr>
            <a:r>
              <a:rPr lang="en-US" altLang="zh-CN" sz="2000">
                <a:solidFill>
                  <a:schemeClr val="dk1"/>
                </a:solidFill>
                <a:latin typeface="微软雅黑" panose="020b0503020204020204" charset="-122"/>
                <a:ea typeface="微软雅黑" panose="020b0503020204020204" charset="-122"/>
              </a:rPr>
              <a:t>4.</a:t>
            </a:r>
            <a:r>
              <a:rPr lang="zh-CN" altLang="en-US" sz="2000">
                <a:solidFill>
                  <a:schemeClr val="dk1"/>
                </a:solidFill>
                <a:latin typeface="微软雅黑" panose="020b0503020204020204" charset="-122"/>
                <a:ea typeface="微软雅黑" panose="020b0503020204020204" charset="-122"/>
              </a:rPr>
              <a:t>强化对重点企业的预警预判。</a:t>
            </a:r>
          </a:p>
          <a:p>
            <a:pPr>
              <a:lnSpc>
                <a:spcPct val="130000"/>
              </a:lnSpc>
              <a:defRPr/>
            </a:pPr>
            <a:r>
              <a:rPr lang="en-US" altLang="zh-CN" sz="2000">
                <a:solidFill>
                  <a:schemeClr val="dk1"/>
                </a:solidFill>
                <a:latin typeface="微软雅黑" panose="020b0503020204020204" charset="-122"/>
                <a:ea typeface="微软雅黑" panose="020b0503020204020204" charset="-122"/>
              </a:rPr>
              <a:t>5.</a:t>
            </a:r>
            <a:r>
              <a:rPr lang="zh-CN" altLang="en-US" sz="2000">
                <a:solidFill>
                  <a:schemeClr val="dk1"/>
                </a:solidFill>
                <a:latin typeface="微软雅黑" panose="020b0503020204020204" charset="-122"/>
                <a:ea typeface="微软雅黑" panose="020b0503020204020204" charset="-122"/>
              </a:rPr>
              <a:t>有针对性地开展安全教育培训。</a:t>
            </a:r>
          </a:p>
          <a:p>
            <a:pPr>
              <a:lnSpc>
                <a:spcPct val="130000"/>
              </a:lnSpc>
              <a:defRPr/>
            </a:pPr>
            <a:r>
              <a:rPr lang="en-US" altLang="zh-CN" sz="2000">
                <a:solidFill>
                  <a:schemeClr val="dk1"/>
                </a:solidFill>
                <a:latin typeface="微软雅黑" panose="020b0503020204020204" charset="-122"/>
                <a:ea typeface="微软雅黑" panose="020b0503020204020204" charset="-122"/>
              </a:rPr>
              <a:t>6.</a:t>
            </a:r>
            <a:r>
              <a:rPr lang="zh-CN" altLang="en-US" sz="2000">
                <a:solidFill>
                  <a:schemeClr val="dk1"/>
                </a:solidFill>
                <a:latin typeface="微软雅黑" panose="020b0503020204020204" charset="-122"/>
                <a:ea typeface="微软雅黑" panose="020b0503020204020204" charset="-122"/>
              </a:rPr>
              <a:t>督促企业进一步加强安全防护设施建设。</a:t>
            </a:r>
          </a:p>
          <a:p>
            <a:pPr>
              <a:lnSpc>
                <a:spcPct val="130000"/>
              </a:lnSpc>
              <a:defRPr/>
            </a:pPr>
            <a:r>
              <a:rPr lang="en-US" altLang="zh-CN" sz="2000">
                <a:solidFill>
                  <a:schemeClr val="dk1"/>
                </a:solidFill>
                <a:latin typeface="微软雅黑" panose="020b0503020204020204" charset="-122"/>
                <a:ea typeface="微软雅黑" panose="020b0503020204020204" charset="-122"/>
              </a:rPr>
              <a:t>7.</a:t>
            </a:r>
            <a:r>
              <a:rPr lang="zh-CN" altLang="en-US" sz="2000">
                <a:solidFill>
                  <a:schemeClr val="dk1"/>
                </a:solidFill>
                <a:latin typeface="微软雅黑" panose="020b0503020204020204" charset="-122"/>
                <a:ea typeface="微软雅黑" panose="020b0503020204020204" charset="-122"/>
              </a:rPr>
              <a:t>组织开展检修作业专项整治。</a:t>
            </a:r>
          </a:p>
          <a:p>
            <a:pPr>
              <a:lnSpc>
                <a:spcPct val="130000"/>
              </a:lnSpc>
              <a:defRPr/>
            </a:pPr>
            <a:r>
              <a:rPr lang="en-US" altLang="zh-CN" sz="2000">
                <a:solidFill>
                  <a:schemeClr val="dk1"/>
                </a:solidFill>
                <a:latin typeface="微软雅黑" panose="020b0503020204020204" charset="-122"/>
                <a:ea typeface="微软雅黑" panose="020b0503020204020204" charset="-122"/>
              </a:rPr>
              <a:t>8.</a:t>
            </a:r>
            <a:r>
              <a:rPr lang="zh-CN" altLang="en-US" sz="2000">
                <a:solidFill>
                  <a:schemeClr val="dk1"/>
                </a:solidFill>
                <a:latin typeface="微软雅黑" panose="020b0503020204020204" charset="-122"/>
                <a:ea typeface="微软雅黑" panose="020b0503020204020204" charset="-122"/>
              </a:rPr>
              <a:t>指导企业切实加强班组建设。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8</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202619"/>
            <a:ext cx="654499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习近平：安全红线不容任何人越过</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17591" y="2014059"/>
            <a:ext cx="11426184" cy="4434365"/>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en-US" altLang="zh-CN" sz="2400">
              <a:solidFill>
                <a:srgbClr val="000000"/>
              </a:solidFill>
              <a:latin typeface="微软雅黑" panose="020b0503020204020204" charset="-122"/>
              <a:ea typeface="微软雅黑" panose="020b0503020204020204" charset="-122"/>
            </a:endParaRPr>
          </a:p>
          <a:p>
            <a:endParaRPr lang="en-US" altLang="zh-CN" sz="2400">
              <a:solidFill>
                <a:srgbClr val="000000"/>
              </a:solidFill>
              <a:latin typeface="微软雅黑" panose="020b0503020204020204" charset="-122"/>
              <a:ea typeface="微软雅黑" panose="020b0503020204020204" charset="-122"/>
            </a:endParaRPr>
          </a:p>
          <a:p>
            <a:endParaRPr lang="en-US" altLang="zh-CN" sz="24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安全红线：</a:t>
            </a:r>
            <a:r>
              <a:rPr lang="zh-CN" altLang="en-US" sz="2000">
                <a:solidFill>
                  <a:srgbClr val="000000"/>
                </a:solidFill>
                <a:latin typeface="微软雅黑" panose="020b0503020204020204" charset="-122"/>
                <a:ea typeface="微软雅黑" panose="020b0503020204020204" charset="-122"/>
              </a:rPr>
              <a:t>人命关天，发展决不能以牺牲人的生命为代价，这必须作为一条不可逾越的红线。</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安全责任：</a:t>
            </a:r>
            <a:r>
              <a:rPr lang="zh-CN" altLang="en-US" sz="2000">
                <a:solidFill>
                  <a:srgbClr val="000000"/>
                </a:solidFill>
                <a:latin typeface="微软雅黑" panose="020b0503020204020204" charset="-122"/>
                <a:ea typeface="微软雅黑" panose="020b0503020204020204" charset="-122"/>
              </a:rPr>
              <a:t>坚持“党政同责、一岗双责、齐抓共管”，党政一把手必须亲力亲为。企业必须认真履行安全生产主体责任，做到安全投入到位、安全培训到位、基础管理到位、应急救援到位。</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安全摆位：</a:t>
            </a:r>
            <a:r>
              <a:rPr lang="zh-CN" altLang="en-US" sz="2000">
                <a:solidFill>
                  <a:srgbClr val="000000"/>
                </a:solidFill>
                <a:latin typeface="微软雅黑" panose="020b0503020204020204" charset="-122"/>
                <a:ea typeface="微软雅黑" panose="020b0503020204020204" charset="-122"/>
              </a:rPr>
              <a:t>各级党委和政府、各级领导干部要牢固树立安全发展理念，始终把人民群众生命安全放在第一位。坚持安全生产高标准、严要求，招商引资、上项目要严把安全生产关，加大安全生产指标考核权重，实行安全生产和重大安全生产事故风险“一票否决”。</a:t>
            </a: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spTree>
    <p:custDataLst>
      <p:tags r:id="rId9"/>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9</a:t>
            </a:fld>
            <a:endParaRPr lang="zh-CN" altLang="en-US">
              <a:solidFill>
                <a:srgbClr val="FFFFFF"/>
              </a:solidFill>
              <a:latin typeface="思源黑体" panose="020b0500000000000000" pitchFamily="34" charset="-122"/>
              <a:ea typeface="华文仿宋" panose="02010600040101010101" pitchFamily="2" charset="-122"/>
            </a:endParaRP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278136" y="1560731"/>
            <a:ext cx="11426184" cy="4434365"/>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en-US" altLang="zh-CN" sz="2400">
              <a:solidFill>
                <a:srgbClr val="000000"/>
              </a:solidFill>
              <a:latin typeface="微软雅黑" panose="020b0503020204020204" charset="-122"/>
              <a:ea typeface="微软雅黑" panose="020b0503020204020204" charset="-122"/>
            </a:endParaRPr>
          </a:p>
          <a:p>
            <a:endParaRPr lang="en-US" altLang="zh-CN" sz="2400">
              <a:solidFill>
                <a:srgbClr val="000000"/>
              </a:solidFill>
              <a:latin typeface="微软雅黑" panose="020b0503020204020204" charset="-122"/>
              <a:ea typeface="微软雅黑" panose="020b0503020204020204" charset="-122"/>
            </a:endParaRPr>
          </a:p>
          <a:p>
            <a:endParaRPr lang="en-US" altLang="zh-CN" sz="24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安全管理：</a:t>
            </a:r>
            <a:r>
              <a:rPr lang="zh-CN" altLang="en-US" sz="2000">
                <a:solidFill>
                  <a:srgbClr val="000000"/>
                </a:solidFill>
                <a:latin typeface="微软雅黑" panose="020b0503020204020204" charset="-122"/>
                <a:ea typeface="微软雅黑" panose="020b0503020204020204" charset="-122"/>
              </a:rPr>
              <a:t>要注重标本兼治、抓住源头、综合治理；要建立长效机制，坚持常、长二字，经常、长期抓下去。要切实抓好安全生产，坚持以人为本、生命至上，全面抓好安全生产责任制和管理、防范、监督、检查、奖惩措施的落实，细化落实各级党委和政府的领导责任、相关部门的监管责任、企业的主体责任，深入开展专项整治，切实消除隐患。</a:t>
            </a: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安全隐患排查：</a:t>
            </a:r>
            <a:r>
              <a:rPr lang="zh-CN" altLang="en-US" sz="2000">
                <a:solidFill>
                  <a:srgbClr val="000000"/>
                </a:solidFill>
                <a:latin typeface="微软雅黑" panose="020b0503020204020204" charset="-122"/>
                <a:ea typeface="微软雅黑" panose="020b0503020204020204" charset="-122"/>
              </a:rPr>
              <a:t>加大隐患整改治理力度，建立安全生产检查工作责任制，实行谁检查，谁签字，谁负责，谁销号，做到不打折扣、不留死角、不走过场。按照全覆盖、零容忍、严执法、重实效和不发通知、不打招呼、不听汇报、不用陪同和招待，直奔基层、直插现场的要求开展安全检查。</a:t>
            </a: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安全警示：</a:t>
            </a:r>
            <a:r>
              <a:rPr lang="zh-CN" altLang="en-US" sz="2000">
                <a:solidFill>
                  <a:srgbClr val="000000"/>
                </a:solidFill>
                <a:latin typeface="微软雅黑" panose="020b0503020204020204" charset="-122"/>
                <a:ea typeface="微软雅黑" panose="020b0503020204020204" charset="-122"/>
              </a:rPr>
              <a:t>深刻吸取安全事故带来的教训，强化安全责任，改进安全管理，落实防范措施，做到“一厂出事故、万厂受教育；一地有隐患、全国受警示”。</a:t>
            </a: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spTree>
    <p:custDataLst>
      <p:tags r:id="rId9"/>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10</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2" name="矩形 31"/>
          <p:cNvSpPr/>
          <p:nvPr>
            <p:custDataLst>
              <p:tags r:id="rId2"/>
            </p:custDataLst>
          </p:nvPr>
        </p:nvSpPr>
        <p:spPr>
          <a:xfrm>
            <a:off x="216695" y="1163145"/>
            <a:ext cx="3796030" cy="583565"/>
          </a:xfrm>
          <a:prstGeom prst="rect">
            <a:avLst/>
          </a:prstGeom>
          <a:effectLst>
            <a:outerShdw dist="50800" sx="1000" sy="1000" algn="ctr" rotWithShape="0">
              <a:schemeClr val="lt1"/>
            </a:outerShdw>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0040" indent="-320040">
              <a:buFont typeface="Wingdings" panose="05000000000000000000"/>
              <a:buChar char=""/>
              <a:defRPr/>
            </a:pPr>
            <a:r>
              <a:rPr lang="zh-CN" altLang="en-US" sz="3200" b="1">
                <a:solidFill>
                  <a:srgbClr val="000000"/>
                </a:solidFill>
                <a:effectLst>
                  <a:outerShdw blurRad="38100" dist="38100" dir="2700000" algn="tl">
                    <a:srgbClr val="000000">
                      <a:alpha val="43137"/>
                    </a:srgbClr>
                  </a:outerShdw>
                </a:effectLst>
                <a:latin typeface="微软雅黑" panose="020b0503020204020204" charset="-122"/>
                <a:ea typeface="微软雅黑" panose="020b0503020204020204" charset="-122"/>
              </a:rPr>
              <a:t>全省安全生产形势</a:t>
            </a:r>
          </a:p>
        </p:txBody>
      </p:sp>
      <p:sp>
        <p:nvSpPr>
          <p:cNvPr id="2" name="矩形 1"/>
          <p:cNvSpPr/>
          <p:nvPr/>
        </p:nvSpPr>
        <p:spPr>
          <a:xfrm>
            <a:off x="137160" y="1833451"/>
            <a:ext cx="11426188" cy="51695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b="1" u="sng">
                <a:solidFill>
                  <a:srgbClr val="000000"/>
                </a:solidFill>
                <a:latin typeface="微软雅黑" panose="020b0503020204020204" charset="-122"/>
                <a:ea typeface="微软雅黑" panose="020b0503020204020204" charset="-122"/>
              </a:rPr>
              <a:t>《xx</a:t>
            </a:r>
            <a:r>
              <a:rPr lang="zh-CN" altLang="en-US" sz="2000" b="1" u="sng">
                <a:solidFill>
                  <a:srgbClr val="000000"/>
                </a:solidFill>
                <a:latin typeface="微软雅黑" panose="020b0503020204020204" charset="-122"/>
                <a:ea typeface="微软雅黑" panose="020b0503020204020204" charset="-122"/>
              </a:rPr>
              <a:t>省“六打六治”打非治违专项行动方案</a:t>
            </a:r>
            <a:r>
              <a:rPr lang="en-US" altLang="zh-CN" sz="2000" b="1" u="sng">
                <a:solidFill>
                  <a:srgbClr val="000000"/>
                </a:solidFill>
                <a:latin typeface="微软雅黑" panose="020b0503020204020204" charset="-122"/>
                <a:ea typeface="微软雅黑" panose="020b0503020204020204" charset="-122"/>
              </a:rPr>
              <a:t>》</a:t>
            </a:r>
            <a:r>
              <a:rPr lang="zh-CN" altLang="en-US" sz="2000" b="1" u="sng">
                <a:solidFill>
                  <a:srgbClr val="000000"/>
                </a:solidFill>
                <a:latin typeface="微软雅黑" panose="020b0503020204020204" charset="-122"/>
                <a:ea typeface="微软雅黑" panose="020b0503020204020204" charset="-122"/>
              </a:rPr>
              <a:t>的通知 某某</a:t>
            </a:r>
            <a:r>
              <a:rPr lang="en-US" altLang="zh-CN" sz="2000" b="1" u="sng">
                <a:solidFill>
                  <a:srgbClr val="000000"/>
                </a:solidFill>
                <a:latin typeface="微软雅黑" panose="020b0503020204020204" charset="-122"/>
                <a:ea typeface="微软雅黑" panose="020b0503020204020204" charset="-122"/>
              </a:rPr>
              <a:t>〔2014〕9</a:t>
            </a:r>
            <a:r>
              <a:rPr lang="zh-CN" altLang="en-US" sz="2000" b="1" u="sng">
                <a:solidFill>
                  <a:srgbClr val="000000"/>
                </a:solidFill>
                <a:latin typeface="微软雅黑" panose="020b0503020204020204" charset="-122"/>
                <a:ea typeface="微软雅黑" panose="020b0503020204020204" charset="-122"/>
              </a:rPr>
              <a:t>号</a:t>
            </a:r>
          </a:p>
          <a:p>
            <a:pPr>
              <a:lnSpc>
                <a:spcPct val="150000"/>
              </a:lnSpc>
            </a:pPr>
            <a:r>
              <a:rPr lang="en-US" altLang="zh-CN" sz="2000">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总体目标：认真贯彻落实习近平总书记、李克强总理等中央领导同志关于安全生产的重要指示精神，按照“全覆盖、零容忍、严执法、重实效”总体要求，在全省范围内集中开展“六打六治”为重点的打非治违专项行动。</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en-US" altLang="zh-CN" sz="2000" b="1" u="sng">
                <a:solidFill>
                  <a:srgbClr val="000000"/>
                </a:solidFill>
                <a:latin typeface="微软雅黑" panose="020b0503020204020204" charset="-122"/>
                <a:ea typeface="微软雅黑" panose="020b0503020204020204" charset="-122"/>
              </a:rPr>
              <a:t>《</a:t>
            </a:r>
            <a:r>
              <a:rPr lang="zh-CN" altLang="en-US" sz="2000" b="1" u="sng">
                <a:solidFill>
                  <a:srgbClr val="000000"/>
                </a:solidFill>
                <a:latin typeface="微软雅黑" panose="020b0503020204020204" charset="-122"/>
                <a:ea typeface="微软雅黑" panose="020b0503020204020204" charset="-122"/>
              </a:rPr>
              <a:t>安全生产工作特别规定</a:t>
            </a:r>
            <a:r>
              <a:rPr lang="en-US" altLang="zh-CN" sz="2000" b="1" u="sng">
                <a:solidFill>
                  <a:srgbClr val="000000"/>
                </a:solidFill>
                <a:latin typeface="微软雅黑" panose="020b0503020204020204" charset="-122"/>
                <a:ea typeface="微软雅黑" panose="020b0503020204020204" charset="-122"/>
              </a:rPr>
              <a:t>》</a:t>
            </a:r>
          </a:p>
          <a:p>
            <a:pPr>
              <a:lnSpc>
                <a:spcPct val="150000"/>
              </a:lnSpc>
            </a:pPr>
            <a:r>
              <a:rPr lang="zh-CN" altLang="en-US" sz="2000">
                <a:solidFill>
                  <a:srgbClr val="000000"/>
                </a:solidFill>
                <a:latin typeface="微软雅黑" panose="020b0503020204020204" charset="-122"/>
                <a:ea typeface="微软雅黑" panose="020b0503020204020204" charset="-122"/>
              </a:rPr>
              <a:t>        按照有关法律法规要求，结合市情实际，制定出台了</a:t>
            </a:r>
            <a:r>
              <a:rPr lang="en-US" altLang="zh-CN" sz="2000">
                <a:solidFill>
                  <a:srgbClr val="000000"/>
                </a:solidFill>
                <a:latin typeface="微软雅黑" panose="020b0503020204020204" charset="-122"/>
                <a:ea typeface="微软雅黑" panose="020b0503020204020204" charset="-122"/>
              </a:rPr>
              <a:t>《</a:t>
            </a:r>
            <a:r>
              <a:rPr lang="zh-CN" altLang="en-US" sz="2000">
                <a:solidFill>
                  <a:srgbClr val="000000"/>
                </a:solidFill>
                <a:latin typeface="微软雅黑" panose="020b0503020204020204" charset="-122"/>
                <a:ea typeface="微软雅黑" panose="020b0503020204020204" charset="-122"/>
              </a:rPr>
              <a:t>安全生产特别规定</a:t>
            </a:r>
            <a:r>
              <a:rPr lang="en-US" altLang="zh-CN" sz="2000">
                <a:solidFill>
                  <a:srgbClr val="000000"/>
                </a:solidFill>
                <a:latin typeface="微软雅黑" panose="020b0503020204020204" charset="-122"/>
                <a:ea typeface="微软雅黑" panose="020b0503020204020204" charset="-122"/>
              </a:rPr>
              <a:t>》(</a:t>
            </a:r>
            <a:r>
              <a:rPr lang="zh-CN" altLang="en-US" sz="2000">
                <a:solidFill>
                  <a:srgbClr val="000000"/>
                </a:solidFill>
                <a:latin typeface="微软雅黑" panose="020b0503020204020204" charset="-122"/>
                <a:ea typeface="微软雅黑" panose="020b0503020204020204" charset="-122"/>
              </a:rPr>
              <a:t>共</a:t>
            </a:r>
            <a:r>
              <a:rPr lang="en-US" altLang="zh-CN" sz="2000">
                <a:solidFill>
                  <a:srgbClr val="000000"/>
                </a:solidFill>
                <a:latin typeface="微软雅黑" panose="020b0503020204020204" charset="-122"/>
                <a:ea typeface="微软雅黑" panose="020b0503020204020204" charset="-122"/>
              </a:rPr>
              <a:t>16</a:t>
            </a:r>
            <a:r>
              <a:rPr lang="zh-CN" altLang="en-US" sz="2000">
                <a:solidFill>
                  <a:srgbClr val="000000"/>
                </a:solidFill>
                <a:latin typeface="微软雅黑" panose="020b0503020204020204" charset="-122"/>
                <a:ea typeface="微软雅黑" panose="020b0503020204020204" charset="-122"/>
              </a:rPr>
              <a:t>条，有效期</a:t>
            </a:r>
            <a:r>
              <a:rPr lang="en-US" altLang="zh-CN" sz="2000">
                <a:solidFill>
                  <a:srgbClr val="000000"/>
                </a:solidFill>
                <a:latin typeface="微软雅黑" panose="020b0503020204020204" charset="-122"/>
                <a:ea typeface="微软雅黑" panose="020b0503020204020204" charset="-122"/>
              </a:rPr>
              <a:t>5</a:t>
            </a:r>
            <a:r>
              <a:rPr lang="zh-CN" altLang="en-US" sz="2000">
                <a:solidFill>
                  <a:srgbClr val="000000"/>
                </a:solidFill>
                <a:latin typeface="微软雅黑" panose="020b0503020204020204" charset="-122"/>
                <a:ea typeface="微软雅黑" panose="020b0503020204020204" charset="-122"/>
              </a:rPr>
              <a:t>年</a:t>
            </a:r>
            <a:r>
              <a:rPr lang="en-US" altLang="zh-CN" sz="2000">
                <a:solidFill>
                  <a:srgbClr val="000000"/>
                </a:solidFill>
                <a:latin typeface="微软雅黑" panose="020b0503020204020204" charset="-122"/>
                <a:ea typeface="微软雅黑" panose="020b0503020204020204" charset="-122"/>
              </a:rPr>
              <a:t>)</a:t>
            </a:r>
            <a:r>
              <a:rPr lang="zh-CN" altLang="en-US" sz="2000">
                <a:solidFill>
                  <a:srgbClr val="000000"/>
                </a:solidFill>
                <a:latin typeface="微软雅黑" panose="020b0503020204020204" charset="-122"/>
                <a:ea typeface="微软雅黑" panose="020b0503020204020204" charset="-122"/>
              </a:rPr>
              <a:t>，对定期召开会议、领导带队检查、隐患排查治理、安监机构建设等安全生产工作制度进行再细化、再明确、再强调。</a:t>
            </a:r>
            <a:endParaRPr lang="zh-CN" altLang="en-US" sz="2000">
              <a:solidFill>
                <a:srgbClr val="000000"/>
              </a:solidFill>
              <a:effectLst>
                <a:outerShdw blurRad="38100" dist="38100" dir="2700000" algn="tl">
                  <a:srgbClr val="C0C0C0"/>
                </a:outerShdw>
              </a:effectLst>
              <a:latin typeface="微软雅黑" panose="020b0503020204020204" charset="-122"/>
              <a:ea typeface="微软雅黑" panose="020b0503020204020204" charset="-122"/>
            </a:endParaRP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en-US" altLang="zh-CN" sz="2000">
              <a:solidFill>
                <a:srgbClr val="000000"/>
              </a:solidFill>
              <a:latin typeface="微软雅黑" panose="020b0503020204020204" charset="-122"/>
              <a:ea typeface="微软雅黑" panose="020b0503020204020204" charset="-122"/>
            </a:endParaRPr>
          </a:p>
        </p:txBody>
      </p:sp>
      <p:grpSp>
        <p:nvGrpSpPr>
          <p:cNvPr id="8" name="组合 7"/>
          <p:cNvGrpSpPr/>
          <p:nvPr/>
        </p:nvGrpSpPr>
        <p:grpSpPr>
          <a:xfrm>
            <a:off x="0" y="239486"/>
            <a:ext cx="6736080" cy="674914"/>
            <a:chOff x="0" y="239486"/>
            <a:chExt cx="6736080" cy="674914"/>
          </a:xfrm>
        </p:grpSpPr>
        <p:sp>
          <p:nvSpPr>
            <p:cNvPr id="4" name="矩形 3"/>
            <p:cNvSpPr/>
            <p:nvPr>
              <p:custDataLst>
                <p:tags r:id="rId3"/>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4"/>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5"/>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6"/>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7"/>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8"/>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11</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27704"/>
            <a:ext cx="10840266"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安全工作实行：“双想”</a:t>
            </a:r>
            <a:r>
              <a:rPr lang="zh-CN" altLang="en-US" sz="2800">
                <a:solidFill>
                  <a:srgbClr val="000000"/>
                </a:solidFill>
                <a:latin typeface="微软雅黑" panose="020b0503020204020204" charset="-122"/>
                <a:ea typeface="微软雅黑" panose="020b0503020204020204" charset="-122"/>
              </a:rPr>
              <a:t>，即“回想”和“预想”。</a:t>
            </a:r>
          </a:p>
          <a:p>
            <a:endParaRPr lang="zh-CN" altLang="en-US" sz="2800" b="1">
              <a:solidFill>
                <a:srgbClr val="000000"/>
              </a:solidFill>
              <a:latin typeface="微软雅黑" panose="020b0503020204020204" charset="-122"/>
              <a:ea typeface="微软雅黑" panose="020b0503020204020204" charset="-122"/>
            </a:endParaRP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01</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82905" y="2096372"/>
            <a:ext cx="11426184" cy="4352052"/>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en-US" altLang="zh-CN" sz="2400">
              <a:solidFill>
                <a:srgbClr val="000000"/>
              </a:solidFill>
              <a:latin typeface="微软雅黑" panose="020b0503020204020204" charset="-122"/>
              <a:ea typeface="微软雅黑" panose="020b0503020204020204" charset="-122"/>
            </a:endParaRPr>
          </a:p>
          <a:p>
            <a:endParaRPr lang="en-US" altLang="zh-CN" sz="2400">
              <a:solidFill>
                <a:srgbClr val="000000"/>
              </a:solidFill>
              <a:latin typeface="微软雅黑" panose="020b0503020204020204" charset="-122"/>
              <a:ea typeface="微软雅黑" panose="020b0503020204020204" charset="-122"/>
            </a:endParaRPr>
          </a:p>
          <a:p>
            <a:endParaRPr lang="en-US" altLang="zh-CN" sz="2400">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     “回想”</a:t>
            </a:r>
            <a:r>
              <a:rPr lang="en-US" altLang="zh-CN" sz="2000" b="1">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就是通过回顾过去曾经出现的安全问题、隐患和事故，进行深入分析、梳理，准确找出出现问题、隐患和发生事故的根本原因，总结一下在安全管理、制度落实、事故防范等方面的经验教训，避免同类事故重复发生。</a:t>
            </a:r>
          </a:p>
          <a:p>
            <a:pPr>
              <a:lnSpc>
                <a:spcPct val="150000"/>
              </a:lnSpc>
            </a:pPr>
            <a:r>
              <a:rPr lang="zh-CN" altLang="en-US" sz="2000">
                <a:solidFill>
                  <a:srgbClr val="000000"/>
                </a:solidFill>
                <a:latin typeface="微软雅黑" panose="020b0503020204020204" charset="-122"/>
                <a:ea typeface="微软雅黑" panose="020b0503020204020204" charset="-122"/>
              </a:rPr>
              <a:t>      </a:t>
            </a:r>
            <a:r>
              <a:rPr lang="zh-CN" altLang="en-US" sz="2000" b="1">
                <a:solidFill>
                  <a:srgbClr val="000000"/>
                </a:solidFill>
                <a:latin typeface="微软雅黑" panose="020b0503020204020204" charset="-122"/>
                <a:ea typeface="微软雅黑" panose="020b0503020204020204" charset="-122"/>
              </a:rPr>
              <a:t>“预想”</a:t>
            </a:r>
            <a:r>
              <a:rPr lang="en-US" altLang="zh-CN" sz="2000" b="1">
                <a:solidFill>
                  <a:srgbClr val="000000"/>
                </a:solidFill>
                <a:latin typeface="微软雅黑" panose="020b0503020204020204" charset="-122"/>
                <a:ea typeface="微软雅黑" panose="020b0503020204020204" charset="-122"/>
              </a:rPr>
              <a:t>:</a:t>
            </a:r>
            <a:r>
              <a:rPr lang="zh-CN" altLang="en-US" sz="2000" b="1">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就是在“回想”的基础上，动员全体员工结合岗位实际进行深入思考，对本单位及辖区可能存在的危险因素、可能出现的安全隐患和可能发生的安全事故做出预判和辨识，提前制定各项防范措施，将问题和隐患消灭在萌芽状态。</a:t>
            </a:r>
          </a:p>
          <a:p>
            <a:pPr>
              <a:lnSpc>
                <a:spcPct val="150000"/>
              </a:lnSpc>
            </a:pPr>
            <a:r>
              <a:rPr lang="zh-CN" altLang="en-US" sz="2000">
                <a:solidFill>
                  <a:srgbClr val="000000"/>
                </a:solidFill>
                <a:latin typeface="微软雅黑" panose="020b0503020204020204" charset="-122"/>
                <a:ea typeface="微软雅黑" panose="020b0503020204020204" charset="-122"/>
              </a:rPr>
              <a:t>      “回想”是为了汲取以往事故教训，“预想”是为了及早采取防范措施。通过深入开展“双想”活动，切实提高自身安全防范能力，有效遏制各类事故的发生。</a:t>
            </a: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spTree>
    <p:custDataLst>
      <p:tags r:id="rId9"/>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custDataLst>
              <p:tags r:id="rId2"/>
            </p:custDataLst>
          </p:nvPr>
        </p:nvSpPr>
        <p:spPr>
          <a:xfrm>
            <a:off x="7198995" y="3859465"/>
            <a:ext cx="4170045" cy="698179"/>
          </a:xfrm>
        </p:spPr>
        <p:txBody>
          <a:bodyPr>
            <a:normAutofit fontScale="77500" lnSpcReduction="10000"/>
          </a:bodyPr>
          <a:lstStyle/>
          <a:p>
            <a:r>
              <a:rPr lang="zh-CN" altLang="en-US">
                <a:solidFill>
                  <a:schemeClr val="dk1">
                    <a:tint val="75000"/>
                  </a:schemeClr>
                </a:solidFill>
                <a:latin typeface="微软雅黑" panose="020b0503020204020204" charset="-122"/>
                <a:ea typeface="微软雅黑" panose="020b0503020204020204" charset="-122"/>
              </a:rPr>
              <a:t>强化安全观念   提升安全素质</a:t>
            </a:r>
          </a:p>
          <a:p>
            <a:r>
              <a:rPr lang="zh-CN" altLang="en-US">
                <a:solidFill>
                  <a:schemeClr val="dk1">
                    <a:tint val="75000"/>
                  </a:schemeClr>
                </a:solidFill>
                <a:latin typeface="微软雅黑" panose="020b0503020204020204" charset="-122"/>
                <a:ea typeface="微软雅黑" panose="020b0503020204020204" charset="-122"/>
              </a:rPr>
              <a:t>汲取事故教训   落实安全责任</a:t>
            </a:r>
          </a:p>
          <a:p>
            <a:endParaRPr lang="zh-CN" altLang="en-US">
              <a:solidFill>
                <a:schemeClr val="dk1">
                  <a:tint val="75000"/>
                </a:schemeClr>
              </a:solidFill>
              <a:latin typeface="微软雅黑" panose="020b0503020204020204" charset="-122"/>
              <a:ea typeface="微软雅黑" panose="020b0503020204020204" charset="-122"/>
            </a:endParaRPr>
          </a:p>
        </p:txBody>
      </p:sp>
      <p:grpSp>
        <p:nvGrpSpPr>
          <p:cNvPr id="8" name="组合 7"/>
          <p:cNvGrpSpPr/>
          <p:nvPr/>
        </p:nvGrpSpPr>
        <p:grpSpPr>
          <a:xfrm>
            <a:off x="1182189" y="2155303"/>
            <a:ext cx="9570901" cy="1511074"/>
            <a:chOff x="1776549" y="1399766"/>
            <a:chExt cx="9570901" cy="1511074"/>
          </a:xfrm>
        </p:grpSpPr>
        <p:sp>
          <p:nvSpPr>
            <p:cNvPr id="4" name="矩形 3"/>
            <p:cNvSpPr/>
            <p:nvPr>
              <p:custDataLst>
                <p:tags r:id="rId3"/>
              </p:custDataLst>
            </p:nvPr>
          </p:nvSpPr>
          <p:spPr>
            <a:xfrm>
              <a:off x="1776549" y="1399766"/>
              <a:ext cx="2155371" cy="151107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9600" b="1">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4"/>
              </p:custDataLst>
            </p:nvPr>
          </p:nvCxnSpPr>
          <p:spPr>
            <a:xfrm>
              <a:off x="3581400" y="2849880"/>
              <a:ext cx="776605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7" name="文本框 6"/>
          <p:cNvSpPr txBox="1"/>
          <p:nvPr>
            <p:custDataLst>
              <p:tags r:id="rId5"/>
            </p:custDataLst>
          </p:nvPr>
        </p:nvSpPr>
        <p:spPr>
          <a:xfrm>
            <a:off x="6623050" y="2417477"/>
            <a:ext cx="486156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a:solidFill>
                  <a:schemeClr val="dk1"/>
                </a:solidFill>
                <a:latin typeface="微软雅黑" panose="020b0503020204020204" charset="-122"/>
                <a:ea typeface="微软雅黑" panose="020b0503020204020204" charset="-122"/>
              </a:rPr>
              <a:t>安全警示篇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13</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98784"/>
            <a:ext cx="654499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什么是安全</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安全警示篇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17591" y="2014059"/>
            <a:ext cx="11426184" cy="4434365"/>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en-US" altLang="zh-CN" sz="2400">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安全是一次只有起点，没有终点的“马拉松”！</a:t>
            </a:r>
          </a:p>
          <a:p>
            <a:pPr>
              <a:lnSpc>
                <a:spcPct val="150000"/>
              </a:lnSpc>
            </a:pPr>
            <a:r>
              <a:rPr lang="en-US" altLang="zh-CN" sz="2000">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安全是一场陪伴你职业生涯一生的“持久战”！</a:t>
            </a:r>
          </a:p>
          <a:p>
            <a:pPr>
              <a:lnSpc>
                <a:spcPct val="150000"/>
              </a:lnSpc>
            </a:pPr>
            <a:r>
              <a:rPr lang="en-US" altLang="zh-CN" sz="2000">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安全，又是一件耗费你无数智力、精力、财力都很难做好又必须做好的“苦差事”！</a:t>
            </a:r>
          </a:p>
          <a:p>
            <a:pPr>
              <a:lnSpc>
                <a:spcPct val="150000"/>
              </a:lnSpc>
            </a:pPr>
            <a:r>
              <a:rPr lang="en-US" altLang="zh-CN" sz="2000">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安全，更是一项非常特殊的需要“万分努力加十分运气”的工作！</a:t>
            </a: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sp>
        <p:nvSpPr>
          <p:cNvPr id="20" name="iconfont-1122-840613"/>
          <p:cNvSpPr/>
          <p:nvPr>
            <p:custDataLst>
              <p:tags r:id="rId9"/>
            </p:custDataLst>
          </p:nvPr>
        </p:nvSpPr>
        <p:spPr>
          <a:xfrm>
            <a:off x="875128" y="2721389"/>
            <a:ext cx="298352" cy="256704"/>
          </a:xfrm>
          <a:custGeom>
            <a:gdLst>
              <a:gd name="T0" fmla="*/ 5096 w 10942"/>
              <a:gd name="T1" fmla="*/ 9044 h 10942"/>
              <a:gd name="T2" fmla="*/ 8344 w 10942"/>
              <a:gd name="T3" fmla="*/ 5796 h 10942"/>
              <a:gd name="T4" fmla="*/ 8344 w 10942"/>
              <a:gd name="T5" fmla="*/ 5146 h 10942"/>
              <a:gd name="T6" fmla="*/ 5096 w 10942"/>
              <a:gd name="T7" fmla="*/ 1898 h 10942"/>
              <a:gd name="T8" fmla="*/ 4797 w 10942"/>
              <a:gd name="T9" fmla="*/ 1774 h 10942"/>
              <a:gd name="T10" fmla="*/ 4472 w 10942"/>
              <a:gd name="T11" fmla="*/ 1898 h 10942"/>
              <a:gd name="T12" fmla="*/ 3747 w 10942"/>
              <a:gd name="T13" fmla="*/ 2648 h 10942"/>
              <a:gd name="T14" fmla="*/ 3597 w 10942"/>
              <a:gd name="T15" fmla="*/ 2948 h 10942"/>
              <a:gd name="T16" fmla="*/ 3747 w 10942"/>
              <a:gd name="T17" fmla="*/ 3272 h 10942"/>
              <a:gd name="T18" fmla="*/ 5921 w 10942"/>
              <a:gd name="T19" fmla="*/ 5471 h 10942"/>
              <a:gd name="T20" fmla="*/ 3747 w 10942"/>
              <a:gd name="T21" fmla="*/ 7669 h 10942"/>
              <a:gd name="T22" fmla="*/ 3597 w 10942"/>
              <a:gd name="T23" fmla="*/ 7994 h 10942"/>
              <a:gd name="T24" fmla="*/ 3747 w 10942"/>
              <a:gd name="T25" fmla="*/ 8294 h 10942"/>
              <a:gd name="T26" fmla="*/ 4472 w 10942"/>
              <a:gd name="T27" fmla="*/ 9044 h 10942"/>
              <a:gd name="T28" fmla="*/ 4797 w 10942"/>
              <a:gd name="T29" fmla="*/ 9168 h 10942"/>
              <a:gd name="T30" fmla="*/ 5096 w 10942"/>
              <a:gd name="T31" fmla="*/ 9044 h 10942"/>
              <a:gd name="T32" fmla="*/ 10218 w 10942"/>
              <a:gd name="T33" fmla="*/ 8219 h 10942"/>
              <a:gd name="T34" fmla="*/ 8219 w 10942"/>
              <a:gd name="T35" fmla="*/ 10218 h 10942"/>
              <a:gd name="T36" fmla="*/ 5471 w 10942"/>
              <a:gd name="T37" fmla="*/ 10942 h 10942"/>
              <a:gd name="T38" fmla="*/ 2723 w 10942"/>
              <a:gd name="T39" fmla="*/ 10218 h 10942"/>
              <a:gd name="T40" fmla="*/ 724 w 10942"/>
              <a:gd name="T41" fmla="*/ 8219 h 10942"/>
              <a:gd name="T42" fmla="*/ 0 w 10942"/>
              <a:gd name="T43" fmla="*/ 5471 h 10942"/>
              <a:gd name="T44" fmla="*/ 724 w 10942"/>
              <a:gd name="T45" fmla="*/ 2723 h 10942"/>
              <a:gd name="T46" fmla="*/ 2723 w 10942"/>
              <a:gd name="T47" fmla="*/ 724 h 10942"/>
              <a:gd name="T48" fmla="*/ 5471 w 10942"/>
              <a:gd name="T49" fmla="*/ 0 h 10942"/>
              <a:gd name="T50" fmla="*/ 8219 w 10942"/>
              <a:gd name="T51" fmla="*/ 724 h 10942"/>
              <a:gd name="T52" fmla="*/ 10218 w 10942"/>
              <a:gd name="T53" fmla="*/ 2723 h 10942"/>
              <a:gd name="T54" fmla="*/ 10942 w 10942"/>
              <a:gd name="T55" fmla="*/ 5471 h 10942"/>
              <a:gd name="T56" fmla="*/ 10218 w 10942"/>
              <a:gd name="T57" fmla="*/ 8219 h 109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942" h="10942">
                <a:moveTo>
                  <a:pt x="5096" y="9044"/>
                </a:moveTo>
                <a:lnTo>
                  <a:pt x="8344" y="5796"/>
                </a:lnTo>
                <a:cubicBezTo>
                  <a:pt x="8544" y="5596"/>
                  <a:pt x="8544" y="5346"/>
                  <a:pt x="8344" y="5146"/>
                </a:cubicBezTo>
                <a:lnTo>
                  <a:pt x="5096" y="1898"/>
                </a:lnTo>
                <a:cubicBezTo>
                  <a:pt x="5021" y="1823"/>
                  <a:pt x="4921" y="1774"/>
                  <a:pt x="4797" y="1774"/>
                </a:cubicBezTo>
                <a:cubicBezTo>
                  <a:pt x="4672" y="1774"/>
                  <a:pt x="4547" y="1823"/>
                  <a:pt x="4472" y="1898"/>
                </a:cubicBezTo>
                <a:lnTo>
                  <a:pt x="3747" y="2648"/>
                </a:lnTo>
                <a:cubicBezTo>
                  <a:pt x="3647" y="2723"/>
                  <a:pt x="3597" y="2823"/>
                  <a:pt x="3597" y="2948"/>
                </a:cubicBezTo>
                <a:cubicBezTo>
                  <a:pt x="3597" y="3098"/>
                  <a:pt x="3647" y="3198"/>
                  <a:pt x="3747" y="3272"/>
                </a:cubicBezTo>
                <a:lnTo>
                  <a:pt x="5921" y="5471"/>
                </a:lnTo>
                <a:lnTo>
                  <a:pt x="3747" y="7669"/>
                </a:lnTo>
                <a:cubicBezTo>
                  <a:pt x="3647" y="7744"/>
                  <a:pt x="3597" y="7844"/>
                  <a:pt x="3597" y="7994"/>
                </a:cubicBezTo>
                <a:cubicBezTo>
                  <a:pt x="3597" y="8119"/>
                  <a:pt x="3647" y="8219"/>
                  <a:pt x="3747" y="8294"/>
                </a:cubicBezTo>
                <a:lnTo>
                  <a:pt x="4472" y="9044"/>
                </a:lnTo>
                <a:cubicBezTo>
                  <a:pt x="4547" y="9119"/>
                  <a:pt x="4672" y="9168"/>
                  <a:pt x="4797" y="9168"/>
                </a:cubicBezTo>
                <a:cubicBezTo>
                  <a:pt x="4921" y="9168"/>
                  <a:pt x="5021" y="9119"/>
                  <a:pt x="5096" y="9044"/>
                </a:cubicBezTo>
                <a:close/>
                <a:moveTo>
                  <a:pt x="10218" y="8219"/>
                </a:moveTo>
                <a:cubicBezTo>
                  <a:pt x="9718" y="9044"/>
                  <a:pt x="9044" y="9718"/>
                  <a:pt x="8219" y="10218"/>
                </a:cubicBezTo>
                <a:cubicBezTo>
                  <a:pt x="7420" y="10692"/>
                  <a:pt x="6495" y="10942"/>
                  <a:pt x="5471" y="10942"/>
                </a:cubicBezTo>
                <a:cubicBezTo>
                  <a:pt x="4447" y="10942"/>
                  <a:pt x="3522" y="10692"/>
                  <a:pt x="2723" y="10218"/>
                </a:cubicBezTo>
                <a:cubicBezTo>
                  <a:pt x="1898" y="9718"/>
                  <a:pt x="1224" y="9044"/>
                  <a:pt x="724" y="8219"/>
                </a:cubicBezTo>
                <a:cubicBezTo>
                  <a:pt x="250" y="7420"/>
                  <a:pt x="0" y="6495"/>
                  <a:pt x="0" y="5471"/>
                </a:cubicBezTo>
                <a:cubicBezTo>
                  <a:pt x="0" y="4447"/>
                  <a:pt x="250" y="3522"/>
                  <a:pt x="724" y="2723"/>
                </a:cubicBezTo>
                <a:cubicBezTo>
                  <a:pt x="1224" y="1898"/>
                  <a:pt x="1898" y="1224"/>
                  <a:pt x="2723" y="724"/>
                </a:cubicBezTo>
                <a:cubicBezTo>
                  <a:pt x="3522" y="250"/>
                  <a:pt x="4447" y="0"/>
                  <a:pt x="5471" y="0"/>
                </a:cubicBezTo>
                <a:cubicBezTo>
                  <a:pt x="6495" y="0"/>
                  <a:pt x="7420" y="250"/>
                  <a:pt x="8219" y="724"/>
                </a:cubicBezTo>
                <a:cubicBezTo>
                  <a:pt x="9044" y="1224"/>
                  <a:pt x="9718" y="1898"/>
                  <a:pt x="10218" y="2723"/>
                </a:cubicBezTo>
                <a:cubicBezTo>
                  <a:pt x="10692" y="3522"/>
                  <a:pt x="10942" y="4447"/>
                  <a:pt x="10942" y="5471"/>
                </a:cubicBezTo>
                <a:cubicBezTo>
                  <a:pt x="10942" y="6495"/>
                  <a:pt x="10692" y="7420"/>
                  <a:pt x="10218" y="821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solidFill>
                <a:schemeClr val="lt1"/>
              </a:solidFill>
              <a:latin typeface="思源黑体" panose="020b0500000000000000" pitchFamily="34" charset="-122"/>
            </a:endParaRPr>
          </a:p>
        </p:txBody>
      </p:sp>
      <p:sp>
        <p:nvSpPr>
          <p:cNvPr id="21" name="iconfont-1122-840613"/>
          <p:cNvSpPr/>
          <p:nvPr>
            <p:custDataLst>
              <p:tags r:id="rId10"/>
            </p:custDataLst>
          </p:nvPr>
        </p:nvSpPr>
        <p:spPr>
          <a:xfrm>
            <a:off x="875128" y="3204300"/>
            <a:ext cx="298352" cy="256704"/>
          </a:xfrm>
          <a:custGeom>
            <a:gdLst>
              <a:gd name="T0" fmla="*/ 5096 w 10942"/>
              <a:gd name="T1" fmla="*/ 9044 h 10942"/>
              <a:gd name="T2" fmla="*/ 8344 w 10942"/>
              <a:gd name="T3" fmla="*/ 5796 h 10942"/>
              <a:gd name="T4" fmla="*/ 8344 w 10942"/>
              <a:gd name="T5" fmla="*/ 5146 h 10942"/>
              <a:gd name="T6" fmla="*/ 5096 w 10942"/>
              <a:gd name="T7" fmla="*/ 1898 h 10942"/>
              <a:gd name="T8" fmla="*/ 4797 w 10942"/>
              <a:gd name="T9" fmla="*/ 1774 h 10942"/>
              <a:gd name="T10" fmla="*/ 4472 w 10942"/>
              <a:gd name="T11" fmla="*/ 1898 h 10942"/>
              <a:gd name="T12" fmla="*/ 3747 w 10942"/>
              <a:gd name="T13" fmla="*/ 2648 h 10942"/>
              <a:gd name="T14" fmla="*/ 3597 w 10942"/>
              <a:gd name="T15" fmla="*/ 2948 h 10942"/>
              <a:gd name="T16" fmla="*/ 3747 w 10942"/>
              <a:gd name="T17" fmla="*/ 3272 h 10942"/>
              <a:gd name="T18" fmla="*/ 5921 w 10942"/>
              <a:gd name="T19" fmla="*/ 5471 h 10942"/>
              <a:gd name="T20" fmla="*/ 3747 w 10942"/>
              <a:gd name="T21" fmla="*/ 7669 h 10942"/>
              <a:gd name="T22" fmla="*/ 3597 w 10942"/>
              <a:gd name="T23" fmla="*/ 7994 h 10942"/>
              <a:gd name="T24" fmla="*/ 3747 w 10942"/>
              <a:gd name="T25" fmla="*/ 8294 h 10942"/>
              <a:gd name="T26" fmla="*/ 4472 w 10942"/>
              <a:gd name="T27" fmla="*/ 9044 h 10942"/>
              <a:gd name="T28" fmla="*/ 4797 w 10942"/>
              <a:gd name="T29" fmla="*/ 9168 h 10942"/>
              <a:gd name="T30" fmla="*/ 5096 w 10942"/>
              <a:gd name="T31" fmla="*/ 9044 h 10942"/>
              <a:gd name="T32" fmla="*/ 10218 w 10942"/>
              <a:gd name="T33" fmla="*/ 8219 h 10942"/>
              <a:gd name="T34" fmla="*/ 8219 w 10942"/>
              <a:gd name="T35" fmla="*/ 10218 h 10942"/>
              <a:gd name="T36" fmla="*/ 5471 w 10942"/>
              <a:gd name="T37" fmla="*/ 10942 h 10942"/>
              <a:gd name="T38" fmla="*/ 2723 w 10942"/>
              <a:gd name="T39" fmla="*/ 10218 h 10942"/>
              <a:gd name="T40" fmla="*/ 724 w 10942"/>
              <a:gd name="T41" fmla="*/ 8219 h 10942"/>
              <a:gd name="T42" fmla="*/ 0 w 10942"/>
              <a:gd name="T43" fmla="*/ 5471 h 10942"/>
              <a:gd name="T44" fmla="*/ 724 w 10942"/>
              <a:gd name="T45" fmla="*/ 2723 h 10942"/>
              <a:gd name="T46" fmla="*/ 2723 w 10942"/>
              <a:gd name="T47" fmla="*/ 724 h 10942"/>
              <a:gd name="T48" fmla="*/ 5471 w 10942"/>
              <a:gd name="T49" fmla="*/ 0 h 10942"/>
              <a:gd name="T50" fmla="*/ 8219 w 10942"/>
              <a:gd name="T51" fmla="*/ 724 h 10942"/>
              <a:gd name="T52" fmla="*/ 10218 w 10942"/>
              <a:gd name="T53" fmla="*/ 2723 h 10942"/>
              <a:gd name="T54" fmla="*/ 10942 w 10942"/>
              <a:gd name="T55" fmla="*/ 5471 h 10942"/>
              <a:gd name="T56" fmla="*/ 10218 w 10942"/>
              <a:gd name="T57" fmla="*/ 8219 h 109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942" h="10942">
                <a:moveTo>
                  <a:pt x="5096" y="9044"/>
                </a:moveTo>
                <a:lnTo>
                  <a:pt x="8344" y="5796"/>
                </a:lnTo>
                <a:cubicBezTo>
                  <a:pt x="8544" y="5596"/>
                  <a:pt x="8544" y="5346"/>
                  <a:pt x="8344" y="5146"/>
                </a:cubicBezTo>
                <a:lnTo>
                  <a:pt x="5096" y="1898"/>
                </a:lnTo>
                <a:cubicBezTo>
                  <a:pt x="5021" y="1823"/>
                  <a:pt x="4921" y="1774"/>
                  <a:pt x="4797" y="1774"/>
                </a:cubicBezTo>
                <a:cubicBezTo>
                  <a:pt x="4672" y="1774"/>
                  <a:pt x="4547" y="1823"/>
                  <a:pt x="4472" y="1898"/>
                </a:cubicBezTo>
                <a:lnTo>
                  <a:pt x="3747" y="2648"/>
                </a:lnTo>
                <a:cubicBezTo>
                  <a:pt x="3647" y="2723"/>
                  <a:pt x="3597" y="2823"/>
                  <a:pt x="3597" y="2948"/>
                </a:cubicBezTo>
                <a:cubicBezTo>
                  <a:pt x="3597" y="3098"/>
                  <a:pt x="3647" y="3198"/>
                  <a:pt x="3747" y="3272"/>
                </a:cubicBezTo>
                <a:lnTo>
                  <a:pt x="5921" y="5471"/>
                </a:lnTo>
                <a:lnTo>
                  <a:pt x="3747" y="7669"/>
                </a:lnTo>
                <a:cubicBezTo>
                  <a:pt x="3647" y="7744"/>
                  <a:pt x="3597" y="7844"/>
                  <a:pt x="3597" y="7994"/>
                </a:cubicBezTo>
                <a:cubicBezTo>
                  <a:pt x="3597" y="8119"/>
                  <a:pt x="3647" y="8219"/>
                  <a:pt x="3747" y="8294"/>
                </a:cubicBezTo>
                <a:lnTo>
                  <a:pt x="4472" y="9044"/>
                </a:lnTo>
                <a:cubicBezTo>
                  <a:pt x="4547" y="9119"/>
                  <a:pt x="4672" y="9168"/>
                  <a:pt x="4797" y="9168"/>
                </a:cubicBezTo>
                <a:cubicBezTo>
                  <a:pt x="4921" y="9168"/>
                  <a:pt x="5021" y="9119"/>
                  <a:pt x="5096" y="9044"/>
                </a:cubicBezTo>
                <a:close/>
                <a:moveTo>
                  <a:pt x="10218" y="8219"/>
                </a:moveTo>
                <a:cubicBezTo>
                  <a:pt x="9718" y="9044"/>
                  <a:pt x="9044" y="9718"/>
                  <a:pt x="8219" y="10218"/>
                </a:cubicBezTo>
                <a:cubicBezTo>
                  <a:pt x="7420" y="10692"/>
                  <a:pt x="6495" y="10942"/>
                  <a:pt x="5471" y="10942"/>
                </a:cubicBezTo>
                <a:cubicBezTo>
                  <a:pt x="4447" y="10942"/>
                  <a:pt x="3522" y="10692"/>
                  <a:pt x="2723" y="10218"/>
                </a:cubicBezTo>
                <a:cubicBezTo>
                  <a:pt x="1898" y="9718"/>
                  <a:pt x="1224" y="9044"/>
                  <a:pt x="724" y="8219"/>
                </a:cubicBezTo>
                <a:cubicBezTo>
                  <a:pt x="250" y="7420"/>
                  <a:pt x="0" y="6495"/>
                  <a:pt x="0" y="5471"/>
                </a:cubicBezTo>
                <a:cubicBezTo>
                  <a:pt x="0" y="4447"/>
                  <a:pt x="250" y="3522"/>
                  <a:pt x="724" y="2723"/>
                </a:cubicBezTo>
                <a:cubicBezTo>
                  <a:pt x="1224" y="1898"/>
                  <a:pt x="1898" y="1224"/>
                  <a:pt x="2723" y="724"/>
                </a:cubicBezTo>
                <a:cubicBezTo>
                  <a:pt x="3522" y="250"/>
                  <a:pt x="4447" y="0"/>
                  <a:pt x="5471" y="0"/>
                </a:cubicBezTo>
                <a:cubicBezTo>
                  <a:pt x="6495" y="0"/>
                  <a:pt x="7420" y="250"/>
                  <a:pt x="8219" y="724"/>
                </a:cubicBezTo>
                <a:cubicBezTo>
                  <a:pt x="9044" y="1224"/>
                  <a:pt x="9718" y="1898"/>
                  <a:pt x="10218" y="2723"/>
                </a:cubicBezTo>
                <a:cubicBezTo>
                  <a:pt x="10692" y="3522"/>
                  <a:pt x="10942" y="4447"/>
                  <a:pt x="10942" y="5471"/>
                </a:cubicBezTo>
                <a:cubicBezTo>
                  <a:pt x="10942" y="6495"/>
                  <a:pt x="10692" y="7420"/>
                  <a:pt x="10218" y="821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solidFill>
                <a:schemeClr val="lt1"/>
              </a:solidFill>
              <a:latin typeface="思源黑体" panose="020b0500000000000000" pitchFamily="34" charset="-122"/>
            </a:endParaRPr>
          </a:p>
        </p:txBody>
      </p:sp>
      <p:sp>
        <p:nvSpPr>
          <p:cNvPr id="22" name="iconfont-1122-840613"/>
          <p:cNvSpPr/>
          <p:nvPr>
            <p:custDataLst>
              <p:tags r:id="rId11"/>
            </p:custDataLst>
          </p:nvPr>
        </p:nvSpPr>
        <p:spPr>
          <a:xfrm>
            <a:off x="875128" y="3691897"/>
            <a:ext cx="298352" cy="256704"/>
          </a:xfrm>
          <a:custGeom>
            <a:gdLst>
              <a:gd name="T0" fmla="*/ 5096 w 10942"/>
              <a:gd name="T1" fmla="*/ 9044 h 10942"/>
              <a:gd name="T2" fmla="*/ 8344 w 10942"/>
              <a:gd name="T3" fmla="*/ 5796 h 10942"/>
              <a:gd name="T4" fmla="*/ 8344 w 10942"/>
              <a:gd name="T5" fmla="*/ 5146 h 10942"/>
              <a:gd name="T6" fmla="*/ 5096 w 10942"/>
              <a:gd name="T7" fmla="*/ 1898 h 10942"/>
              <a:gd name="T8" fmla="*/ 4797 w 10942"/>
              <a:gd name="T9" fmla="*/ 1774 h 10942"/>
              <a:gd name="T10" fmla="*/ 4472 w 10942"/>
              <a:gd name="T11" fmla="*/ 1898 h 10942"/>
              <a:gd name="T12" fmla="*/ 3747 w 10942"/>
              <a:gd name="T13" fmla="*/ 2648 h 10942"/>
              <a:gd name="T14" fmla="*/ 3597 w 10942"/>
              <a:gd name="T15" fmla="*/ 2948 h 10942"/>
              <a:gd name="T16" fmla="*/ 3747 w 10942"/>
              <a:gd name="T17" fmla="*/ 3272 h 10942"/>
              <a:gd name="T18" fmla="*/ 5921 w 10942"/>
              <a:gd name="T19" fmla="*/ 5471 h 10942"/>
              <a:gd name="T20" fmla="*/ 3747 w 10942"/>
              <a:gd name="T21" fmla="*/ 7669 h 10942"/>
              <a:gd name="T22" fmla="*/ 3597 w 10942"/>
              <a:gd name="T23" fmla="*/ 7994 h 10942"/>
              <a:gd name="T24" fmla="*/ 3747 w 10942"/>
              <a:gd name="T25" fmla="*/ 8294 h 10942"/>
              <a:gd name="T26" fmla="*/ 4472 w 10942"/>
              <a:gd name="T27" fmla="*/ 9044 h 10942"/>
              <a:gd name="T28" fmla="*/ 4797 w 10942"/>
              <a:gd name="T29" fmla="*/ 9168 h 10942"/>
              <a:gd name="T30" fmla="*/ 5096 w 10942"/>
              <a:gd name="T31" fmla="*/ 9044 h 10942"/>
              <a:gd name="T32" fmla="*/ 10218 w 10942"/>
              <a:gd name="T33" fmla="*/ 8219 h 10942"/>
              <a:gd name="T34" fmla="*/ 8219 w 10942"/>
              <a:gd name="T35" fmla="*/ 10218 h 10942"/>
              <a:gd name="T36" fmla="*/ 5471 w 10942"/>
              <a:gd name="T37" fmla="*/ 10942 h 10942"/>
              <a:gd name="T38" fmla="*/ 2723 w 10942"/>
              <a:gd name="T39" fmla="*/ 10218 h 10942"/>
              <a:gd name="T40" fmla="*/ 724 w 10942"/>
              <a:gd name="T41" fmla="*/ 8219 h 10942"/>
              <a:gd name="T42" fmla="*/ 0 w 10942"/>
              <a:gd name="T43" fmla="*/ 5471 h 10942"/>
              <a:gd name="T44" fmla="*/ 724 w 10942"/>
              <a:gd name="T45" fmla="*/ 2723 h 10942"/>
              <a:gd name="T46" fmla="*/ 2723 w 10942"/>
              <a:gd name="T47" fmla="*/ 724 h 10942"/>
              <a:gd name="T48" fmla="*/ 5471 w 10942"/>
              <a:gd name="T49" fmla="*/ 0 h 10942"/>
              <a:gd name="T50" fmla="*/ 8219 w 10942"/>
              <a:gd name="T51" fmla="*/ 724 h 10942"/>
              <a:gd name="T52" fmla="*/ 10218 w 10942"/>
              <a:gd name="T53" fmla="*/ 2723 h 10942"/>
              <a:gd name="T54" fmla="*/ 10942 w 10942"/>
              <a:gd name="T55" fmla="*/ 5471 h 10942"/>
              <a:gd name="T56" fmla="*/ 10218 w 10942"/>
              <a:gd name="T57" fmla="*/ 8219 h 109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942" h="10942">
                <a:moveTo>
                  <a:pt x="5096" y="9044"/>
                </a:moveTo>
                <a:lnTo>
                  <a:pt x="8344" y="5796"/>
                </a:lnTo>
                <a:cubicBezTo>
                  <a:pt x="8544" y="5596"/>
                  <a:pt x="8544" y="5346"/>
                  <a:pt x="8344" y="5146"/>
                </a:cubicBezTo>
                <a:lnTo>
                  <a:pt x="5096" y="1898"/>
                </a:lnTo>
                <a:cubicBezTo>
                  <a:pt x="5021" y="1823"/>
                  <a:pt x="4921" y="1774"/>
                  <a:pt x="4797" y="1774"/>
                </a:cubicBezTo>
                <a:cubicBezTo>
                  <a:pt x="4672" y="1774"/>
                  <a:pt x="4547" y="1823"/>
                  <a:pt x="4472" y="1898"/>
                </a:cubicBezTo>
                <a:lnTo>
                  <a:pt x="3747" y="2648"/>
                </a:lnTo>
                <a:cubicBezTo>
                  <a:pt x="3647" y="2723"/>
                  <a:pt x="3597" y="2823"/>
                  <a:pt x="3597" y="2948"/>
                </a:cubicBezTo>
                <a:cubicBezTo>
                  <a:pt x="3597" y="3098"/>
                  <a:pt x="3647" y="3198"/>
                  <a:pt x="3747" y="3272"/>
                </a:cubicBezTo>
                <a:lnTo>
                  <a:pt x="5921" y="5471"/>
                </a:lnTo>
                <a:lnTo>
                  <a:pt x="3747" y="7669"/>
                </a:lnTo>
                <a:cubicBezTo>
                  <a:pt x="3647" y="7744"/>
                  <a:pt x="3597" y="7844"/>
                  <a:pt x="3597" y="7994"/>
                </a:cubicBezTo>
                <a:cubicBezTo>
                  <a:pt x="3597" y="8119"/>
                  <a:pt x="3647" y="8219"/>
                  <a:pt x="3747" y="8294"/>
                </a:cubicBezTo>
                <a:lnTo>
                  <a:pt x="4472" y="9044"/>
                </a:lnTo>
                <a:cubicBezTo>
                  <a:pt x="4547" y="9119"/>
                  <a:pt x="4672" y="9168"/>
                  <a:pt x="4797" y="9168"/>
                </a:cubicBezTo>
                <a:cubicBezTo>
                  <a:pt x="4921" y="9168"/>
                  <a:pt x="5021" y="9119"/>
                  <a:pt x="5096" y="9044"/>
                </a:cubicBezTo>
                <a:close/>
                <a:moveTo>
                  <a:pt x="10218" y="8219"/>
                </a:moveTo>
                <a:cubicBezTo>
                  <a:pt x="9718" y="9044"/>
                  <a:pt x="9044" y="9718"/>
                  <a:pt x="8219" y="10218"/>
                </a:cubicBezTo>
                <a:cubicBezTo>
                  <a:pt x="7420" y="10692"/>
                  <a:pt x="6495" y="10942"/>
                  <a:pt x="5471" y="10942"/>
                </a:cubicBezTo>
                <a:cubicBezTo>
                  <a:pt x="4447" y="10942"/>
                  <a:pt x="3522" y="10692"/>
                  <a:pt x="2723" y="10218"/>
                </a:cubicBezTo>
                <a:cubicBezTo>
                  <a:pt x="1898" y="9718"/>
                  <a:pt x="1224" y="9044"/>
                  <a:pt x="724" y="8219"/>
                </a:cubicBezTo>
                <a:cubicBezTo>
                  <a:pt x="250" y="7420"/>
                  <a:pt x="0" y="6495"/>
                  <a:pt x="0" y="5471"/>
                </a:cubicBezTo>
                <a:cubicBezTo>
                  <a:pt x="0" y="4447"/>
                  <a:pt x="250" y="3522"/>
                  <a:pt x="724" y="2723"/>
                </a:cubicBezTo>
                <a:cubicBezTo>
                  <a:pt x="1224" y="1898"/>
                  <a:pt x="1898" y="1224"/>
                  <a:pt x="2723" y="724"/>
                </a:cubicBezTo>
                <a:cubicBezTo>
                  <a:pt x="3522" y="250"/>
                  <a:pt x="4447" y="0"/>
                  <a:pt x="5471" y="0"/>
                </a:cubicBezTo>
                <a:cubicBezTo>
                  <a:pt x="6495" y="0"/>
                  <a:pt x="7420" y="250"/>
                  <a:pt x="8219" y="724"/>
                </a:cubicBezTo>
                <a:cubicBezTo>
                  <a:pt x="9044" y="1224"/>
                  <a:pt x="9718" y="1898"/>
                  <a:pt x="10218" y="2723"/>
                </a:cubicBezTo>
                <a:cubicBezTo>
                  <a:pt x="10692" y="3522"/>
                  <a:pt x="10942" y="4447"/>
                  <a:pt x="10942" y="5471"/>
                </a:cubicBezTo>
                <a:cubicBezTo>
                  <a:pt x="10942" y="6495"/>
                  <a:pt x="10692" y="7420"/>
                  <a:pt x="10218" y="821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solidFill>
                <a:schemeClr val="lt1"/>
              </a:solidFill>
              <a:latin typeface="思源黑体" panose="020b0500000000000000" pitchFamily="34" charset="-122"/>
            </a:endParaRPr>
          </a:p>
        </p:txBody>
      </p:sp>
      <p:sp>
        <p:nvSpPr>
          <p:cNvPr id="23" name="iconfont-1122-840613"/>
          <p:cNvSpPr/>
          <p:nvPr>
            <p:custDataLst>
              <p:tags r:id="rId12"/>
            </p:custDataLst>
          </p:nvPr>
        </p:nvSpPr>
        <p:spPr>
          <a:xfrm>
            <a:off x="875128" y="4123656"/>
            <a:ext cx="298352" cy="256704"/>
          </a:xfrm>
          <a:custGeom>
            <a:gdLst>
              <a:gd name="T0" fmla="*/ 5096 w 10942"/>
              <a:gd name="T1" fmla="*/ 9044 h 10942"/>
              <a:gd name="T2" fmla="*/ 8344 w 10942"/>
              <a:gd name="T3" fmla="*/ 5796 h 10942"/>
              <a:gd name="T4" fmla="*/ 8344 w 10942"/>
              <a:gd name="T5" fmla="*/ 5146 h 10942"/>
              <a:gd name="T6" fmla="*/ 5096 w 10942"/>
              <a:gd name="T7" fmla="*/ 1898 h 10942"/>
              <a:gd name="T8" fmla="*/ 4797 w 10942"/>
              <a:gd name="T9" fmla="*/ 1774 h 10942"/>
              <a:gd name="T10" fmla="*/ 4472 w 10942"/>
              <a:gd name="T11" fmla="*/ 1898 h 10942"/>
              <a:gd name="T12" fmla="*/ 3747 w 10942"/>
              <a:gd name="T13" fmla="*/ 2648 h 10942"/>
              <a:gd name="T14" fmla="*/ 3597 w 10942"/>
              <a:gd name="T15" fmla="*/ 2948 h 10942"/>
              <a:gd name="T16" fmla="*/ 3747 w 10942"/>
              <a:gd name="T17" fmla="*/ 3272 h 10942"/>
              <a:gd name="T18" fmla="*/ 5921 w 10942"/>
              <a:gd name="T19" fmla="*/ 5471 h 10942"/>
              <a:gd name="T20" fmla="*/ 3747 w 10942"/>
              <a:gd name="T21" fmla="*/ 7669 h 10942"/>
              <a:gd name="T22" fmla="*/ 3597 w 10942"/>
              <a:gd name="T23" fmla="*/ 7994 h 10942"/>
              <a:gd name="T24" fmla="*/ 3747 w 10942"/>
              <a:gd name="T25" fmla="*/ 8294 h 10942"/>
              <a:gd name="T26" fmla="*/ 4472 w 10942"/>
              <a:gd name="T27" fmla="*/ 9044 h 10942"/>
              <a:gd name="T28" fmla="*/ 4797 w 10942"/>
              <a:gd name="T29" fmla="*/ 9168 h 10942"/>
              <a:gd name="T30" fmla="*/ 5096 w 10942"/>
              <a:gd name="T31" fmla="*/ 9044 h 10942"/>
              <a:gd name="T32" fmla="*/ 10218 w 10942"/>
              <a:gd name="T33" fmla="*/ 8219 h 10942"/>
              <a:gd name="T34" fmla="*/ 8219 w 10942"/>
              <a:gd name="T35" fmla="*/ 10218 h 10942"/>
              <a:gd name="T36" fmla="*/ 5471 w 10942"/>
              <a:gd name="T37" fmla="*/ 10942 h 10942"/>
              <a:gd name="T38" fmla="*/ 2723 w 10942"/>
              <a:gd name="T39" fmla="*/ 10218 h 10942"/>
              <a:gd name="T40" fmla="*/ 724 w 10942"/>
              <a:gd name="T41" fmla="*/ 8219 h 10942"/>
              <a:gd name="T42" fmla="*/ 0 w 10942"/>
              <a:gd name="T43" fmla="*/ 5471 h 10942"/>
              <a:gd name="T44" fmla="*/ 724 w 10942"/>
              <a:gd name="T45" fmla="*/ 2723 h 10942"/>
              <a:gd name="T46" fmla="*/ 2723 w 10942"/>
              <a:gd name="T47" fmla="*/ 724 h 10942"/>
              <a:gd name="T48" fmla="*/ 5471 w 10942"/>
              <a:gd name="T49" fmla="*/ 0 h 10942"/>
              <a:gd name="T50" fmla="*/ 8219 w 10942"/>
              <a:gd name="T51" fmla="*/ 724 h 10942"/>
              <a:gd name="T52" fmla="*/ 10218 w 10942"/>
              <a:gd name="T53" fmla="*/ 2723 h 10942"/>
              <a:gd name="T54" fmla="*/ 10942 w 10942"/>
              <a:gd name="T55" fmla="*/ 5471 h 10942"/>
              <a:gd name="T56" fmla="*/ 10218 w 10942"/>
              <a:gd name="T57" fmla="*/ 8219 h 109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942" h="10942">
                <a:moveTo>
                  <a:pt x="5096" y="9044"/>
                </a:moveTo>
                <a:lnTo>
                  <a:pt x="8344" y="5796"/>
                </a:lnTo>
                <a:cubicBezTo>
                  <a:pt x="8544" y="5596"/>
                  <a:pt x="8544" y="5346"/>
                  <a:pt x="8344" y="5146"/>
                </a:cubicBezTo>
                <a:lnTo>
                  <a:pt x="5096" y="1898"/>
                </a:lnTo>
                <a:cubicBezTo>
                  <a:pt x="5021" y="1823"/>
                  <a:pt x="4921" y="1774"/>
                  <a:pt x="4797" y="1774"/>
                </a:cubicBezTo>
                <a:cubicBezTo>
                  <a:pt x="4672" y="1774"/>
                  <a:pt x="4547" y="1823"/>
                  <a:pt x="4472" y="1898"/>
                </a:cubicBezTo>
                <a:lnTo>
                  <a:pt x="3747" y="2648"/>
                </a:lnTo>
                <a:cubicBezTo>
                  <a:pt x="3647" y="2723"/>
                  <a:pt x="3597" y="2823"/>
                  <a:pt x="3597" y="2948"/>
                </a:cubicBezTo>
                <a:cubicBezTo>
                  <a:pt x="3597" y="3098"/>
                  <a:pt x="3647" y="3198"/>
                  <a:pt x="3747" y="3272"/>
                </a:cubicBezTo>
                <a:lnTo>
                  <a:pt x="5921" y="5471"/>
                </a:lnTo>
                <a:lnTo>
                  <a:pt x="3747" y="7669"/>
                </a:lnTo>
                <a:cubicBezTo>
                  <a:pt x="3647" y="7744"/>
                  <a:pt x="3597" y="7844"/>
                  <a:pt x="3597" y="7994"/>
                </a:cubicBezTo>
                <a:cubicBezTo>
                  <a:pt x="3597" y="8119"/>
                  <a:pt x="3647" y="8219"/>
                  <a:pt x="3747" y="8294"/>
                </a:cubicBezTo>
                <a:lnTo>
                  <a:pt x="4472" y="9044"/>
                </a:lnTo>
                <a:cubicBezTo>
                  <a:pt x="4547" y="9119"/>
                  <a:pt x="4672" y="9168"/>
                  <a:pt x="4797" y="9168"/>
                </a:cubicBezTo>
                <a:cubicBezTo>
                  <a:pt x="4921" y="9168"/>
                  <a:pt x="5021" y="9119"/>
                  <a:pt x="5096" y="9044"/>
                </a:cubicBezTo>
                <a:close/>
                <a:moveTo>
                  <a:pt x="10218" y="8219"/>
                </a:moveTo>
                <a:cubicBezTo>
                  <a:pt x="9718" y="9044"/>
                  <a:pt x="9044" y="9718"/>
                  <a:pt x="8219" y="10218"/>
                </a:cubicBezTo>
                <a:cubicBezTo>
                  <a:pt x="7420" y="10692"/>
                  <a:pt x="6495" y="10942"/>
                  <a:pt x="5471" y="10942"/>
                </a:cubicBezTo>
                <a:cubicBezTo>
                  <a:pt x="4447" y="10942"/>
                  <a:pt x="3522" y="10692"/>
                  <a:pt x="2723" y="10218"/>
                </a:cubicBezTo>
                <a:cubicBezTo>
                  <a:pt x="1898" y="9718"/>
                  <a:pt x="1224" y="9044"/>
                  <a:pt x="724" y="8219"/>
                </a:cubicBezTo>
                <a:cubicBezTo>
                  <a:pt x="250" y="7420"/>
                  <a:pt x="0" y="6495"/>
                  <a:pt x="0" y="5471"/>
                </a:cubicBezTo>
                <a:cubicBezTo>
                  <a:pt x="0" y="4447"/>
                  <a:pt x="250" y="3522"/>
                  <a:pt x="724" y="2723"/>
                </a:cubicBezTo>
                <a:cubicBezTo>
                  <a:pt x="1224" y="1898"/>
                  <a:pt x="1898" y="1224"/>
                  <a:pt x="2723" y="724"/>
                </a:cubicBezTo>
                <a:cubicBezTo>
                  <a:pt x="3522" y="250"/>
                  <a:pt x="4447" y="0"/>
                  <a:pt x="5471" y="0"/>
                </a:cubicBezTo>
                <a:cubicBezTo>
                  <a:pt x="6495" y="0"/>
                  <a:pt x="7420" y="250"/>
                  <a:pt x="8219" y="724"/>
                </a:cubicBezTo>
                <a:cubicBezTo>
                  <a:pt x="9044" y="1224"/>
                  <a:pt x="9718" y="1898"/>
                  <a:pt x="10218" y="2723"/>
                </a:cubicBezTo>
                <a:cubicBezTo>
                  <a:pt x="10692" y="3522"/>
                  <a:pt x="10942" y="4447"/>
                  <a:pt x="10942" y="5471"/>
                </a:cubicBezTo>
                <a:cubicBezTo>
                  <a:pt x="10942" y="6495"/>
                  <a:pt x="10692" y="7420"/>
                  <a:pt x="10218" y="821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solidFill>
                <a:schemeClr val="lt1"/>
              </a:solidFill>
              <a:latin typeface="思源黑体" panose="020b0500000000000000" pitchFamily="34"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14</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27704"/>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来看看不同人群的安全观</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17591" y="3075279"/>
            <a:ext cx="11115814" cy="2788288"/>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000">
                <a:solidFill>
                  <a:srgbClr val="000000"/>
                </a:solidFill>
                <a:latin typeface="微软雅黑" panose="020b0503020204020204" charset="-122"/>
                <a:ea typeface="微软雅黑" panose="020b0503020204020204" charset="-122"/>
              </a:rPr>
              <a:t>安全是什么，人生的经历际遇不同、职业地位不同，对于安全的理解和感悟也不同。那么安全到底是什么呢？</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zh-CN" altLang="en-US" sz="2000">
                <a:solidFill>
                  <a:srgbClr val="000000"/>
                </a:solidFill>
                <a:latin typeface="微软雅黑" panose="020b0503020204020204" charset="-122"/>
                <a:ea typeface="微软雅黑" panose="020b0503020204020204" charset="-122"/>
              </a:rPr>
              <a:t>职工、管理者、哲学家、商人、企业家、普通人</a:t>
            </a: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spTree>
    <p:custDataLst>
      <p:tags r:id="rId9"/>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15</a:t>
            </a:fld>
            <a:endParaRPr lang="zh-CN" altLang="en-US">
              <a:solidFill>
                <a:srgbClr val="FFFFFF"/>
              </a:solidFill>
              <a:latin typeface="思源黑体" panose="020b0500000000000000" pitchFamily="34" charset="-122"/>
              <a:ea typeface="华文仿宋" panose="02010600040101010101" pitchFamily="2" charset="-122"/>
            </a:endParaRPr>
          </a:p>
        </p:txBody>
      </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3"/>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4"/>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5"/>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6"/>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7"/>
            </p:custDataLst>
          </p:nvPr>
        </p:nvSpPr>
        <p:spPr>
          <a:xfrm>
            <a:off x="382904" y="4362681"/>
            <a:ext cx="11118673" cy="1833158"/>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000" b="1">
                <a:solidFill>
                  <a:srgbClr val="000000"/>
                </a:solidFill>
                <a:latin typeface="微软雅黑" panose="020b0503020204020204" charset="-122"/>
                <a:ea typeface="微软雅黑" panose="020b0503020204020204" charset="-122"/>
              </a:rPr>
              <a:t>一种文化：</a:t>
            </a:r>
            <a:r>
              <a:rPr lang="zh-CN" altLang="en-US" sz="2000">
                <a:solidFill>
                  <a:srgbClr val="000000"/>
                </a:solidFill>
                <a:latin typeface="微软雅黑" panose="020b0503020204020204" charset="-122"/>
                <a:ea typeface="微软雅黑" panose="020b0503020204020204" charset="-122"/>
              </a:rPr>
              <a:t>重视安全、尊重生命，是先进文化的体现；</a:t>
            </a:r>
            <a:r>
              <a:rPr lang="en-US" altLang="zh-CN" sz="2000">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忽视安全，轻视生命，是落后文化的表现。</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en-US" altLang="zh-CN" sz="2000" b="1">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权利义务</a:t>
            </a:r>
            <a:r>
              <a:rPr lang="en-US" altLang="zh-CN" sz="2000" b="1">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享受安全与健康的保障，是劳动者的基本权利；保障安全维护安全，也是劳动者的基本           义务。“我要安全”是权利的表达，也是义务的表达。</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一种挑战</a:t>
            </a:r>
            <a:r>
              <a:rPr lang="en-US" altLang="zh-CN" sz="2000" b="1">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也许事故永远不会杜绝，挑战永远存在，人的奋斗也就永远不会停止。事故是对人类能力的考验，人类应当经受得住这种考验。</a:t>
            </a:r>
            <a:endParaRPr lang="en-US" altLang="zh-CN" sz="2000">
              <a:solidFill>
                <a:srgbClr val="000000"/>
              </a:solidFill>
              <a:latin typeface="微软雅黑" panose="020b0503020204020204" charset="-122"/>
              <a:ea typeface="微软雅黑" panose="020b0503020204020204" charset="-122"/>
            </a:endParaRP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pPr>
              <a:lnSpc>
                <a:spcPct val="150000"/>
              </a:lnSpc>
            </a:pPr>
            <a:r>
              <a:rPr lang="zh-CN" altLang="en-US" sz="2000" b="1">
                <a:solidFill>
                  <a:srgbClr val="000000"/>
                </a:solidFill>
                <a:latin typeface="微软雅黑" panose="020b0503020204020204" charset="-122"/>
                <a:ea typeface="微软雅黑" panose="020b0503020204020204" charset="-122"/>
              </a:rPr>
              <a:t>一种幸福</a:t>
            </a:r>
            <a:r>
              <a:rPr lang="en-US" altLang="zh-CN" sz="2000" b="1">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安全是幸福的基石，没有安全，就不会有真正的幸福。</a:t>
            </a: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grpSp>
        <p:nvGrpSpPr>
          <p:cNvPr id="15" name="组合 14"/>
          <p:cNvGrpSpPr/>
          <p:nvPr/>
        </p:nvGrpSpPr>
        <p:grpSpPr>
          <a:xfrm>
            <a:off x="0" y="239486"/>
            <a:ext cx="6736080" cy="674914"/>
            <a:chOff x="0" y="239486"/>
            <a:chExt cx="6736080" cy="674914"/>
          </a:xfrm>
        </p:grpSpPr>
        <p:sp>
          <p:nvSpPr>
            <p:cNvPr id="19" name="矩形 18"/>
            <p:cNvSpPr/>
            <p:nvPr>
              <p:custDataLst>
                <p:tags r:id="rId8"/>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20" name="直接连接符 19"/>
            <p:cNvCxnSpPr/>
            <p:nvPr>
              <p:custDataLst>
                <p:tags r:id="rId9"/>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安全警示篇</a:t>
              </a:r>
            </a:p>
          </p:txBody>
        </p:sp>
      </p:grpSp>
    </p:spTree>
    <p:custDataLst>
      <p:tags r:id="rId10"/>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custDataLst>
              <p:tags r:id="rId2"/>
            </p:custDataLst>
          </p:nvPr>
        </p:nvSpPr>
        <p:spPr>
          <a:xfrm>
            <a:off x="392430" y="1299608"/>
            <a:ext cx="11129007" cy="4861560"/>
          </a:xfrm>
          <a:prstGeom prst="rect">
            <a:avLst/>
          </a:prstGeom>
          <a:solidFill>
            <a:schemeClr val="lt1"/>
          </a:solidFill>
          <a:ln>
            <a:noFill/>
          </a:ln>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just">
              <a:lnSpc>
                <a:spcPct val="150000"/>
              </a:lnSpc>
              <a:defRPr/>
            </a:pPr>
            <a:r>
              <a:rPr lang="zh-CN" altLang="en-US" sz="2000" b="1">
                <a:solidFill>
                  <a:srgbClr val="000000"/>
                </a:solidFill>
                <a:latin typeface="微软雅黑" panose="020b0503020204020204" charset="-122"/>
                <a:ea typeface="微软雅黑" panose="020b0503020204020204" charset="-122"/>
              </a:rPr>
              <a:t>一种仁爱</a:t>
            </a:r>
            <a:r>
              <a:rPr lang="en-US" altLang="zh-CN" sz="2000" b="1">
                <a:solidFill>
                  <a:srgbClr val="000000"/>
                </a:solidFill>
                <a:latin typeface="微软雅黑" panose="020b0503020204020204" charset="-122"/>
                <a:ea typeface="微软雅黑" panose="020b0503020204020204" charset="-122"/>
              </a:rPr>
              <a:t>:  </a:t>
            </a:r>
            <a:r>
              <a:rPr lang="zh-CN" altLang="en-US" sz="2000">
                <a:solidFill>
                  <a:srgbClr val="000000"/>
                </a:solidFill>
                <a:latin typeface="微软雅黑" panose="020b0503020204020204" charset="-122"/>
                <a:ea typeface="微软雅黑" panose="020b0503020204020204" charset="-122"/>
              </a:rPr>
              <a:t>仁爱即爱人。安全以人为本，就是要爱护和保护人的生命，把人的生命看作世间最宝贵的。任何漠视生命的行为，都是一种罪恶，一种对天理、国法、人情的践踏。</a:t>
            </a:r>
            <a:endParaRPr lang="en-US" altLang="zh-CN" sz="2000">
              <a:solidFill>
                <a:srgbClr val="000000"/>
              </a:solidFill>
              <a:latin typeface="微软雅黑" panose="020b0503020204020204" charset="-122"/>
              <a:ea typeface="微软雅黑" panose="020b0503020204020204" charset="-122"/>
            </a:endParaRPr>
          </a:p>
          <a:p>
            <a:pPr algn="just">
              <a:lnSpc>
                <a:spcPct val="150000"/>
              </a:lnSpc>
              <a:defRPr/>
            </a:pPr>
            <a:endParaRPr lang="en-US" altLang="zh-CN" sz="2000">
              <a:solidFill>
                <a:srgbClr val="000000"/>
              </a:solidFill>
              <a:latin typeface="微软雅黑" panose="020b0503020204020204" charset="-122"/>
              <a:ea typeface="微软雅黑" panose="020b0503020204020204" charset="-122"/>
            </a:endParaRPr>
          </a:p>
          <a:p>
            <a:pPr algn="just">
              <a:lnSpc>
                <a:spcPct val="150000"/>
              </a:lnSpc>
              <a:defRPr/>
            </a:pPr>
            <a:r>
              <a:rPr lang="zh-CN" altLang="en-US" sz="2000" b="1">
                <a:solidFill>
                  <a:srgbClr val="000000"/>
                </a:solidFill>
                <a:latin typeface="微软雅黑" panose="020b0503020204020204" charset="-122"/>
                <a:ea typeface="微软雅黑" panose="020b0503020204020204" charset="-122"/>
              </a:rPr>
              <a:t>一种尊严：</a:t>
            </a:r>
            <a:r>
              <a:rPr lang="zh-CN" altLang="en-US" sz="2000">
                <a:solidFill>
                  <a:srgbClr val="000000"/>
                </a:solidFill>
                <a:latin typeface="微软雅黑" panose="020b0503020204020204" charset="-122"/>
                <a:ea typeface="微软雅黑" panose="020b0503020204020204" charset="-122"/>
              </a:rPr>
              <a:t>遵纪守法，遵章守纪，既是对他人生命的尊重，也是自尊。尊严是生命的价值所在，连对生命最起码的尊重都做不到，何谈尊严。</a:t>
            </a:r>
            <a:endParaRPr lang="en-US" altLang="zh-CN" sz="2000">
              <a:solidFill>
                <a:srgbClr val="000000"/>
              </a:solidFill>
              <a:latin typeface="微软雅黑" panose="020b0503020204020204" charset="-122"/>
              <a:ea typeface="微软雅黑" panose="020b0503020204020204" charset="-122"/>
            </a:endParaRPr>
          </a:p>
          <a:p>
            <a:pPr algn="just">
              <a:lnSpc>
                <a:spcPct val="150000"/>
              </a:lnSpc>
              <a:defRPr/>
            </a:pPr>
            <a:endParaRPr lang="zh-CN" altLang="en-US" sz="2000">
              <a:solidFill>
                <a:srgbClr val="000000"/>
              </a:solidFill>
              <a:latin typeface="微软雅黑" panose="020b0503020204020204" charset="-122"/>
              <a:ea typeface="微软雅黑" panose="020b0503020204020204" charset="-122"/>
            </a:endParaRPr>
          </a:p>
          <a:p>
            <a:pPr>
              <a:lnSpc>
                <a:spcPct val="150000"/>
              </a:lnSpc>
              <a:defRPr/>
            </a:pPr>
            <a:r>
              <a:rPr lang="zh-CN" altLang="en-US" sz="2000" b="1">
                <a:solidFill>
                  <a:srgbClr val="000000"/>
                </a:solidFill>
                <a:latin typeface="微软雅黑" panose="020b0503020204020204" charset="-122"/>
                <a:ea typeface="微软雅黑" panose="020b0503020204020204" charset="-122"/>
              </a:rPr>
              <a:t>一种文明：</a:t>
            </a:r>
            <a:r>
              <a:rPr lang="zh-CN" altLang="en-US" sz="2000">
                <a:solidFill>
                  <a:srgbClr val="000000"/>
                </a:solidFill>
                <a:latin typeface="微软雅黑" panose="020b0503020204020204" charset="-122"/>
                <a:ea typeface="微软雅黑" panose="020b0503020204020204" charset="-122"/>
              </a:rPr>
              <a:t>野蛮和愚昧带不来安全，安全是社会文明的重要标志。</a:t>
            </a:r>
            <a:endParaRPr lang="en-US" altLang="zh-CN" sz="2000">
              <a:solidFill>
                <a:srgbClr val="000000"/>
              </a:solidFill>
              <a:latin typeface="微软雅黑" panose="020b0503020204020204" charset="-122"/>
              <a:ea typeface="微软雅黑" panose="020b0503020204020204" charset="-122"/>
            </a:endParaRPr>
          </a:p>
          <a:p>
            <a:pPr>
              <a:lnSpc>
                <a:spcPct val="150000"/>
              </a:lnSpc>
              <a:defRPr/>
            </a:pPr>
            <a:endParaRPr lang="en-US" altLang="zh-CN" sz="2000">
              <a:solidFill>
                <a:srgbClr val="000000"/>
              </a:solidFill>
              <a:latin typeface="微软雅黑" panose="020b0503020204020204" charset="-122"/>
              <a:ea typeface="微软雅黑" panose="020b0503020204020204" charset="-122"/>
            </a:endParaRPr>
          </a:p>
          <a:p>
            <a:pPr algn="just">
              <a:lnSpc>
                <a:spcPct val="150000"/>
              </a:lnSpc>
              <a:defRPr/>
            </a:pPr>
            <a:r>
              <a:rPr lang="zh-CN" altLang="en-US" sz="2000" b="1">
                <a:solidFill>
                  <a:srgbClr val="000000"/>
                </a:solidFill>
                <a:latin typeface="微软雅黑" panose="020b0503020204020204" charset="-122"/>
                <a:ea typeface="微软雅黑" panose="020b0503020204020204" charset="-122"/>
              </a:rPr>
              <a:t>一生财富：</a:t>
            </a:r>
            <a:r>
              <a:rPr lang="zh-CN" altLang="en-US" sz="2000">
                <a:solidFill>
                  <a:srgbClr val="000000"/>
                </a:solidFill>
                <a:latin typeface="微软雅黑" panose="020b0503020204020204" charset="-122"/>
                <a:ea typeface="微软雅黑" panose="020b0503020204020204" charset="-122"/>
              </a:rPr>
              <a:t>讲安全，就是保障经济效益，就是提高人的生存价值，就是在积累财富。</a:t>
            </a:r>
          </a:p>
          <a:p>
            <a:pPr>
              <a:defRPr/>
            </a:pPr>
            <a:endParaRPr lang="zh-CN" altLang="en-US" sz="2000">
              <a:solidFill>
                <a:srgbClr val="000000"/>
              </a:solidFill>
              <a:latin typeface="微软雅黑" panose="020b0503020204020204" charset="-122"/>
              <a:ea typeface="微软雅黑" panose="020b0503020204020204" charset="-122"/>
            </a:endParaRPr>
          </a:p>
          <a:p>
            <a:pPr algn="just">
              <a:defRPr/>
            </a:pPr>
            <a:endParaRPr lang="zh-CN" altLang="en-US" sz="2000">
              <a:solidFill>
                <a:srgbClr val="000000"/>
              </a:solidFill>
              <a:latin typeface="微软雅黑" panose="020b0503020204020204" charset="-122"/>
              <a:ea typeface="微软雅黑" panose="020b0503020204020204" charset="-122"/>
            </a:endParaRPr>
          </a:p>
        </p:txBody>
      </p:sp>
      <p:sp>
        <p:nvSpPr>
          <p:cNvPr id="9" name="矩形 8"/>
          <p:cNvSpPr/>
          <p:nvPr>
            <p:custDataLst>
              <p:tags r:id="rId3"/>
            </p:custDataLst>
          </p:nvPr>
        </p:nvSpPr>
        <p:spPr>
          <a:xfrm>
            <a:off x="2481263" y="5625659"/>
            <a:ext cx="5376862" cy="369332"/>
          </a:xfrm>
          <a:prstGeom prst="rect">
            <a:avLst/>
          </a:prstGeom>
          <a:solidFill>
            <a:schemeClr val="lt1"/>
          </a:solidFill>
          <a:ln>
            <a:noFill/>
          </a:ln>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just">
              <a:defRPr/>
            </a:pPr>
            <a:endParaRPr lang="zh-CN" altLang="en-US">
              <a:solidFill>
                <a:schemeClr val="dk1"/>
              </a:solidFill>
              <a:latin typeface="思源黑体" panose="020b0500000000000000" pitchFamily="34" charset="-122"/>
              <a:ea typeface="思源黑体" panose="020b0500000000000000" pitchFamily="34" charset="-122"/>
            </a:endParaRPr>
          </a:p>
        </p:txBody>
      </p:sp>
      <p:grpSp>
        <p:nvGrpSpPr>
          <p:cNvPr id="10" name="组合 9"/>
          <p:cNvGrpSpPr/>
          <p:nvPr/>
        </p:nvGrpSpPr>
        <p:grpSpPr>
          <a:xfrm>
            <a:off x="0" y="239486"/>
            <a:ext cx="6736080" cy="674914"/>
            <a:chOff x="0" y="239486"/>
            <a:chExt cx="6736080" cy="674914"/>
          </a:xfrm>
        </p:grpSpPr>
        <p:sp>
          <p:nvSpPr>
            <p:cNvPr id="11" name="矩形 10"/>
            <p:cNvSpPr/>
            <p:nvPr>
              <p:custDataLst>
                <p:tags r:id="rId4"/>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12" name="直接连接符 11"/>
            <p:cNvCxnSpPr/>
            <p:nvPr>
              <p:custDataLst>
                <p:tags r:id="rId5"/>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文本框 12"/>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安全警示篇</a:t>
              </a:r>
            </a:p>
          </p:txBody>
        </p:sp>
      </p:grpSp>
      <p:sp>
        <p:nvSpPr>
          <p:cNvPr id="14"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16</a:t>
            </a:fld>
            <a:endParaRPr lang="zh-CN" altLang="en-US">
              <a:solidFill>
                <a:srgbClr val="FFFFFF"/>
              </a:solidFill>
              <a:latin typeface="思源黑体" panose="020b0500000000000000" pitchFamily="34" charset="-122"/>
              <a:ea typeface="华文仿宋" panose="02010600040101010101" pitchFamily="2" charset="-122"/>
            </a:endParaRPr>
          </a:p>
        </p:txBody>
      </p:sp>
      <p:grpSp>
        <p:nvGrpSpPr>
          <p:cNvPr id="15" name="组合 14"/>
          <p:cNvGrpSpPr/>
          <p:nvPr/>
        </p:nvGrpSpPr>
        <p:grpSpPr>
          <a:xfrm>
            <a:off x="8122920" y="5277395"/>
            <a:ext cx="3931920" cy="1444080"/>
            <a:chOff x="8122920" y="5277395"/>
            <a:chExt cx="3931920" cy="1444080"/>
          </a:xfrm>
        </p:grpSpPr>
        <p:grpSp>
          <p:nvGrpSpPr>
            <p:cNvPr id="16" name="组合 15"/>
            <p:cNvGrpSpPr/>
            <p:nvPr/>
          </p:nvGrpSpPr>
          <p:grpSpPr>
            <a:xfrm>
              <a:off x="10637520" y="6265862"/>
              <a:ext cx="1417320" cy="455613"/>
              <a:chOff x="10637520" y="6265862"/>
              <a:chExt cx="1417320" cy="455613"/>
            </a:xfrm>
          </p:grpSpPr>
          <p:sp>
            <p:nvSpPr>
              <p:cNvPr id="19" name="矩形 18"/>
              <p:cNvSpPr/>
              <p:nvPr>
                <p:custDataLst>
                  <p:tags r:id="rId6"/>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20" name="矩形 19"/>
              <p:cNvSpPr/>
              <p:nvPr>
                <p:custDataLst>
                  <p:tags r:id="rId7"/>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7" name="直接连接符 16"/>
            <p:cNvCxnSpPr/>
            <p:nvPr>
              <p:custDataLst>
                <p:tags r:id="rId8"/>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9"/>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xit" presetSubtype="4" dur="500" fill="hold" grpId="1"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xit" presetSubtype="4" dur="500" fill="hold" grpId="1" nodeType="clickEffect">
                                  <p:stCondLst>
                                    <p:cond delay="0"/>
                                  </p:stCondLst>
                                  <p:childTnLst>
                                    <p:anim calcmode="lin" valueType="num">
                                      <p:cBhvr additive="base">
                                        <p:cTn id="24" dur="500"/>
                                        <p:tgtEl>
                                          <p:spTgt spid="9"/>
                                        </p:tgtEl>
                                        <p:attrNameLst>
                                          <p:attrName>ppt_x</p:attrName>
                                        </p:attrNameLst>
                                      </p:cBhvr>
                                      <p:tavLst>
                                        <p:tav tm="0">
                                          <p:val>
                                            <p:strVal val="ppt_x"/>
                                          </p:val>
                                        </p:tav>
                                        <p:tav tm="100000">
                                          <p:val>
                                            <p:strVal val="ppt_x"/>
                                          </p:val>
                                        </p:tav>
                                      </p:tavLst>
                                    </p:anim>
                                    <p:anim calcmode="lin" valueType="num">
                                      <p:cBhvr additive="base">
                                        <p:cTn id="25" dur="500"/>
                                        <p:tgtEl>
                                          <p:spTgt spid="9"/>
                                        </p:tgtEl>
                                        <p:attrNameLst>
                                          <p:attrName>ppt_y</p:attrName>
                                        </p:attrNameLst>
                                      </p:cBhvr>
                                      <p:tavLst>
                                        <p:tav tm="0">
                                          <p:val>
                                            <p:strVal val="ppt_y"/>
                                          </p:val>
                                        </p:tav>
                                        <p:tav tm="100000">
                                          <p:val>
                                            <p:strVal val="1+ppt_h/2"/>
                                          </p:val>
                                        </p:tav>
                                      </p:tavLst>
                                    </p:anim>
                                    <p:set>
                                      <p:cBhvr>
                                        <p:cTn id="26"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9" grpId="0"/>
      <p:bldP spid="9"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17</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27704"/>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来看看不同人群的安全观</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82905" y="3340256"/>
            <a:ext cx="11115814" cy="2788288"/>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000">
                <a:solidFill>
                  <a:srgbClr val="000000"/>
                </a:solidFill>
                <a:latin typeface="微软雅黑" panose="020b0503020204020204" charset="-122"/>
                <a:ea typeface="微软雅黑" panose="020b0503020204020204" charset="-122"/>
              </a:rPr>
              <a:t>        警惕与安全共存，麻痹与事故相连。不论我们处在何种地位，不论我们从事的是何种工作，只有在工作中认真落实安全操作规程，纠正并克服安全工作中的形式主义，以求真务实的精神深入细致地搞好安全生产工作，才能避免事故的发生。</a:t>
            </a:r>
          </a:p>
          <a:p>
            <a:pPr>
              <a:lnSpc>
                <a:spcPct val="150000"/>
              </a:lnSpc>
            </a:pPr>
            <a:r>
              <a:rPr lang="zh-CN" altLang="en-US" sz="2000">
                <a:solidFill>
                  <a:srgbClr val="000000"/>
                </a:solidFill>
                <a:latin typeface="微软雅黑" panose="020b0503020204020204" charset="-122"/>
                <a:ea typeface="微软雅黑" panose="020b0503020204020204" charset="-122"/>
              </a:rPr>
              <a:t>       我们都不愿意面对生离死别，生命轮回，安全维护着我们生存的权利，为我们拓展更大的生存空间，让我们的生命更加美丽！</a:t>
            </a:r>
          </a:p>
          <a:p>
            <a:pPr>
              <a:lnSpc>
                <a:spcPct val="150000"/>
              </a:lnSpc>
            </a:pPr>
            <a:endParaRPr lang="en-US" altLang="zh-CN" sz="2000">
              <a:solidFill>
                <a:srgbClr val="000000"/>
              </a:solidFill>
              <a:latin typeface="微软雅黑" panose="020b0503020204020204" charset="-122"/>
              <a:ea typeface="微软雅黑" panose="020b0503020204020204" charset="-122"/>
            </a:endParaRPr>
          </a:p>
          <a:p>
            <a:pPr>
              <a:lnSpc>
                <a:spcPct val="150000"/>
              </a:lnSpc>
            </a:pPr>
            <a:r>
              <a:rPr lang="zh-CN" altLang="en-US" sz="2000">
                <a:solidFill>
                  <a:srgbClr val="000000"/>
                </a:solidFill>
                <a:latin typeface="微软雅黑" panose="020b0503020204020204" charset="-122"/>
                <a:ea typeface="微软雅黑" panose="020b0503020204020204" charset="-122"/>
              </a:rPr>
              <a:t>        人生没有太多的机会和等待</a:t>
            </a:r>
            <a:r>
              <a:rPr lang="en-US" altLang="zh-CN" sz="2000">
                <a:solidFill>
                  <a:srgbClr val="000000"/>
                </a:solidFill>
                <a:latin typeface="微软雅黑" panose="020b0503020204020204" charset="-122"/>
                <a:ea typeface="微软雅黑" panose="020b0503020204020204" charset="-122"/>
              </a:rPr>
              <a:t>,</a:t>
            </a:r>
            <a:r>
              <a:rPr lang="zh-CN" altLang="en-US" sz="2000">
                <a:solidFill>
                  <a:srgbClr val="000000"/>
                </a:solidFill>
                <a:latin typeface="微软雅黑" panose="020b0503020204020204" charset="-122"/>
                <a:ea typeface="微软雅黑" panose="020b0503020204020204" charset="-122"/>
              </a:rPr>
              <a:t>作出决定</a:t>
            </a:r>
            <a:r>
              <a:rPr lang="en-US" altLang="zh-CN" sz="2000">
                <a:solidFill>
                  <a:srgbClr val="000000"/>
                </a:solidFill>
                <a:latin typeface="微软雅黑" panose="020b0503020204020204" charset="-122"/>
                <a:ea typeface="微软雅黑" panose="020b0503020204020204" charset="-122"/>
              </a:rPr>
              <a:t>,</a:t>
            </a:r>
            <a:r>
              <a:rPr lang="zh-CN" altLang="en-US" sz="2000">
                <a:solidFill>
                  <a:srgbClr val="000000"/>
                </a:solidFill>
                <a:latin typeface="微软雅黑" panose="020b0503020204020204" charset="-122"/>
                <a:ea typeface="微软雅黑" panose="020b0503020204020204" charset="-122"/>
              </a:rPr>
              <a:t>马上行动</a:t>
            </a:r>
            <a:r>
              <a:rPr lang="en-US" altLang="zh-CN" sz="2000">
                <a:solidFill>
                  <a:srgbClr val="000000"/>
                </a:solidFill>
                <a:latin typeface="微软雅黑" panose="020b0503020204020204" charset="-122"/>
                <a:ea typeface="微软雅黑" panose="020b0503020204020204" charset="-122"/>
              </a:rPr>
              <a:t>!</a:t>
            </a:r>
            <a:r>
              <a:rPr lang="zh-CN" altLang="en-US" sz="2000">
                <a:solidFill>
                  <a:srgbClr val="000000"/>
                </a:solidFill>
                <a:latin typeface="微软雅黑" panose="020b0503020204020204" charset="-122"/>
                <a:ea typeface="微软雅黑" panose="020b0503020204020204" charset="-122"/>
              </a:rPr>
              <a:t>行动是一切成功的保江。</a:t>
            </a:r>
          </a:p>
          <a:p>
            <a:pPr>
              <a:lnSpc>
                <a:spcPct val="150000"/>
              </a:lnSpc>
            </a:pPr>
            <a:endParaRPr lang="zh-CN" altLang="en-US" sz="2000" b="1">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endParaRPr lang="zh-CN" altLang="en-US" sz="2400">
              <a:solidFill>
                <a:srgbClr val="000000"/>
              </a:solidFill>
              <a:latin typeface="微软雅黑" panose="020b0503020204020204" charset="-122"/>
              <a:ea typeface="微软雅黑" panose="020b0503020204020204" charset="-122"/>
            </a:endParaRPr>
          </a:p>
          <a:p>
            <a:pPr algn="r"/>
            <a:endParaRPr lang="zh-CN" altLang="en-US" sz="2400">
              <a:solidFill>
                <a:srgbClr val="000000"/>
              </a:solidFill>
              <a:latin typeface="微软雅黑" panose="020b0503020204020204" charset="-122"/>
              <a:ea typeface="微软雅黑" panose="020b0503020204020204" charset="-122"/>
            </a:endParaRPr>
          </a:p>
        </p:txBody>
      </p:sp>
    </p:spTree>
    <p:custDataLst>
      <p:tags r:id="rId9"/>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18</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142466" y="1131387"/>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0000"/>
                </a:solidFill>
                <a:latin typeface="微软雅黑" panose="020b0503020204020204" charset="-122"/>
                <a:ea typeface="微软雅黑" panose="020b0503020204020204" charset="-122"/>
              </a:rPr>
              <a:t>《</a:t>
            </a:r>
            <a:r>
              <a:rPr lang="zh-CN" altLang="en-US" sz="2800" b="1">
                <a:solidFill>
                  <a:srgbClr val="000000"/>
                </a:solidFill>
                <a:latin typeface="微软雅黑" panose="020b0503020204020204" charset="-122"/>
                <a:ea typeface="微软雅黑" panose="020b0503020204020204" charset="-122"/>
              </a:rPr>
              <a:t>中华人民共和国安全生产法</a:t>
            </a:r>
            <a:r>
              <a:rPr lang="en-US" altLang="zh-CN" sz="2800" b="1">
                <a:solidFill>
                  <a:srgbClr val="000000"/>
                </a:solidFill>
                <a:latin typeface="微软雅黑" panose="020b0503020204020204" charset="-122"/>
                <a:ea typeface="微软雅黑" panose="020b0503020204020204" charset="-122"/>
              </a:rPr>
              <a:t>》</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82905" y="2621718"/>
            <a:ext cx="8929136" cy="3597314"/>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just" defTabSz="914400" rtl="0" eaLnBrk="1" fontAlgn="auto" latinLnBrk="0" hangingPunct="1">
              <a:lnSpc>
                <a:spcPct val="150000"/>
              </a:lnSpc>
              <a:spcBef>
                <a:spcPct val="0"/>
              </a:spcBef>
              <a:spcAft>
                <a:spcPct val="0"/>
              </a:spcAft>
              <a:buClrTx/>
              <a:buSzTx/>
              <a:buFontTx/>
              <a:buNone/>
              <a:defRPr/>
            </a:pP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a:t>
            </a: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安全生产法</a:t>
            </a: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第八条</a:t>
            </a: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国务院和县级以上地方各级</a:t>
            </a:r>
            <a:r>
              <a:rPr lang="zh-CN" altLang="zh-CN" sz="2000">
                <a:solidFill>
                  <a:srgbClr val="000000"/>
                </a:solidFill>
                <a:latin typeface="微软雅黑" panose="020b0503020204020204" charset="-122"/>
                <a:ea typeface="微软雅黑" panose="020b0503020204020204" charset="-122"/>
              </a:rPr>
              <a:t>人民政府应当根据</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国民经济和社会发展规划制定安全生产规划，并组织实施。安全生产规划应当与城乡规划相衔接。</a:t>
            </a:r>
          </a:p>
          <a:p>
            <a:pPr marL="0" marR="0" lvl="0" indent="0" algn="just" defTabSz="914400" rtl="0" eaLnBrk="1" fontAlgn="auto" latinLnBrk="0" hangingPunct="1">
              <a:lnSpc>
                <a:spcPct val="150000"/>
              </a:lnSpc>
              <a:spcBef>
                <a:spcPct val="0"/>
              </a:spcBef>
              <a:spcAft>
                <a:spcPct val="0"/>
              </a:spcAft>
              <a:buClrTx/>
              <a:buSzTx/>
              <a:buFontTx/>
              <a:buNone/>
              <a:defRPr/>
            </a:pP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国务院和县级以上地方各级人民政府</a:t>
            </a:r>
            <a:r>
              <a:rPr lang="zh-CN" altLang="zh-CN" sz="2000">
                <a:solidFill>
                  <a:srgbClr val="000000"/>
                </a:solidFill>
                <a:latin typeface="微软雅黑" panose="020b0503020204020204" charset="-122"/>
                <a:ea typeface="微软雅黑" panose="020b0503020204020204" charset="-122"/>
              </a:rPr>
              <a:t>应当加强对</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安全生产工作的领导，支持、督促各有关部门依法履行安全生产监督管理职责，建立健全安全生产工作协调机制，及时协调、解决安全生产监督管理中存在的重大问题。</a:t>
            </a:r>
          </a:p>
          <a:p>
            <a:pPr marL="0" marR="0" lvl="0" indent="0" algn="just" defTabSz="914400" rtl="0" eaLnBrk="1" fontAlgn="auto" latinLnBrk="0" hangingPunct="1">
              <a:lnSpc>
                <a:spcPct val="150000"/>
              </a:lnSpc>
              <a:spcBef>
                <a:spcPct val="0"/>
              </a:spcBef>
              <a:spcAft>
                <a:spcPct val="0"/>
              </a:spcAft>
              <a:buClrTx/>
              <a:buSzTx/>
              <a:buFontTx/>
              <a:buNone/>
              <a:defRPr/>
            </a:pP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乡、镇人民政府以及街道办事处、开发区管理机构等地方人民政府的派出机关应当按照职责，</a:t>
            </a:r>
            <a:r>
              <a:rPr lang="zh-CN" altLang="zh-CN" sz="2000">
                <a:solidFill>
                  <a:srgbClr val="000000"/>
                </a:solidFill>
                <a:latin typeface="微软雅黑" panose="020b0503020204020204" charset="-122"/>
                <a:ea typeface="微软雅黑" panose="020b0503020204020204" charset="-122"/>
              </a:rPr>
              <a:t>加强对</a:t>
            </a:r>
            <a:r>
              <a:rPr kumimoji="0" lang="zh-CN"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本行政区域内生产经营单位安全生产状况的监督检查，协助上级人民政府有关部门依法履行安全生产监督管理职责。</a:t>
            </a:r>
            <a:endParaRPr lang="zh-CN" altLang="en-US" sz="2000">
              <a:solidFill>
                <a:srgbClr val="000000"/>
              </a:solidFill>
              <a:latin typeface="微软雅黑" panose="020b0503020204020204" charset="-122"/>
              <a:ea typeface="微软雅黑" panose="020b0503020204020204" charset="-122"/>
            </a:endParaRPr>
          </a:p>
          <a:p>
            <a:pPr algn="r"/>
            <a:endParaRPr lang="zh-CN" altLang="en-US" sz="2000">
              <a:solidFill>
                <a:srgbClr val="000000"/>
              </a:solidFill>
              <a:latin typeface="微软雅黑" panose="020b0503020204020204" charset="-122"/>
              <a:ea typeface="微软雅黑" panose="020b0503020204020204" charset="-122"/>
            </a:endParaRPr>
          </a:p>
        </p:txBody>
      </p:sp>
      <p:sp>
        <p:nvSpPr>
          <p:cNvPr id="2" name="文本框 1"/>
          <p:cNvSpPr txBox="1"/>
          <p:nvPr>
            <p:custDataLst>
              <p:tags r:id="rId9"/>
            </p:custDataLst>
          </p:nvPr>
        </p:nvSpPr>
        <p:spPr>
          <a:xfrm>
            <a:off x="207235" y="1729189"/>
            <a:ext cx="823041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dk1"/>
                </a:solidFill>
                <a:latin typeface="微软雅黑" panose="020b0503020204020204" charset="-122"/>
                <a:ea typeface="微软雅黑" panose="020b0503020204020204" charset="-122"/>
              </a:rPr>
              <a:t>（一）进一步明确了各级政府的安全领导职责</a:t>
            </a:r>
          </a:p>
        </p:txBody>
      </p:sp>
      <p:sp>
        <p:nvSpPr>
          <p:cNvPr id="14" name="文本框 13"/>
          <p:cNvSpPr txBox="1"/>
          <p:nvPr>
            <p:custDataLst>
              <p:tags r:id="rId10"/>
            </p:custDataLst>
          </p:nvPr>
        </p:nvSpPr>
        <p:spPr>
          <a:xfrm>
            <a:off x="9515002" y="2129299"/>
            <a:ext cx="2294092" cy="3322955"/>
          </a:xfrm>
          <a:prstGeom prst="rect">
            <a:avLst/>
          </a:prstGeom>
          <a:noFill/>
          <a:ln w="6350">
            <a:solidFill>
              <a:schemeClr val="accent2">
                <a:alpha val="8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a:solidFill>
                  <a:srgbClr val="000000"/>
                </a:solidFill>
                <a:latin typeface="微软雅黑" panose="020b0503020204020204" charset="-122"/>
                <a:ea typeface="微软雅黑" panose="020b0503020204020204" charset="-122"/>
              </a:rPr>
              <a:t>政府安全生产职责</a:t>
            </a:r>
          </a:p>
          <a:p>
            <a:pPr>
              <a:lnSpc>
                <a:spcPct val="150000"/>
              </a:lnSpc>
            </a:pPr>
            <a:r>
              <a:rPr lang="zh-CN" altLang="en-US" sz="2000">
                <a:solidFill>
                  <a:srgbClr val="000000"/>
                </a:solidFill>
                <a:latin typeface="微软雅黑" panose="020b0503020204020204" charset="-122"/>
                <a:ea typeface="微软雅黑" panose="020b0503020204020204" charset="-122"/>
              </a:rPr>
              <a:t>      加强领导</a:t>
            </a:r>
          </a:p>
          <a:p>
            <a:pPr>
              <a:lnSpc>
                <a:spcPct val="150000"/>
              </a:lnSpc>
            </a:pPr>
            <a:r>
              <a:rPr lang="zh-CN" altLang="en-US" sz="2000">
                <a:solidFill>
                  <a:srgbClr val="000000"/>
                </a:solidFill>
                <a:latin typeface="微软雅黑" panose="020b0503020204020204" charset="-122"/>
                <a:ea typeface="微软雅黑" panose="020b0503020204020204" charset="-122"/>
              </a:rPr>
              <a:t>     制定规划</a:t>
            </a:r>
          </a:p>
          <a:p>
            <a:pPr>
              <a:lnSpc>
                <a:spcPct val="150000"/>
              </a:lnSpc>
            </a:pPr>
            <a:r>
              <a:rPr lang="zh-CN" altLang="en-US" sz="2000">
                <a:solidFill>
                  <a:srgbClr val="000000"/>
                </a:solidFill>
                <a:latin typeface="微软雅黑" panose="020b0503020204020204" charset="-122"/>
                <a:ea typeface="微软雅黑" panose="020b0503020204020204" charset="-122"/>
              </a:rPr>
              <a:t>     组织实施</a:t>
            </a:r>
          </a:p>
          <a:p>
            <a:pPr>
              <a:lnSpc>
                <a:spcPct val="150000"/>
              </a:lnSpc>
            </a:pPr>
            <a:r>
              <a:rPr lang="zh-CN" altLang="en-US" sz="2000">
                <a:solidFill>
                  <a:srgbClr val="000000"/>
                </a:solidFill>
                <a:latin typeface="微软雅黑" panose="020b0503020204020204" charset="-122"/>
                <a:ea typeface="微软雅黑" panose="020b0503020204020204" charset="-122"/>
              </a:rPr>
              <a:t>     支持督促</a:t>
            </a:r>
          </a:p>
          <a:p>
            <a:pPr>
              <a:lnSpc>
                <a:spcPct val="150000"/>
              </a:lnSpc>
            </a:pPr>
            <a:r>
              <a:rPr lang="zh-CN" altLang="en-US" sz="2000">
                <a:solidFill>
                  <a:srgbClr val="000000"/>
                </a:solidFill>
                <a:latin typeface="微软雅黑" panose="020b0503020204020204" charset="-122"/>
                <a:ea typeface="微软雅黑" panose="020b0503020204020204" charset="-122"/>
              </a:rPr>
              <a:t>     及时协调</a:t>
            </a:r>
          </a:p>
          <a:p>
            <a:pPr>
              <a:lnSpc>
                <a:spcPct val="150000"/>
              </a:lnSpc>
            </a:pPr>
            <a:r>
              <a:rPr lang="zh-CN" altLang="en-US" sz="2000">
                <a:solidFill>
                  <a:srgbClr val="000000"/>
                </a:solidFill>
                <a:latin typeface="微软雅黑" panose="020b0503020204020204" charset="-122"/>
                <a:ea typeface="微软雅黑" panose="020b0503020204020204" charset="-122"/>
              </a:rPr>
              <a:t>     监督检查</a:t>
            </a:r>
          </a:p>
        </p:txBody>
      </p:sp>
      <p:sp>
        <p:nvSpPr>
          <p:cNvPr id="21" name="iconfont-11910-5473256"/>
          <p:cNvSpPr/>
          <p:nvPr>
            <p:custDataLst>
              <p:tags r:id="rId11"/>
            </p:custDataLst>
          </p:nvPr>
        </p:nvSpPr>
        <p:spPr>
          <a:xfrm rot="2386876">
            <a:off x="9509812" y="2772188"/>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2" name="iconfont-11910-5473256"/>
          <p:cNvSpPr/>
          <p:nvPr>
            <p:custDataLst>
              <p:tags r:id="rId12"/>
            </p:custDataLst>
          </p:nvPr>
        </p:nvSpPr>
        <p:spPr>
          <a:xfrm rot="2386876">
            <a:off x="9509812" y="3717602"/>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3" name="iconfont-11910-5473256"/>
          <p:cNvSpPr/>
          <p:nvPr>
            <p:custDataLst>
              <p:tags r:id="rId13"/>
            </p:custDataLst>
          </p:nvPr>
        </p:nvSpPr>
        <p:spPr>
          <a:xfrm rot="2386876">
            <a:off x="9509812" y="4112952"/>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4" name="iconfont-11910-5473256"/>
          <p:cNvSpPr/>
          <p:nvPr>
            <p:custDataLst>
              <p:tags r:id="rId14"/>
            </p:custDataLst>
          </p:nvPr>
        </p:nvSpPr>
        <p:spPr>
          <a:xfrm rot="2386876">
            <a:off x="9509812" y="4587643"/>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5" name="iconfont-11910-5473256"/>
          <p:cNvSpPr/>
          <p:nvPr>
            <p:custDataLst>
              <p:tags r:id="rId15"/>
            </p:custDataLst>
          </p:nvPr>
        </p:nvSpPr>
        <p:spPr>
          <a:xfrm rot="2386876">
            <a:off x="9509812" y="5062335"/>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6" name="iconfont-11910-5473256"/>
          <p:cNvSpPr/>
          <p:nvPr>
            <p:custDataLst>
              <p:tags r:id="rId16"/>
            </p:custDataLst>
          </p:nvPr>
        </p:nvSpPr>
        <p:spPr>
          <a:xfrm rot="2386876">
            <a:off x="9509812" y="3277990"/>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000000"/>
                </a:solidFill>
                <a:latin typeface="思源黑体" panose="020b0500000000000000" pitchFamily="34" charset="-122"/>
                <a:ea typeface="华文仿宋" panose="02010600040101010101" pitchFamily="2" charset="-122"/>
              </a:rPr>
              <a:pPr eaLnBrk="1" hangingPunct="1">
                <a:lnSpc>
                  <a:spcPct val="80000"/>
                </a:lnSpc>
              </a:pPr>
              <a:t>19</a:t>
            </a:fld>
            <a:endParaRPr lang="zh-CN" altLang="en-US">
              <a:solidFill>
                <a:srgbClr val="000000"/>
              </a:solidFill>
              <a:latin typeface="思源黑体" panose="020b0500000000000000" pitchFamily="34" charset="-122"/>
              <a:ea typeface="华文仿宋" panose="02010600040101010101" pitchFamily="2" charset="-122"/>
            </a:endParaRPr>
          </a:p>
        </p:txBody>
      </p:sp>
      <p:sp>
        <p:nvSpPr>
          <p:cNvPr id="3" name="矩形 2"/>
          <p:cNvSpPr/>
          <p:nvPr/>
        </p:nvSpPr>
        <p:spPr>
          <a:xfrm>
            <a:off x="675867" y="2901297"/>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0000"/>
                </a:solidFill>
                <a:latin typeface="微软雅黑" panose="020b0503020204020204" charset="-122"/>
                <a:ea typeface="微软雅黑" panose="020b0503020204020204" charset="-122"/>
              </a:rPr>
              <a:t>《</a:t>
            </a:r>
            <a:r>
              <a:rPr lang="zh-CN" altLang="en-US" sz="2800" b="1">
                <a:solidFill>
                  <a:srgbClr val="000000"/>
                </a:solidFill>
                <a:latin typeface="微软雅黑" panose="020b0503020204020204" charset="-122"/>
                <a:ea typeface="微软雅黑" panose="020b0503020204020204" charset="-122"/>
              </a:rPr>
              <a:t>中华人民共和国安全生产法</a:t>
            </a:r>
            <a:r>
              <a:rPr lang="en-US" altLang="zh-CN" sz="2800" b="1">
                <a:solidFill>
                  <a:srgbClr val="000000"/>
                </a:solidFill>
                <a:latin typeface="微软雅黑" panose="020b0503020204020204" charset="-122"/>
                <a:ea typeface="微软雅黑" panose="020b0503020204020204" charset="-122"/>
              </a:rPr>
              <a:t>》</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82905" y="2193883"/>
            <a:ext cx="11229973" cy="4408748"/>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just" defTabSz="914400" rtl="0" eaLnBrk="1" fontAlgn="auto" latinLnBrk="0" hangingPunct="1">
              <a:lnSpc>
                <a:spcPct val="120000"/>
              </a:lnSpc>
              <a:spcBef>
                <a:spcPct val="0"/>
              </a:spcBef>
              <a:spcAft>
                <a:spcPct val="0"/>
              </a:spcAft>
              <a:buClrTx/>
              <a:buSzTx/>
              <a:buFontTx/>
              <a:buNone/>
              <a:defRPr/>
            </a:pP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a:t>
            </a: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安全生产法</a:t>
            </a: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a:t>
            </a: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第九条 国务院安全生产监督管理部门依照本法，对全国安全生产工作实施综合监督管理</a:t>
            </a: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a:t>
            </a: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县级以上地方各级人民政府安全生产监督管理部门依照本法，对本行政区域内安全生产工作实施综合监督管理。</a:t>
            </a:r>
          </a:p>
          <a:p>
            <a:pPr marL="0" marR="0" lvl="0" indent="0" algn="just" defTabSz="914400" rtl="0" eaLnBrk="1" fontAlgn="auto" latinLnBrk="0" hangingPunct="1">
              <a:lnSpc>
                <a:spcPct val="120000"/>
              </a:lnSpc>
              <a:spcBef>
                <a:spcPct val="0"/>
              </a:spcBef>
              <a:spcAft>
                <a:spcPct val="0"/>
              </a:spcAft>
              <a:buClrTx/>
              <a:buSzTx/>
              <a:buFontTx/>
              <a:buNone/>
              <a:defRPr/>
            </a:pP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国务院有关部门依照本法和其他有关法律、行政法规的规定，在各自的职责范围内对有关行业、领域的安全生产工作实施监督管理</a:t>
            </a:r>
            <a:r>
              <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a:t>
            </a: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县级以上地方各级人民政府有关部门依照本法和其他有关法律、法规的规定，在各自的职责范围内对有关行业、领域的安全生产工作实施监督管理。</a:t>
            </a:r>
          </a:p>
          <a:p>
            <a:pPr marL="0" marR="0" lvl="0" indent="0" algn="just" defTabSz="914400" rtl="0" eaLnBrk="1" fontAlgn="auto" latinLnBrk="0" hangingPunct="1">
              <a:lnSpc>
                <a:spcPct val="120000"/>
              </a:lnSpc>
              <a:spcBef>
                <a:spcPct val="0"/>
              </a:spcBef>
              <a:spcAft>
                <a:spcPct val="0"/>
              </a:spcAft>
              <a:buClrTx/>
              <a:buSzTx/>
              <a:buFontTx/>
              <a:buNone/>
              <a:defRPr/>
            </a:pP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安全生产监督管理部门和对有关行业、领域的安全生产工作实施监督管理的部门，统称负有安全生产监督管理职责的部门。</a:t>
            </a:r>
            <a:endParaRPr kumimoji="0" lang="en-US" altLang="zh-CN"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endParaRPr>
          </a:p>
          <a:p>
            <a:pPr marL="0" marR="0" lvl="0" indent="0" algn="just" defTabSz="914400" rtl="0" eaLnBrk="1" fontAlgn="auto" latinLnBrk="0" hangingPunct="1">
              <a:lnSpc>
                <a:spcPct val="120000"/>
              </a:lnSpc>
              <a:spcBef>
                <a:spcPct val="0"/>
              </a:spcBef>
              <a:spcAft>
                <a:spcPct val="0"/>
              </a:spcAft>
              <a:buClrTx/>
              <a:buSzTx/>
              <a:buFontTx/>
              <a:buNone/>
              <a:defRPr/>
            </a:pP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本条是关于安全生产监督管理体制的规定：    </a:t>
            </a:r>
          </a:p>
          <a:p>
            <a:pPr marL="0" marR="0" lvl="0" indent="0" algn="just" defTabSz="914400" rtl="0" eaLnBrk="1" fontAlgn="auto" latinLnBrk="0" hangingPunct="1">
              <a:lnSpc>
                <a:spcPct val="120000"/>
              </a:lnSpc>
              <a:spcBef>
                <a:spcPct val="0"/>
              </a:spcBef>
              <a:spcAft>
                <a:spcPct val="0"/>
              </a:spcAft>
              <a:buClrTx/>
              <a:buSzTx/>
              <a:buFontTx/>
              <a:buNone/>
              <a:defRPr/>
            </a:pP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各级安全生产监督管理部门实施综合监督管理；</a:t>
            </a:r>
          </a:p>
          <a:p>
            <a:pPr marL="0" marR="0" lvl="0" indent="0" algn="just" defTabSz="914400" rtl="0" eaLnBrk="1" fontAlgn="auto" latinLnBrk="0" hangingPunct="1">
              <a:lnSpc>
                <a:spcPct val="120000"/>
              </a:lnSpc>
              <a:spcBef>
                <a:spcPct val="0"/>
              </a:spcBef>
              <a:spcAft>
                <a:spcPct val="0"/>
              </a:spcAft>
              <a:buClrTx/>
              <a:buSzTx/>
              <a:buFontTx/>
              <a:buNone/>
              <a:defRPr/>
            </a:pP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有关部门在各自职责范围内对安全生产工作实施监督管理；</a:t>
            </a:r>
          </a:p>
          <a:p>
            <a:pPr marL="0" marR="0" lvl="0" indent="0" algn="just" defTabSz="914400" rtl="0" eaLnBrk="1" fontAlgn="auto" latinLnBrk="0" hangingPunct="1">
              <a:lnSpc>
                <a:spcPct val="120000"/>
              </a:lnSpc>
              <a:spcBef>
                <a:spcPct val="0"/>
              </a:spcBef>
              <a:spcAft>
                <a:spcPct val="0"/>
              </a:spcAft>
              <a:buClrTx/>
              <a:buSzTx/>
              <a:buFontTx/>
              <a:buNone/>
              <a:defRPr/>
            </a:pPr>
            <a:r>
              <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rPr>
              <a:t>    安全生产监督管理部门和对有关行业、领域的安全生产工作实施监督管理的部门，统称负有安全生产监督管理职责的部门。</a:t>
            </a:r>
          </a:p>
          <a:p>
            <a:pPr algn="r"/>
            <a:endParaRPr kumimoji="0" lang="zh-CN" altLang="en-US" sz="2000" i="0" u="none" strike="noStrike" kern="1200" cap="none" spc="0" normalizeH="0" baseline="0" noProof="0">
              <a:ln>
                <a:noFill/>
              </a:ln>
              <a:solidFill>
                <a:srgbClr val="000000"/>
              </a:solidFill>
              <a:effectLst/>
              <a:uLnTx/>
              <a:uFillTx/>
              <a:latin typeface="微软雅黑" panose="020b0503020204020204" charset="-122"/>
              <a:ea typeface="微软雅黑" panose="020b0503020204020204" charset="-122"/>
              <a:cs typeface="+mn-cs"/>
            </a:endParaRPr>
          </a:p>
        </p:txBody>
      </p:sp>
      <p:sp>
        <p:nvSpPr>
          <p:cNvPr id="2" name="文本框 1"/>
          <p:cNvSpPr txBox="1"/>
          <p:nvPr>
            <p:custDataLst>
              <p:tags r:id="rId9"/>
            </p:custDataLst>
          </p:nvPr>
        </p:nvSpPr>
        <p:spPr>
          <a:xfrm>
            <a:off x="172945" y="1185702"/>
            <a:ext cx="823041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dk1"/>
                </a:solidFill>
                <a:latin typeface="微软雅黑" panose="020b0503020204020204" charset="-122"/>
                <a:ea typeface="微软雅黑" panose="020b0503020204020204" charset="-122"/>
              </a:rPr>
              <a:t>（二）进一步明确了有关部门的安全监管职责</a:t>
            </a:r>
          </a:p>
        </p:txBody>
      </p:sp>
    </p:spTree>
    <p:custDataLst>
      <p:tags r:id="rId10"/>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20</a:t>
            </a:fld>
            <a:endParaRPr lang="zh-CN" altLang="en-US">
              <a:solidFill>
                <a:srgbClr val="FFFFFF"/>
              </a:solidFill>
              <a:latin typeface="思源黑体" panose="020b0500000000000000" pitchFamily="34" charset="-122"/>
              <a:ea typeface="华文仿宋" panose="02010600040101010101" pitchFamily="2" charset="-122"/>
            </a:endParaRP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0" name="矩形 19"/>
          <p:cNvSpPr/>
          <p:nvPr>
            <p:custDataLst>
              <p:tags r:id="rId8"/>
            </p:custDataLst>
          </p:nvPr>
        </p:nvSpPr>
        <p:spPr>
          <a:xfrm>
            <a:off x="3380723" y="2332634"/>
            <a:ext cx="6601477" cy="20612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1200"/>
              </a:spcBef>
              <a:spcAft>
                <a:spcPts val="1200"/>
              </a:spcAft>
            </a:pPr>
            <a:r>
              <a:rPr lang="zh-CN" altLang="en-US" sz="3600" b="1">
                <a:solidFill>
                  <a:schemeClr val="dk1"/>
                </a:solidFill>
                <a:latin typeface="微软雅黑" panose="020b0503020204020204" charset="-122"/>
                <a:ea typeface="微软雅黑" panose="020b0503020204020204" charset="-122"/>
              </a:rPr>
              <a:t>生命安全是不可逾越的红线</a:t>
            </a:r>
          </a:p>
          <a:p>
            <a:pPr>
              <a:lnSpc>
                <a:spcPct val="150000"/>
              </a:lnSpc>
              <a:spcBef>
                <a:spcPts val="1200"/>
              </a:spcBef>
              <a:spcAft>
                <a:spcPts val="1200"/>
              </a:spcAft>
            </a:pPr>
            <a:r>
              <a:rPr lang="zh-CN" altLang="en-US" sz="3600" b="1">
                <a:solidFill>
                  <a:schemeClr val="dk1"/>
                </a:solidFill>
                <a:latin typeface="微软雅黑" panose="020b0503020204020204" charset="-122"/>
                <a:ea typeface="微软雅黑" panose="020b0503020204020204" charset="-122"/>
              </a:rPr>
              <a:t>安全法律是必须坚守的底线</a:t>
            </a:r>
          </a:p>
        </p:txBody>
      </p:sp>
    </p:spTree>
    <p:custDataLst>
      <p:tags r:id="rId9"/>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21</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27704"/>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警醒一：</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17591" y="1902867"/>
            <a:ext cx="11115814" cy="4277621"/>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000">
                <a:solidFill>
                  <a:srgbClr val="000000"/>
                </a:solidFill>
                <a:latin typeface="微软雅黑" panose="020b0503020204020204" charset="-122"/>
                <a:ea typeface="微软雅黑" panose="020b0503020204020204" charset="-122"/>
              </a:rPr>
              <a:t>       </a:t>
            </a:r>
            <a:r>
              <a:rPr lang="en-US" altLang="zh-CN" sz="2000">
                <a:solidFill>
                  <a:srgbClr val="000000"/>
                </a:solidFill>
                <a:latin typeface="微软雅黑" panose="020b0503020204020204" charset="-122"/>
                <a:ea typeface="微软雅黑" panose="020b0503020204020204" charset="-122"/>
              </a:rPr>
              <a:t>20XX</a:t>
            </a:r>
            <a:r>
              <a:rPr lang="zh-CN" altLang="en-US" sz="2000">
                <a:solidFill>
                  <a:srgbClr val="000000"/>
                </a:solidFill>
                <a:latin typeface="微软雅黑" panose="020b0503020204020204" charset="-122"/>
                <a:ea typeface="微软雅黑" panose="020b0503020204020204" charset="-122"/>
              </a:rPr>
              <a:t>年</a:t>
            </a:r>
            <a:r>
              <a:rPr lang="en-US" altLang="zh-CN" sz="2000">
                <a:solidFill>
                  <a:srgbClr val="000000"/>
                </a:solidFill>
                <a:latin typeface="微软雅黑" panose="020b0503020204020204" charset="-122"/>
                <a:ea typeface="微软雅黑" panose="020b0503020204020204" charset="-122"/>
              </a:rPr>
              <a:t>7</a:t>
            </a:r>
            <a:r>
              <a:rPr lang="zh-CN" altLang="en-US" sz="2000">
                <a:solidFill>
                  <a:srgbClr val="000000"/>
                </a:solidFill>
                <a:latin typeface="微软雅黑" panose="020b0503020204020204" charset="-122"/>
                <a:ea typeface="微软雅黑" panose="020b0503020204020204" charset="-122"/>
              </a:rPr>
              <a:t>月</a:t>
            </a:r>
            <a:r>
              <a:rPr lang="en-US" altLang="zh-CN" sz="2000">
                <a:solidFill>
                  <a:srgbClr val="000000"/>
                </a:solidFill>
                <a:latin typeface="微软雅黑" panose="020b0503020204020204" charset="-122"/>
                <a:ea typeface="微软雅黑" panose="020b0503020204020204" charset="-122"/>
              </a:rPr>
              <a:t>12</a:t>
            </a:r>
            <a:r>
              <a:rPr lang="zh-CN" altLang="en-US" sz="2000">
                <a:solidFill>
                  <a:srgbClr val="000000"/>
                </a:solidFill>
                <a:latin typeface="微软雅黑" panose="020b0503020204020204" charset="-122"/>
                <a:ea typeface="微软雅黑" panose="020b0503020204020204" charset="-122"/>
              </a:rPr>
              <a:t>日，河北省邢台市宁晋县东汪镇发生非法生产烟花爆竹爆炸事故，造成</a:t>
            </a:r>
            <a:r>
              <a:rPr lang="en-US" altLang="zh-CN" sz="2000">
                <a:solidFill>
                  <a:srgbClr val="000000"/>
                </a:solidFill>
                <a:latin typeface="微软雅黑" panose="020b0503020204020204" charset="-122"/>
                <a:ea typeface="微软雅黑" panose="020b0503020204020204" charset="-122"/>
              </a:rPr>
              <a:t>21</a:t>
            </a:r>
            <a:r>
              <a:rPr lang="zh-CN" altLang="en-US" sz="2000">
                <a:solidFill>
                  <a:srgbClr val="000000"/>
                </a:solidFill>
                <a:latin typeface="微软雅黑" panose="020b0503020204020204" charset="-122"/>
                <a:ea typeface="微软雅黑" panose="020b0503020204020204" charset="-122"/>
              </a:rPr>
              <a:t>人死亡、</a:t>
            </a:r>
            <a:r>
              <a:rPr lang="en-US" altLang="zh-CN" sz="2000">
                <a:solidFill>
                  <a:srgbClr val="000000"/>
                </a:solidFill>
                <a:latin typeface="微软雅黑" panose="020b0503020204020204" charset="-122"/>
                <a:ea typeface="微软雅黑" panose="020b0503020204020204" charset="-122"/>
              </a:rPr>
              <a:t>1</a:t>
            </a:r>
            <a:r>
              <a:rPr lang="zh-CN" altLang="en-US" sz="2000">
                <a:solidFill>
                  <a:srgbClr val="000000"/>
                </a:solidFill>
                <a:latin typeface="微软雅黑" panose="020b0503020204020204" charset="-122"/>
                <a:ea typeface="微软雅黑" panose="020b0503020204020204" charset="-122"/>
              </a:rPr>
              <a:t>人失踪、</a:t>
            </a:r>
            <a:r>
              <a:rPr lang="en-US" altLang="zh-CN" sz="2000">
                <a:solidFill>
                  <a:srgbClr val="000000"/>
                </a:solidFill>
                <a:latin typeface="微软雅黑" panose="020b0503020204020204" charset="-122"/>
                <a:ea typeface="微软雅黑" panose="020b0503020204020204" charset="-122"/>
              </a:rPr>
              <a:t>25</a:t>
            </a:r>
            <a:r>
              <a:rPr lang="zh-CN" altLang="en-US" sz="2000">
                <a:solidFill>
                  <a:srgbClr val="000000"/>
                </a:solidFill>
                <a:latin typeface="微软雅黑" panose="020b0503020204020204" charset="-122"/>
                <a:ea typeface="微软雅黑" panose="020b0503020204020204" charset="-122"/>
              </a:rPr>
              <a:t>人受伤。这起事故是邢台南宫市大村乡北孟村村民宋某承租宁晋县东汪镇闲置服装加工厂厂房，组织同村村民非法生产烟花爆竹造成的。反映出当地非法生产烟花爆竹问题十分突出，烟花爆竹“打非”工作不力。 </a:t>
            </a:r>
          </a:p>
          <a:p>
            <a:pPr>
              <a:lnSpc>
                <a:spcPct val="150000"/>
              </a:lnSpc>
            </a:pPr>
            <a:r>
              <a:rPr lang="zh-CN" altLang="en-US" sz="2000">
                <a:solidFill>
                  <a:srgbClr val="000000"/>
                </a:solidFill>
                <a:latin typeface="微软雅黑" panose="020b0503020204020204" charset="-122"/>
                <a:ea typeface="微软雅黑" panose="020b0503020204020204" charset="-122"/>
              </a:rPr>
              <a:t>      在对事故有关责任人员及责任单位的处理中，非法组织者及非法参与者共</a:t>
            </a:r>
            <a:r>
              <a:rPr lang="en-US" altLang="zh-CN" sz="2000">
                <a:solidFill>
                  <a:srgbClr val="000000"/>
                </a:solidFill>
                <a:latin typeface="微软雅黑" panose="020b0503020204020204" charset="-122"/>
                <a:ea typeface="微软雅黑" panose="020b0503020204020204" charset="-122"/>
              </a:rPr>
              <a:t>18</a:t>
            </a:r>
            <a:r>
              <a:rPr lang="zh-CN" altLang="en-US" sz="2000">
                <a:solidFill>
                  <a:srgbClr val="000000"/>
                </a:solidFill>
                <a:latin typeface="微软雅黑" panose="020b0503020204020204" charset="-122"/>
                <a:ea typeface="微软雅黑" panose="020b0503020204020204" charset="-122"/>
              </a:rPr>
              <a:t>名犯罪嫌疑人，已在事故中死亡，不予追究责任；公安机关逮捕涉嫌非法制造、买卖、运输爆炸物犯罪嫌疑人</a:t>
            </a:r>
            <a:r>
              <a:rPr lang="en-US" altLang="zh-CN" sz="2000">
                <a:solidFill>
                  <a:srgbClr val="000000"/>
                </a:solidFill>
                <a:latin typeface="微软雅黑" panose="020b0503020204020204" charset="-122"/>
                <a:ea typeface="微软雅黑" panose="020b0503020204020204" charset="-122"/>
              </a:rPr>
              <a:t>7</a:t>
            </a:r>
            <a:r>
              <a:rPr lang="zh-CN" altLang="en-US" sz="2000">
                <a:solidFill>
                  <a:srgbClr val="000000"/>
                </a:solidFill>
                <a:latin typeface="微软雅黑" panose="020b0503020204020204" charset="-122"/>
                <a:ea typeface="微软雅黑" panose="020b0503020204020204" charset="-122"/>
              </a:rPr>
              <a:t>人，取保候审犯罪嫌疑人</a:t>
            </a:r>
            <a:r>
              <a:rPr lang="en-US" altLang="zh-CN" sz="2000">
                <a:solidFill>
                  <a:srgbClr val="000000"/>
                </a:solidFill>
                <a:latin typeface="微软雅黑" panose="020b0503020204020204" charset="-122"/>
                <a:ea typeface="微软雅黑" panose="020b0503020204020204" charset="-122"/>
              </a:rPr>
              <a:t>3</a:t>
            </a:r>
            <a:r>
              <a:rPr lang="zh-CN" altLang="en-US" sz="2000">
                <a:solidFill>
                  <a:srgbClr val="000000"/>
                </a:solidFill>
                <a:latin typeface="微软雅黑" panose="020b0503020204020204" charset="-122"/>
                <a:ea typeface="微软雅黑" panose="020b0503020204020204" charset="-122"/>
              </a:rPr>
              <a:t>人，追捕</a:t>
            </a:r>
            <a:r>
              <a:rPr lang="en-US" altLang="zh-CN" sz="2000">
                <a:solidFill>
                  <a:srgbClr val="000000"/>
                </a:solidFill>
                <a:latin typeface="微软雅黑" panose="020b0503020204020204" charset="-122"/>
                <a:ea typeface="微软雅黑" panose="020b0503020204020204" charset="-122"/>
              </a:rPr>
              <a:t>4</a:t>
            </a:r>
            <a:r>
              <a:rPr lang="zh-CN" altLang="en-US" sz="2000">
                <a:solidFill>
                  <a:srgbClr val="000000"/>
                </a:solidFill>
                <a:latin typeface="微软雅黑" panose="020b0503020204020204" charset="-122"/>
                <a:ea typeface="微软雅黑" panose="020b0503020204020204" charset="-122"/>
              </a:rPr>
              <a:t>人；宁晋县东汪镇人大主席张书林等</a:t>
            </a:r>
            <a:r>
              <a:rPr lang="en-US" altLang="zh-CN" sz="2000">
                <a:solidFill>
                  <a:srgbClr val="000000"/>
                </a:solidFill>
                <a:latin typeface="微软雅黑" panose="020b0503020204020204" charset="-122"/>
                <a:ea typeface="微软雅黑" panose="020b0503020204020204" charset="-122"/>
              </a:rPr>
              <a:t>5</a:t>
            </a:r>
            <a:r>
              <a:rPr lang="zh-CN" altLang="en-US" sz="2000">
                <a:solidFill>
                  <a:srgbClr val="000000"/>
                </a:solidFill>
                <a:latin typeface="微软雅黑" panose="020b0503020204020204" charset="-122"/>
                <a:ea typeface="微软雅黑" panose="020b0503020204020204" charset="-122"/>
              </a:rPr>
              <a:t>人涉嫌玩忽职守罪，检察机关已立案侦查；对包括宁晋县委书记、宁晋县县长、宁晋县公安局副局长、宁晋县东汪镇东汪一村村委会主任等在内的相关责任人</a:t>
            </a:r>
            <a:r>
              <a:rPr lang="en-US" altLang="zh-CN" sz="2000">
                <a:solidFill>
                  <a:srgbClr val="000000"/>
                </a:solidFill>
                <a:latin typeface="微软雅黑" panose="020b0503020204020204" charset="-122"/>
                <a:ea typeface="微软雅黑" panose="020b0503020204020204" charset="-122"/>
              </a:rPr>
              <a:t>48</a:t>
            </a:r>
            <a:r>
              <a:rPr lang="zh-CN" altLang="en-US" sz="2000">
                <a:solidFill>
                  <a:srgbClr val="000000"/>
                </a:solidFill>
                <a:latin typeface="微软雅黑" panose="020b0503020204020204" charset="-122"/>
                <a:ea typeface="微软雅黑" panose="020b0503020204020204" charset="-122"/>
              </a:rPr>
              <a:t>人，建议给予党政纪处分和组织处理；</a:t>
            </a:r>
            <a:r>
              <a:rPr lang="en-US" altLang="zh-CN" sz="2000">
                <a:solidFill>
                  <a:srgbClr val="000000"/>
                </a:solidFill>
                <a:latin typeface="微软雅黑" panose="020b0503020204020204" charset="-122"/>
                <a:ea typeface="微软雅黑" panose="020b0503020204020204" charset="-122"/>
              </a:rPr>
              <a:t>8</a:t>
            </a:r>
            <a:r>
              <a:rPr lang="zh-CN" altLang="en-US" sz="2000">
                <a:solidFill>
                  <a:srgbClr val="000000"/>
                </a:solidFill>
                <a:latin typeface="微软雅黑" panose="020b0503020204020204" charset="-122"/>
                <a:ea typeface="微软雅黑" panose="020b0503020204020204" charset="-122"/>
              </a:rPr>
              <a:t>人被建议给予行政处罚。</a:t>
            </a:r>
          </a:p>
        </p:txBody>
      </p:sp>
    </p:spTree>
    <p:custDataLst>
      <p:tags r:id="rId9"/>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000000"/>
                </a:solidFill>
                <a:latin typeface="思源黑体" panose="020b0500000000000000" pitchFamily="34" charset="-122"/>
                <a:ea typeface="华文仿宋" panose="02010600040101010101" pitchFamily="2" charset="-122"/>
              </a:rPr>
              <a:pPr eaLnBrk="1" hangingPunct="1">
                <a:lnSpc>
                  <a:spcPct val="80000"/>
                </a:lnSpc>
              </a:pPr>
              <a:t>22</a:t>
            </a:fld>
            <a:endParaRPr lang="zh-CN" altLang="en-US">
              <a:solidFill>
                <a:srgbClr val="000000"/>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27704"/>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警醒二：</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17591" y="2024853"/>
            <a:ext cx="11115814" cy="4615896"/>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000">
                <a:solidFill>
                  <a:schemeClr val="dk1"/>
                </a:solidFill>
                <a:latin typeface="微软雅黑" panose="020b0503020204020204" charset="-122"/>
                <a:ea typeface="微软雅黑" panose="020b0503020204020204" charset="-122"/>
              </a:rPr>
              <a:t>        </a:t>
            </a:r>
            <a:r>
              <a:rPr lang="zh-CN" altLang="en-US" sz="2000" b="1">
                <a:solidFill>
                  <a:schemeClr val="dk1"/>
                </a:solidFill>
                <a:latin typeface="微软雅黑" panose="020b0503020204020204" charset="-122"/>
                <a:ea typeface="微软雅黑" panose="020b0503020204020204" charset="-122"/>
              </a:rPr>
              <a:t>“</a:t>
            </a:r>
            <a:r>
              <a:rPr lang="en-US" altLang="zh-CN" sz="2000" b="1">
                <a:solidFill>
                  <a:schemeClr val="dk1"/>
                </a:solidFill>
                <a:latin typeface="微软雅黑" panose="020b0503020204020204" charset="-122"/>
                <a:ea typeface="微软雅黑" panose="020b0503020204020204" charset="-122"/>
              </a:rPr>
              <a:t>2015.5•25”</a:t>
            </a:r>
            <a:r>
              <a:rPr lang="zh-CN" altLang="en-US" sz="2000" b="1">
                <a:solidFill>
                  <a:schemeClr val="dk1"/>
                </a:solidFill>
                <a:latin typeface="微软雅黑" panose="020b0503020204020204" charset="-122"/>
                <a:ea typeface="微软雅黑" panose="020b0503020204020204" charset="-122"/>
              </a:rPr>
              <a:t>河南省平顶山市鲁山县康乐园老年公寓发生特别重大火灾事故特别重大火灾事故，造成了</a:t>
            </a:r>
            <a:r>
              <a:rPr lang="en-US" altLang="zh-CN" sz="2000" b="1">
                <a:solidFill>
                  <a:schemeClr val="dk1"/>
                </a:solidFill>
                <a:latin typeface="微软雅黑" panose="020b0503020204020204" charset="-122"/>
                <a:ea typeface="微软雅黑" panose="020b0503020204020204" charset="-122"/>
              </a:rPr>
              <a:t>39</a:t>
            </a:r>
            <a:r>
              <a:rPr lang="zh-CN" altLang="en-US" sz="2000" b="1">
                <a:solidFill>
                  <a:schemeClr val="dk1"/>
                </a:solidFill>
                <a:latin typeface="微软雅黑" panose="020b0503020204020204" charset="-122"/>
                <a:ea typeface="微软雅黑" panose="020b0503020204020204" charset="-122"/>
              </a:rPr>
              <a:t>人死亡、</a:t>
            </a:r>
            <a:r>
              <a:rPr lang="en-US" altLang="zh-CN" sz="2000" b="1">
                <a:solidFill>
                  <a:schemeClr val="dk1"/>
                </a:solidFill>
                <a:latin typeface="微软雅黑" panose="020b0503020204020204" charset="-122"/>
                <a:ea typeface="微软雅黑" panose="020b0503020204020204" charset="-122"/>
              </a:rPr>
              <a:t>6</a:t>
            </a:r>
            <a:r>
              <a:rPr lang="zh-CN" altLang="en-US" sz="2000" b="1">
                <a:solidFill>
                  <a:schemeClr val="dk1"/>
                </a:solidFill>
                <a:latin typeface="微软雅黑" panose="020b0503020204020204" charset="-122"/>
                <a:ea typeface="微软雅黑" panose="020b0503020204020204" charset="-122"/>
              </a:rPr>
              <a:t>人受伤，失火面积</a:t>
            </a:r>
            <a:r>
              <a:rPr lang="en-US" altLang="zh-CN" sz="2000" b="1">
                <a:solidFill>
                  <a:schemeClr val="dk1"/>
                </a:solidFill>
                <a:latin typeface="微软雅黑" panose="020b0503020204020204" charset="-122"/>
                <a:ea typeface="微软雅黑" panose="020b0503020204020204" charset="-122"/>
              </a:rPr>
              <a:t>475.8</a:t>
            </a:r>
            <a:r>
              <a:rPr lang="zh-CN" altLang="en-US" sz="2000" b="1">
                <a:solidFill>
                  <a:schemeClr val="dk1"/>
                </a:solidFill>
                <a:latin typeface="微软雅黑" panose="020b0503020204020204" charset="-122"/>
                <a:ea typeface="微软雅黑" panose="020b0503020204020204" charset="-122"/>
              </a:rPr>
              <a:t>平方米，直接经济损失</a:t>
            </a:r>
            <a:r>
              <a:rPr lang="en-US" altLang="zh-CN" sz="2000" b="1">
                <a:solidFill>
                  <a:schemeClr val="dk1"/>
                </a:solidFill>
                <a:latin typeface="微软雅黑" panose="020b0503020204020204" charset="-122"/>
                <a:ea typeface="微软雅黑" panose="020b0503020204020204" charset="-122"/>
              </a:rPr>
              <a:t>2064.5</a:t>
            </a:r>
            <a:r>
              <a:rPr lang="zh-CN" altLang="en-US" sz="2000" b="1">
                <a:solidFill>
                  <a:schemeClr val="dk1"/>
                </a:solidFill>
                <a:latin typeface="微软雅黑" panose="020b0503020204020204" charset="-122"/>
                <a:ea typeface="微软雅黑" panose="020b0503020204020204" charset="-122"/>
              </a:rPr>
              <a:t>万元。</a:t>
            </a:r>
            <a:endParaRPr lang="en-US" altLang="zh-CN" sz="2000" b="1">
              <a:solidFill>
                <a:schemeClr val="dk1"/>
              </a:solidFill>
              <a:latin typeface="微软雅黑" panose="020b0503020204020204" charset="-122"/>
              <a:ea typeface="微软雅黑" panose="020b0503020204020204" charset="-122"/>
            </a:endParaRPr>
          </a:p>
          <a:p>
            <a:pPr>
              <a:lnSpc>
                <a:spcPct val="150000"/>
              </a:lnSpc>
            </a:pPr>
            <a:r>
              <a:rPr lang="zh-CN" altLang="en-US" sz="2000">
                <a:solidFill>
                  <a:schemeClr val="dk1"/>
                </a:solidFill>
                <a:latin typeface="微软雅黑" panose="020b0503020204020204" charset="-122"/>
                <a:ea typeface="微软雅黑" panose="020b0503020204020204" charset="-122"/>
              </a:rPr>
              <a:t>         检察机关分别以涉嫌玩忽职守罪、滥用职权罪和受贿罪依法对鲁山县分管公安消防的副县长刘文强等</a:t>
            </a:r>
            <a:r>
              <a:rPr lang="en-US" altLang="zh-CN" sz="2000">
                <a:solidFill>
                  <a:schemeClr val="dk1"/>
                </a:solidFill>
                <a:latin typeface="微软雅黑" panose="020b0503020204020204" charset="-122"/>
                <a:ea typeface="微软雅黑" panose="020b0503020204020204" charset="-122"/>
              </a:rPr>
              <a:t>31</a:t>
            </a:r>
            <a:r>
              <a:rPr lang="zh-CN" altLang="en-US" sz="2000">
                <a:solidFill>
                  <a:schemeClr val="dk1"/>
                </a:solidFill>
                <a:latin typeface="微软雅黑" panose="020b0503020204020204" charset="-122"/>
                <a:ea typeface="微软雅黑" panose="020b0503020204020204" charset="-122"/>
              </a:rPr>
              <a:t>名犯罪嫌疑人立案侦查并采取强制措施。对鲁山县书记、县长、分管民政工作的副县长及平顶山市分管公安、民政部门的副市长等</a:t>
            </a:r>
            <a:r>
              <a:rPr lang="en-US" altLang="zh-CN" sz="2000">
                <a:solidFill>
                  <a:schemeClr val="dk1"/>
                </a:solidFill>
                <a:latin typeface="微软雅黑" panose="020b0503020204020204" charset="-122"/>
                <a:ea typeface="微软雅黑" panose="020b0503020204020204" charset="-122"/>
              </a:rPr>
              <a:t>27</a:t>
            </a:r>
            <a:r>
              <a:rPr lang="zh-CN" altLang="en-US" sz="2000">
                <a:solidFill>
                  <a:schemeClr val="dk1"/>
                </a:solidFill>
                <a:latin typeface="微软雅黑" panose="020b0503020204020204" charset="-122"/>
                <a:ea typeface="微软雅黑" panose="020b0503020204020204" charset="-122"/>
              </a:rPr>
              <a:t>人作出了党纪政纪处分。受到刑事处罚的</a:t>
            </a:r>
            <a:r>
              <a:rPr lang="en-US" altLang="zh-CN" sz="2000">
                <a:solidFill>
                  <a:schemeClr val="dk1"/>
                </a:solidFill>
                <a:latin typeface="微软雅黑" panose="020b0503020204020204" charset="-122"/>
                <a:ea typeface="微软雅黑" panose="020b0503020204020204" charset="-122"/>
              </a:rPr>
              <a:t>31</a:t>
            </a:r>
            <a:r>
              <a:rPr lang="zh-CN" altLang="en-US" sz="2000">
                <a:solidFill>
                  <a:schemeClr val="dk1"/>
                </a:solidFill>
                <a:latin typeface="微软雅黑" panose="020b0503020204020204" charset="-122"/>
                <a:ea typeface="微软雅黑" panose="020b0503020204020204" charset="-122"/>
              </a:rPr>
              <a:t>人中，政府各部门人员</a:t>
            </a:r>
            <a:r>
              <a:rPr lang="en-US" altLang="zh-CN" sz="2000">
                <a:solidFill>
                  <a:schemeClr val="dk1"/>
                </a:solidFill>
                <a:latin typeface="微软雅黑" panose="020b0503020204020204" charset="-122"/>
                <a:ea typeface="微软雅黑" panose="020b0503020204020204" charset="-122"/>
              </a:rPr>
              <a:t>24</a:t>
            </a:r>
            <a:r>
              <a:rPr lang="zh-CN" altLang="en-US" sz="2000">
                <a:solidFill>
                  <a:schemeClr val="dk1"/>
                </a:solidFill>
                <a:latin typeface="微软雅黑" panose="020b0503020204020204" charset="-122"/>
                <a:ea typeface="微软雅黑" panose="020b0503020204020204" charset="-122"/>
              </a:rPr>
              <a:t>人，其中：民政局</a:t>
            </a:r>
            <a:r>
              <a:rPr lang="en-US" altLang="zh-CN" sz="2000">
                <a:solidFill>
                  <a:schemeClr val="dk1"/>
                </a:solidFill>
                <a:latin typeface="微软雅黑" panose="020b0503020204020204" charset="-122"/>
                <a:ea typeface="微软雅黑" panose="020b0503020204020204" charset="-122"/>
              </a:rPr>
              <a:t>6</a:t>
            </a:r>
            <a:r>
              <a:rPr lang="zh-CN" altLang="en-US" sz="2000">
                <a:solidFill>
                  <a:schemeClr val="dk1"/>
                </a:solidFill>
                <a:latin typeface="微软雅黑" panose="020b0503020204020204" charset="-122"/>
                <a:ea typeface="微软雅黑" panose="020b0503020204020204" charset="-122"/>
              </a:rPr>
              <a:t>人，公安局</a:t>
            </a:r>
            <a:r>
              <a:rPr lang="en-US" altLang="zh-CN" sz="2000">
                <a:solidFill>
                  <a:schemeClr val="dk1"/>
                </a:solidFill>
                <a:latin typeface="微软雅黑" panose="020b0503020204020204" charset="-122"/>
                <a:ea typeface="微软雅黑" panose="020b0503020204020204" charset="-122"/>
              </a:rPr>
              <a:t>5</a:t>
            </a:r>
            <a:r>
              <a:rPr lang="zh-CN" altLang="en-US" sz="2000">
                <a:solidFill>
                  <a:schemeClr val="dk1"/>
                </a:solidFill>
                <a:latin typeface="微软雅黑" panose="020b0503020204020204" charset="-122"/>
                <a:ea typeface="微软雅黑" panose="020b0503020204020204" charset="-122"/>
              </a:rPr>
              <a:t>人，城乡规划局</a:t>
            </a:r>
            <a:r>
              <a:rPr lang="en-US" altLang="zh-CN" sz="2000">
                <a:solidFill>
                  <a:schemeClr val="dk1"/>
                </a:solidFill>
                <a:latin typeface="微软雅黑" panose="020b0503020204020204" charset="-122"/>
                <a:ea typeface="微软雅黑" panose="020b0503020204020204" charset="-122"/>
              </a:rPr>
              <a:t>4</a:t>
            </a:r>
            <a:r>
              <a:rPr lang="zh-CN" altLang="en-US" sz="2000">
                <a:solidFill>
                  <a:schemeClr val="dk1"/>
                </a:solidFill>
                <a:latin typeface="微软雅黑" panose="020b0503020204020204" charset="-122"/>
                <a:ea typeface="微软雅黑" panose="020b0503020204020204" charset="-122"/>
              </a:rPr>
              <a:t>人</a:t>
            </a:r>
            <a:r>
              <a:rPr lang="en-US" altLang="zh-CN" sz="2000">
                <a:solidFill>
                  <a:schemeClr val="dk1"/>
                </a:solidFill>
                <a:latin typeface="微软雅黑" panose="020b0503020204020204" charset="-122"/>
                <a:ea typeface="微软雅黑" panose="020b0503020204020204" charset="-122"/>
              </a:rPr>
              <a:t>, </a:t>
            </a:r>
            <a:r>
              <a:rPr lang="zh-CN" altLang="en-US" sz="2000">
                <a:solidFill>
                  <a:schemeClr val="dk1"/>
                </a:solidFill>
                <a:latin typeface="微软雅黑" panose="020b0503020204020204" charset="-122"/>
                <a:ea typeface="微软雅黑" panose="020b0503020204020204" charset="-122"/>
              </a:rPr>
              <a:t>住房和城乡建设局</a:t>
            </a:r>
            <a:r>
              <a:rPr lang="en-US" altLang="zh-CN" sz="2000">
                <a:solidFill>
                  <a:schemeClr val="dk1"/>
                </a:solidFill>
                <a:latin typeface="微软雅黑" panose="020b0503020204020204" charset="-122"/>
                <a:ea typeface="微软雅黑" panose="020b0503020204020204" charset="-122"/>
              </a:rPr>
              <a:t>3</a:t>
            </a:r>
            <a:r>
              <a:rPr lang="zh-CN" altLang="en-US" sz="2000">
                <a:solidFill>
                  <a:schemeClr val="dk1"/>
                </a:solidFill>
                <a:latin typeface="微软雅黑" panose="020b0503020204020204" charset="-122"/>
                <a:ea typeface="微软雅黑" panose="020b0503020204020204" charset="-122"/>
              </a:rPr>
              <a:t>人，国土资源局</a:t>
            </a:r>
            <a:r>
              <a:rPr lang="en-US" altLang="zh-CN" sz="2000">
                <a:solidFill>
                  <a:schemeClr val="dk1"/>
                </a:solidFill>
                <a:latin typeface="微软雅黑" panose="020b0503020204020204" charset="-122"/>
                <a:ea typeface="微软雅黑" panose="020b0503020204020204" charset="-122"/>
              </a:rPr>
              <a:t>4</a:t>
            </a:r>
            <a:r>
              <a:rPr lang="zh-CN" altLang="en-US" sz="2000">
                <a:solidFill>
                  <a:schemeClr val="dk1"/>
                </a:solidFill>
                <a:latin typeface="微软雅黑" panose="020b0503020204020204" charset="-122"/>
                <a:ea typeface="微软雅黑" panose="020b0503020204020204" charset="-122"/>
              </a:rPr>
              <a:t>人，街道办事处</a:t>
            </a:r>
            <a:r>
              <a:rPr lang="en-US" altLang="zh-CN" sz="2000">
                <a:solidFill>
                  <a:schemeClr val="dk1"/>
                </a:solidFill>
                <a:latin typeface="微软雅黑" panose="020b0503020204020204" charset="-122"/>
                <a:ea typeface="微软雅黑" panose="020b0503020204020204" charset="-122"/>
              </a:rPr>
              <a:t>1</a:t>
            </a:r>
            <a:r>
              <a:rPr lang="zh-CN" altLang="en-US" sz="2000">
                <a:solidFill>
                  <a:schemeClr val="dk1"/>
                </a:solidFill>
                <a:latin typeface="微软雅黑" panose="020b0503020204020204" charset="-122"/>
                <a:ea typeface="微软雅黑" panose="020b0503020204020204" charset="-122"/>
              </a:rPr>
              <a:t>人，卫生局</a:t>
            </a:r>
            <a:r>
              <a:rPr lang="en-US" altLang="zh-CN" sz="2000">
                <a:solidFill>
                  <a:schemeClr val="dk1"/>
                </a:solidFill>
                <a:latin typeface="微软雅黑" panose="020b0503020204020204" charset="-122"/>
                <a:ea typeface="微软雅黑" panose="020b0503020204020204" charset="-122"/>
              </a:rPr>
              <a:t>1</a:t>
            </a:r>
            <a:r>
              <a:rPr lang="zh-CN" altLang="en-US" sz="2000">
                <a:solidFill>
                  <a:schemeClr val="dk1"/>
                </a:solidFill>
                <a:latin typeface="微软雅黑" panose="020b0503020204020204" charset="-122"/>
                <a:ea typeface="微软雅黑" panose="020b0503020204020204" charset="-122"/>
              </a:rPr>
              <a:t>人。 </a:t>
            </a:r>
          </a:p>
          <a:p>
            <a:pPr>
              <a:lnSpc>
                <a:spcPct val="150000"/>
              </a:lnSpc>
            </a:pPr>
            <a:r>
              <a:rPr lang="zh-CN" altLang="en-US" sz="2000">
                <a:solidFill>
                  <a:schemeClr val="dk1"/>
                </a:solidFill>
                <a:latin typeface="微软雅黑" panose="020b0503020204020204" charset="-122"/>
                <a:ea typeface="微软雅黑" panose="020b0503020204020204" charset="-122"/>
              </a:rPr>
              <a:t>         事故发生主要存在以下的问题。一是康乐园老年公寓违规建设运营。二是地方民政部门违规审批经营许可。三是地方公安消防部门消防监管不力。四是地方国土、规划、建设部门执法监督工作不力。五是地方政府忽视安全生产工作，安全生产属地责任落实不到位等。 </a:t>
            </a:r>
          </a:p>
          <a:p>
            <a:pPr>
              <a:lnSpc>
                <a:spcPct val="150000"/>
              </a:lnSpc>
            </a:pPr>
            <a:endParaRPr lang="zh-CN" altLang="en-US" sz="2000">
              <a:solidFill>
                <a:schemeClr val="dk1"/>
              </a:solidFill>
              <a:latin typeface="微软雅黑" panose="020b0503020204020204" charset="-122"/>
              <a:ea typeface="微软雅黑" panose="020b0503020204020204" charset="-122"/>
            </a:endParaRPr>
          </a:p>
        </p:txBody>
      </p:sp>
      <p:sp>
        <p:nvSpPr>
          <p:cNvPr id="19" name="iconfont-11910-5473256"/>
          <p:cNvSpPr/>
          <p:nvPr>
            <p:custDataLst>
              <p:tags r:id="rId9"/>
            </p:custDataLst>
          </p:nvPr>
        </p:nvSpPr>
        <p:spPr>
          <a:xfrm rot="2386876">
            <a:off x="552785" y="1942168"/>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0" name="iconfont-11910-5473256"/>
          <p:cNvSpPr/>
          <p:nvPr>
            <p:custDataLst>
              <p:tags r:id="rId10"/>
            </p:custDataLst>
          </p:nvPr>
        </p:nvSpPr>
        <p:spPr>
          <a:xfrm rot="2386876">
            <a:off x="552783" y="2863628"/>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1" name="iconfont-11910-5473256"/>
          <p:cNvSpPr/>
          <p:nvPr>
            <p:custDataLst>
              <p:tags r:id="rId11"/>
            </p:custDataLst>
          </p:nvPr>
        </p:nvSpPr>
        <p:spPr>
          <a:xfrm rot="2386876">
            <a:off x="552783" y="5137898"/>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Tree>
    <p:custDataLst>
      <p:tags r:id="rId12"/>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23</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317591" y="1327704"/>
            <a:ext cx="10840266"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警醒三：天津港“</a:t>
            </a:r>
            <a:r>
              <a:rPr lang="en-US" altLang="zh-CN" sz="2800" b="1">
                <a:solidFill>
                  <a:srgbClr val="000000"/>
                </a:solidFill>
                <a:latin typeface="微软雅黑" panose="020b0503020204020204" charset="-122"/>
                <a:ea typeface="微软雅黑" panose="020b0503020204020204" charset="-122"/>
              </a:rPr>
              <a:t>8·12”</a:t>
            </a:r>
            <a:r>
              <a:rPr lang="zh-CN" altLang="en-US" sz="2800" b="1">
                <a:solidFill>
                  <a:srgbClr val="000000"/>
                </a:solidFill>
                <a:latin typeface="微软雅黑" panose="020b0503020204020204" charset="-122"/>
                <a:ea typeface="微软雅黑" panose="020b0503020204020204" charset="-122"/>
              </a:rPr>
              <a:t>瑞海公司危险品仓库火灾爆炸事故</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3" name="矩形 12"/>
          <p:cNvSpPr/>
          <p:nvPr>
            <p:custDataLst>
              <p:tags r:id="rId8"/>
            </p:custDataLst>
          </p:nvPr>
        </p:nvSpPr>
        <p:spPr>
          <a:xfrm>
            <a:off x="382905" y="1828457"/>
            <a:ext cx="11115814" cy="4300955"/>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000">
                <a:solidFill>
                  <a:schemeClr val="dk1"/>
                </a:solidFill>
                <a:latin typeface="微软雅黑" panose="020b0503020204020204" charset="-122"/>
                <a:ea typeface="微软雅黑" panose="020b0503020204020204" charset="-122"/>
              </a:rPr>
              <a:t>       </a:t>
            </a:r>
          </a:p>
          <a:p>
            <a:pPr>
              <a:lnSpc>
                <a:spcPct val="150000"/>
              </a:lnSpc>
            </a:pPr>
            <a:r>
              <a:rPr lang="zh-CN" altLang="en-US" sz="2000">
                <a:solidFill>
                  <a:schemeClr val="dk1"/>
                </a:solidFill>
                <a:latin typeface="微软雅黑" panose="020b0503020204020204" charset="-122"/>
                <a:ea typeface="微软雅黑" panose="020b0503020204020204" charset="-122"/>
              </a:rPr>
              <a:t>         </a:t>
            </a:r>
            <a:r>
              <a:rPr lang="en-US" altLang="zh-CN" sz="2000">
                <a:solidFill>
                  <a:schemeClr val="dk1"/>
                </a:solidFill>
                <a:latin typeface="微软雅黑" panose="020b0503020204020204" charset="-122"/>
                <a:ea typeface="微软雅黑" panose="020b0503020204020204" charset="-122"/>
              </a:rPr>
              <a:t>2015 </a:t>
            </a:r>
            <a:r>
              <a:rPr lang="zh-CN" altLang="en-US" sz="2000">
                <a:solidFill>
                  <a:schemeClr val="dk1"/>
                </a:solidFill>
                <a:latin typeface="微软雅黑" panose="020b0503020204020204" charset="-122"/>
                <a:ea typeface="微软雅黑" panose="020b0503020204020204" charset="-122"/>
              </a:rPr>
              <a:t>年 </a:t>
            </a:r>
            <a:r>
              <a:rPr lang="en-US" altLang="zh-CN" sz="2000">
                <a:solidFill>
                  <a:schemeClr val="dk1"/>
                </a:solidFill>
                <a:latin typeface="微软雅黑" panose="020b0503020204020204" charset="-122"/>
                <a:ea typeface="微软雅黑" panose="020b0503020204020204" charset="-122"/>
              </a:rPr>
              <a:t>8 </a:t>
            </a:r>
            <a:r>
              <a:rPr lang="zh-CN" altLang="en-US" sz="2000">
                <a:solidFill>
                  <a:schemeClr val="dk1"/>
                </a:solidFill>
                <a:latin typeface="微软雅黑" panose="020b0503020204020204" charset="-122"/>
                <a:ea typeface="微软雅黑" panose="020b0503020204020204" charset="-122"/>
              </a:rPr>
              <a:t>月 </a:t>
            </a:r>
            <a:r>
              <a:rPr lang="en-US" altLang="zh-CN" sz="2000">
                <a:solidFill>
                  <a:schemeClr val="dk1"/>
                </a:solidFill>
                <a:latin typeface="微软雅黑" panose="020b0503020204020204" charset="-122"/>
                <a:ea typeface="微软雅黑" panose="020b0503020204020204" charset="-122"/>
              </a:rPr>
              <a:t>12 </a:t>
            </a:r>
            <a:r>
              <a:rPr lang="zh-CN" altLang="en-US" sz="2000">
                <a:solidFill>
                  <a:schemeClr val="dk1"/>
                </a:solidFill>
                <a:latin typeface="微软雅黑" panose="020b0503020204020204" charset="-122"/>
                <a:ea typeface="微软雅黑" panose="020b0503020204020204" charset="-122"/>
              </a:rPr>
              <a:t>日，天津市滨海新区瑞海公司危险品仓库发生特别重大火灾爆炸事故。事故造成 </a:t>
            </a:r>
            <a:r>
              <a:rPr lang="en-US" altLang="zh-CN" sz="2000">
                <a:solidFill>
                  <a:schemeClr val="dk1"/>
                </a:solidFill>
                <a:latin typeface="微软雅黑" panose="020b0503020204020204" charset="-122"/>
                <a:ea typeface="微软雅黑" panose="020b0503020204020204" charset="-122"/>
              </a:rPr>
              <a:t>165 </a:t>
            </a:r>
            <a:r>
              <a:rPr lang="zh-CN" altLang="en-US" sz="2000">
                <a:solidFill>
                  <a:schemeClr val="dk1"/>
                </a:solidFill>
                <a:latin typeface="微软雅黑" panose="020b0503020204020204" charset="-122"/>
                <a:ea typeface="微软雅黑" panose="020b0503020204020204" charset="-122"/>
              </a:rPr>
              <a:t>人遇难，</a:t>
            </a:r>
            <a:r>
              <a:rPr lang="en-US" altLang="zh-CN" sz="2000">
                <a:solidFill>
                  <a:schemeClr val="dk1"/>
                </a:solidFill>
                <a:latin typeface="微软雅黑" panose="020b0503020204020204" charset="-122"/>
                <a:ea typeface="微软雅黑" panose="020b0503020204020204" charset="-122"/>
              </a:rPr>
              <a:t>8 </a:t>
            </a:r>
            <a:r>
              <a:rPr lang="zh-CN" altLang="en-US" sz="2000">
                <a:solidFill>
                  <a:schemeClr val="dk1"/>
                </a:solidFill>
                <a:latin typeface="微软雅黑" panose="020b0503020204020204" charset="-122"/>
                <a:ea typeface="微软雅黑" panose="020b0503020204020204" charset="-122"/>
              </a:rPr>
              <a:t>人失踪，</a:t>
            </a:r>
            <a:r>
              <a:rPr lang="en-US" altLang="zh-CN" sz="2000">
                <a:solidFill>
                  <a:schemeClr val="dk1"/>
                </a:solidFill>
                <a:latin typeface="微软雅黑" panose="020b0503020204020204" charset="-122"/>
                <a:ea typeface="微软雅黑" panose="020b0503020204020204" charset="-122"/>
              </a:rPr>
              <a:t>798 </a:t>
            </a:r>
            <a:r>
              <a:rPr lang="zh-CN" altLang="en-US" sz="2000">
                <a:solidFill>
                  <a:schemeClr val="dk1"/>
                </a:solidFill>
                <a:latin typeface="微软雅黑" panose="020b0503020204020204" charset="-122"/>
                <a:ea typeface="微软雅黑" panose="020b0503020204020204" charset="-122"/>
              </a:rPr>
              <a:t>人受伤住院治疗，已核定的直接经济损失达</a:t>
            </a:r>
            <a:r>
              <a:rPr lang="en-US" altLang="zh-CN" sz="2000">
                <a:solidFill>
                  <a:schemeClr val="dk1"/>
                </a:solidFill>
                <a:latin typeface="微软雅黑" panose="020b0503020204020204" charset="-122"/>
                <a:ea typeface="微软雅黑" panose="020b0503020204020204" charset="-122"/>
              </a:rPr>
              <a:t>68.66</a:t>
            </a:r>
            <a:r>
              <a:rPr lang="zh-CN" altLang="en-US" sz="2000">
                <a:solidFill>
                  <a:schemeClr val="dk1"/>
                </a:solidFill>
                <a:latin typeface="微软雅黑" panose="020b0503020204020204" charset="-122"/>
                <a:ea typeface="微软雅黑" panose="020b0503020204020204" charset="-122"/>
              </a:rPr>
              <a:t>亿元。调查认定，天津港“</a:t>
            </a:r>
            <a:r>
              <a:rPr lang="en-US" altLang="zh-CN" sz="2000">
                <a:solidFill>
                  <a:schemeClr val="dk1"/>
                </a:solidFill>
                <a:latin typeface="微软雅黑" panose="020b0503020204020204" charset="-122"/>
                <a:ea typeface="微软雅黑" panose="020b0503020204020204" charset="-122"/>
              </a:rPr>
              <a:t>8·12”</a:t>
            </a:r>
            <a:r>
              <a:rPr lang="zh-CN" altLang="en-US" sz="2000">
                <a:solidFill>
                  <a:schemeClr val="dk1"/>
                </a:solidFill>
                <a:latin typeface="微软雅黑" panose="020b0503020204020204" charset="-122"/>
                <a:ea typeface="微软雅黑" panose="020b0503020204020204" charset="-122"/>
              </a:rPr>
              <a:t>瑞海公司危险品仓库火灾爆炸事故是一起特别重大生产安全责任事故。</a:t>
            </a:r>
            <a:endParaRPr lang="en-US" altLang="zh-CN" sz="2000">
              <a:solidFill>
                <a:schemeClr val="dk1"/>
              </a:solidFill>
              <a:latin typeface="微软雅黑" panose="020b0503020204020204" charset="-122"/>
              <a:ea typeface="微软雅黑" panose="020b0503020204020204" charset="-122"/>
            </a:endParaRPr>
          </a:p>
          <a:p>
            <a:pPr>
              <a:lnSpc>
                <a:spcPct val="150000"/>
              </a:lnSpc>
            </a:pPr>
            <a:r>
              <a:rPr lang="zh-CN" altLang="en-US" sz="2000">
                <a:solidFill>
                  <a:schemeClr val="dk1"/>
                </a:solidFill>
                <a:latin typeface="微软雅黑" panose="020b0503020204020204" charset="-122"/>
                <a:ea typeface="微软雅黑" panose="020b0503020204020204" charset="-122"/>
              </a:rPr>
              <a:t>        公安机关对 </a:t>
            </a:r>
            <a:r>
              <a:rPr lang="en-US" altLang="zh-CN" sz="2000">
                <a:solidFill>
                  <a:schemeClr val="dk1"/>
                </a:solidFill>
                <a:latin typeface="微软雅黑" panose="020b0503020204020204" charset="-122"/>
                <a:ea typeface="微软雅黑" panose="020b0503020204020204" charset="-122"/>
              </a:rPr>
              <a:t>24 </a:t>
            </a:r>
            <a:r>
              <a:rPr lang="zh-CN" altLang="en-US" sz="2000">
                <a:solidFill>
                  <a:schemeClr val="dk1"/>
                </a:solidFill>
                <a:latin typeface="微软雅黑" panose="020b0503020204020204" charset="-122"/>
                <a:ea typeface="微软雅黑" panose="020b0503020204020204" charset="-122"/>
              </a:rPr>
              <a:t>名相关企业人员依法立案侦查并采取刑事强制措施；检察机关对 </a:t>
            </a:r>
            <a:r>
              <a:rPr lang="en-US" altLang="zh-CN" sz="2000">
                <a:solidFill>
                  <a:schemeClr val="dk1"/>
                </a:solidFill>
                <a:latin typeface="微软雅黑" panose="020b0503020204020204" charset="-122"/>
                <a:ea typeface="微软雅黑" panose="020b0503020204020204" charset="-122"/>
              </a:rPr>
              <a:t>25 </a:t>
            </a:r>
            <a:r>
              <a:rPr lang="zh-CN" altLang="en-US" sz="2000">
                <a:solidFill>
                  <a:schemeClr val="dk1"/>
                </a:solidFill>
                <a:latin typeface="微软雅黑" panose="020b0503020204020204" charset="-122"/>
                <a:ea typeface="微软雅黑" panose="020b0503020204020204" charset="-122"/>
              </a:rPr>
              <a:t>名行政监察对象依法立案侦查并采取刑事强制措施。其中：正厅级 </a:t>
            </a:r>
            <a:r>
              <a:rPr lang="en-US" altLang="zh-CN" sz="2000">
                <a:solidFill>
                  <a:schemeClr val="dk1"/>
                </a:solidFill>
                <a:latin typeface="微软雅黑" panose="020b0503020204020204" charset="-122"/>
                <a:ea typeface="微软雅黑" panose="020b0503020204020204" charset="-122"/>
              </a:rPr>
              <a:t>2 </a:t>
            </a:r>
            <a:r>
              <a:rPr lang="zh-CN" altLang="en-US" sz="2000">
                <a:solidFill>
                  <a:schemeClr val="dk1"/>
                </a:solidFill>
                <a:latin typeface="微软雅黑" panose="020b0503020204020204" charset="-122"/>
                <a:ea typeface="微软雅黑" panose="020b0503020204020204" charset="-122"/>
              </a:rPr>
              <a:t>人，副厅级 </a:t>
            </a:r>
            <a:r>
              <a:rPr lang="en-US" altLang="zh-CN" sz="2000">
                <a:solidFill>
                  <a:schemeClr val="dk1"/>
                </a:solidFill>
                <a:latin typeface="微软雅黑" panose="020b0503020204020204" charset="-122"/>
                <a:ea typeface="微软雅黑" panose="020b0503020204020204" charset="-122"/>
              </a:rPr>
              <a:t>7 </a:t>
            </a:r>
            <a:r>
              <a:rPr lang="zh-CN" altLang="en-US" sz="2000">
                <a:solidFill>
                  <a:schemeClr val="dk1"/>
                </a:solidFill>
                <a:latin typeface="微软雅黑" panose="020b0503020204020204" charset="-122"/>
                <a:ea typeface="微软雅黑" panose="020b0503020204020204" charset="-122"/>
              </a:rPr>
              <a:t>人，处级 </a:t>
            </a:r>
            <a:r>
              <a:rPr lang="en-US" altLang="zh-CN" sz="2000">
                <a:solidFill>
                  <a:schemeClr val="dk1"/>
                </a:solidFill>
                <a:latin typeface="微软雅黑" panose="020b0503020204020204" charset="-122"/>
                <a:ea typeface="微软雅黑" panose="020b0503020204020204" charset="-122"/>
              </a:rPr>
              <a:t>16 </a:t>
            </a:r>
            <a:r>
              <a:rPr lang="zh-CN" altLang="en-US" sz="2000">
                <a:solidFill>
                  <a:schemeClr val="dk1"/>
                </a:solidFill>
                <a:latin typeface="微软雅黑" panose="020b0503020204020204" charset="-122"/>
                <a:ea typeface="微软雅黑" panose="020b0503020204020204" charset="-122"/>
              </a:rPr>
              <a:t>人； 交通运输部门 </a:t>
            </a:r>
            <a:r>
              <a:rPr lang="en-US" altLang="zh-CN" sz="2000">
                <a:solidFill>
                  <a:schemeClr val="dk1"/>
                </a:solidFill>
                <a:latin typeface="微软雅黑" panose="020b0503020204020204" charset="-122"/>
                <a:ea typeface="微软雅黑" panose="020b0503020204020204" charset="-122"/>
              </a:rPr>
              <a:t>9 </a:t>
            </a:r>
            <a:r>
              <a:rPr lang="zh-CN" altLang="en-US" sz="2000">
                <a:solidFill>
                  <a:schemeClr val="dk1"/>
                </a:solidFill>
                <a:latin typeface="微软雅黑" panose="020b0503020204020204" charset="-122"/>
                <a:ea typeface="微软雅黑" panose="020b0503020204020204" charset="-122"/>
              </a:rPr>
              <a:t>人，海关系统 </a:t>
            </a:r>
            <a:r>
              <a:rPr lang="en-US" altLang="zh-CN" sz="2000">
                <a:solidFill>
                  <a:schemeClr val="dk1"/>
                </a:solidFill>
                <a:latin typeface="微软雅黑" panose="020b0503020204020204" charset="-122"/>
                <a:ea typeface="微软雅黑" panose="020b0503020204020204" charset="-122"/>
              </a:rPr>
              <a:t>5 </a:t>
            </a:r>
            <a:r>
              <a:rPr lang="zh-CN" altLang="en-US" sz="2000">
                <a:solidFill>
                  <a:schemeClr val="dk1"/>
                </a:solidFill>
                <a:latin typeface="微软雅黑" panose="020b0503020204020204" charset="-122"/>
                <a:ea typeface="微软雅黑" panose="020b0503020204020204" charset="-122"/>
              </a:rPr>
              <a:t>人，天津港有限公司 </a:t>
            </a:r>
            <a:r>
              <a:rPr lang="en-US" altLang="zh-CN" sz="2000">
                <a:solidFill>
                  <a:schemeClr val="dk1"/>
                </a:solidFill>
                <a:latin typeface="微软雅黑" panose="020b0503020204020204" charset="-122"/>
                <a:ea typeface="微软雅黑" panose="020b0503020204020204" charset="-122"/>
              </a:rPr>
              <a:t>5 </a:t>
            </a:r>
            <a:r>
              <a:rPr lang="zh-CN" altLang="en-US" sz="2000">
                <a:solidFill>
                  <a:schemeClr val="dk1"/>
                </a:solidFill>
                <a:latin typeface="微软雅黑" panose="020b0503020204020204" charset="-122"/>
                <a:ea typeface="微软雅黑" panose="020b0503020204020204" charset="-122"/>
              </a:rPr>
              <a:t>人，安全监管 部门 </a:t>
            </a:r>
            <a:r>
              <a:rPr lang="en-US" altLang="zh-CN" sz="2000">
                <a:solidFill>
                  <a:schemeClr val="dk1"/>
                </a:solidFill>
                <a:latin typeface="微软雅黑" panose="020b0503020204020204" charset="-122"/>
                <a:ea typeface="微软雅黑" panose="020b0503020204020204" charset="-122"/>
              </a:rPr>
              <a:t>4 </a:t>
            </a:r>
            <a:r>
              <a:rPr lang="zh-CN" altLang="en-US" sz="2000">
                <a:solidFill>
                  <a:schemeClr val="dk1"/>
                </a:solidFill>
                <a:latin typeface="微软雅黑" panose="020b0503020204020204" charset="-122"/>
                <a:ea typeface="微软雅黑" panose="020b0503020204020204" charset="-122"/>
              </a:rPr>
              <a:t>人，规划部门 </a:t>
            </a:r>
            <a:r>
              <a:rPr lang="en-US" altLang="zh-CN" sz="2000">
                <a:solidFill>
                  <a:schemeClr val="dk1"/>
                </a:solidFill>
                <a:latin typeface="微软雅黑" panose="020b0503020204020204" charset="-122"/>
                <a:ea typeface="微软雅黑" panose="020b0503020204020204" charset="-122"/>
              </a:rPr>
              <a:t>2 </a:t>
            </a:r>
            <a:r>
              <a:rPr lang="zh-CN" altLang="en-US" sz="2000">
                <a:solidFill>
                  <a:schemeClr val="dk1"/>
                </a:solidFill>
                <a:latin typeface="微软雅黑" panose="020b0503020204020204" charset="-122"/>
                <a:ea typeface="微软雅黑" panose="020b0503020204020204" charset="-122"/>
              </a:rPr>
              <a:t>人； 事故调查组另对 </a:t>
            </a:r>
            <a:r>
              <a:rPr lang="en-US" altLang="zh-CN" sz="2000">
                <a:solidFill>
                  <a:schemeClr val="dk1"/>
                </a:solidFill>
                <a:latin typeface="微软雅黑" panose="020b0503020204020204" charset="-122"/>
                <a:ea typeface="微软雅黑" panose="020b0503020204020204" charset="-122"/>
              </a:rPr>
              <a:t>123 </a:t>
            </a:r>
            <a:r>
              <a:rPr lang="zh-CN" altLang="en-US" sz="2000">
                <a:solidFill>
                  <a:schemeClr val="dk1"/>
                </a:solidFill>
                <a:latin typeface="微软雅黑" panose="020b0503020204020204" charset="-122"/>
                <a:ea typeface="微软雅黑" panose="020b0503020204020204" charset="-122"/>
              </a:rPr>
              <a:t>名责任人员提出了处理意见；建议对 </a:t>
            </a:r>
            <a:r>
              <a:rPr lang="en-US" altLang="zh-CN" sz="2000">
                <a:solidFill>
                  <a:schemeClr val="dk1"/>
                </a:solidFill>
                <a:latin typeface="微软雅黑" panose="020b0503020204020204" charset="-122"/>
                <a:ea typeface="微软雅黑" panose="020b0503020204020204" charset="-122"/>
              </a:rPr>
              <a:t>74 </a:t>
            </a:r>
            <a:r>
              <a:rPr lang="zh-CN" altLang="en-US" sz="2000">
                <a:solidFill>
                  <a:schemeClr val="dk1"/>
                </a:solidFill>
                <a:latin typeface="微软雅黑" panose="020b0503020204020204" charset="-122"/>
                <a:ea typeface="微软雅黑" panose="020b0503020204020204" charset="-122"/>
              </a:rPr>
              <a:t>名责任人员给予党纪政纪处分 省部级 </a:t>
            </a:r>
            <a:r>
              <a:rPr lang="en-US" altLang="zh-CN" sz="2000">
                <a:solidFill>
                  <a:schemeClr val="dk1"/>
                </a:solidFill>
                <a:latin typeface="微软雅黑" panose="020b0503020204020204" charset="-122"/>
                <a:ea typeface="微软雅黑" panose="020b0503020204020204" charset="-122"/>
              </a:rPr>
              <a:t>5 </a:t>
            </a:r>
            <a:r>
              <a:rPr lang="zh-CN" altLang="en-US" sz="2000">
                <a:solidFill>
                  <a:schemeClr val="dk1"/>
                </a:solidFill>
                <a:latin typeface="微软雅黑" panose="020b0503020204020204" charset="-122"/>
                <a:ea typeface="微软雅黑" panose="020b0503020204020204" charset="-122"/>
              </a:rPr>
              <a:t>人、厅局级 </a:t>
            </a:r>
            <a:r>
              <a:rPr lang="en-US" altLang="zh-CN" sz="2000">
                <a:solidFill>
                  <a:schemeClr val="dk1"/>
                </a:solidFill>
                <a:latin typeface="微软雅黑" panose="020b0503020204020204" charset="-122"/>
                <a:ea typeface="微软雅黑" panose="020b0503020204020204" charset="-122"/>
              </a:rPr>
              <a:t>22 </a:t>
            </a:r>
            <a:r>
              <a:rPr lang="zh-CN" altLang="en-US" sz="2000">
                <a:solidFill>
                  <a:schemeClr val="dk1"/>
                </a:solidFill>
                <a:latin typeface="微软雅黑" panose="020b0503020204020204" charset="-122"/>
                <a:ea typeface="微软雅黑" panose="020b0503020204020204" charset="-122"/>
              </a:rPr>
              <a:t>人、县处级 </a:t>
            </a:r>
            <a:r>
              <a:rPr lang="en-US" altLang="zh-CN" sz="2000">
                <a:solidFill>
                  <a:schemeClr val="dk1"/>
                </a:solidFill>
                <a:latin typeface="微软雅黑" panose="020b0503020204020204" charset="-122"/>
                <a:ea typeface="微软雅黑" panose="020b0503020204020204" charset="-122"/>
              </a:rPr>
              <a:t>22 </a:t>
            </a:r>
            <a:r>
              <a:rPr lang="zh-CN" altLang="en-US" sz="2000">
                <a:solidFill>
                  <a:schemeClr val="dk1"/>
                </a:solidFill>
                <a:latin typeface="微软雅黑" panose="020b0503020204020204" charset="-122"/>
                <a:ea typeface="微软雅黑" panose="020b0503020204020204" charset="-122"/>
              </a:rPr>
              <a:t>人、科级及以下 </a:t>
            </a:r>
            <a:r>
              <a:rPr lang="en-US" altLang="zh-CN" sz="2000">
                <a:solidFill>
                  <a:schemeClr val="dk1"/>
                </a:solidFill>
                <a:latin typeface="微软雅黑" panose="020b0503020204020204" charset="-122"/>
                <a:ea typeface="微软雅黑" panose="020b0503020204020204" charset="-122"/>
              </a:rPr>
              <a:t>25 </a:t>
            </a:r>
            <a:r>
              <a:rPr lang="zh-CN" altLang="en-US" sz="2000">
                <a:solidFill>
                  <a:schemeClr val="dk1"/>
                </a:solidFill>
                <a:latin typeface="微软雅黑" panose="020b0503020204020204" charset="-122"/>
                <a:ea typeface="微软雅黑" panose="020b0503020204020204" charset="-122"/>
              </a:rPr>
              <a:t>人；撤职处分</a:t>
            </a:r>
            <a:r>
              <a:rPr lang="en-US" altLang="zh-CN" sz="2000">
                <a:solidFill>
                  <a:schemeClr val="dk1"/>
                </a:solidFill>
                <a:latin typeface="微软雅黑" panose="020b0503020204020204" charset="-122"/>
                <a:ea typeface="微软雅黑" panose="020b0503020204020204" charset="-122"/>
              </a:rPr>
              <a:t>21</a:t>
            </a:r>
            <a:r>
              <a:rPr lang="zh-CN" altLang="en-US" sz="2000">
                <a:solidFill>
                  <a:schemeClr val="dk1"/>
                </a:solidFill>
                <a:latin typeface="微软雅黑" panose="020b0503020204020204" charset="-122"/>
                <a:ea typeface="微软雅黑" panose="020b0503020204020204" charset="-122"/>
              </a:rPr>
              <a:t>人、降级处分 </a:t>
            </a:r>
            <a:r>
              <a:rPr lang="en-US" altLang="zh-CN" sz="2000">
                <a:solidFill>
                  <a:schemeClr val="dk1"/>
                </a:solidFill>
                <a:latin typeface="微软雅黑" panose="020b0503020204020204" charset="-122"/>
                <a:ea typeface="微软雅黑" panose="020b0503020204020204" charset="-122"/>
              </a:rPr>
              <a:t>23 </a:t>
            </a:r>
            <a:r>
              <a:rPr lang="zh-CN" altLang="en-US" sz="2000">
                <a:solidFill>
                  <a:schemeClr val="dk1"/>
                </a:solidFill>
                <a:latin typeface="微软雅黑" panose="020b0503020204020204" charset="-122"/>
                <a:ea typeface="微软雅黑" panose="020b0503020204020204" charset="-122"/>
              </a:rPr>
              <a:t>人、记大过及以下处分 </a:t>
            </a:r>
            <a:r>
              <a:rPr lang="en-US" altLang="zh-CN" sz="2000">
                <a:solidFill>
                  <a:schemeClr val="dk1"/>
                </a:solidFill>
                <a:latin typeface="微软雅黑" panose="020b0503020204020204" charset="-122"/>
                <a:ea typeface="微软雅黑" panose="020b0503020204020204" charset="-122"/>
              </a:rPr>
              <a:t>30 </a:t>
            </a:r>
            <a:r>
              <a:rPr lang="zh-CN" altLang="en-US" sz="2000">
                <a:solidFill>
                  <a:schemeClr val="dk1"/>
                </a:solidFill>
                <a:latin typeface="微软雅黑" panose="020b0503020204020204" charset="-122"/>
                <a:ea typeface="微软雅黑" panose="020b0503020204020204" charset="-122"/>
              </a:rPr>
              <a:t>人。</a:t>
            </a:r>
          </a:p>
          <a:p>
            <a:pPr>
              <a:lnSpc>
                <a:spcPct val="150000"/>
              </a:lnSpc>
            </a:pPr>
            <a:endParaRPr lang="zh-CN" altLang="en-US" sz="2000">
              <a:solidFill>
                <a:schemeClr val="dk1"/>
              </a:solidFill>
              <a:latin typeface="微软雅黑" panose="020b0503020204020204" charset="-122"/>
              <a:ea typeface="微软雅黑" panose="020b0503020204020204" charset="-122"/>
            </a:endParaRPr>
          </a:p>
        </p:txBody>
      </p:sp>
      <p:sp>
        <p:nvSpPr>
          <p:cNvPr id="19" name="iconfont-11910-5473256"/>
          <p:cNvSpPr/>
          <p:nvPr>
            <p:custDataLst>
              <p:tags r:id="rId9"/>
            </p:custDataLst>
          </p:nvPr>
        </p:nvSpPr>
        <p:spPr>
          <a:xfrm rot="2386876">
            <a:off x="575505" y="2066175"/>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
        <p:nvSpPr>
          <p:cNvPr id="21" name="iconfont-11910-5473256"/>
          <p:cNvSpPr/>
          <p:nvPr>
            <p:custDataLst>
              <p:tags r:id="rId10"/>
            </p:custDataLst>
          </p:nvPr>
        </p:nvSpPr>
        <p:spPr>
          <a:xfrm rot="2386876">
            <a:off x="575506" y="3425131"/>
            <a:ext cx="235552" cy="278994"/>
          </a:xfrm>
          <a:custGeom>
            <a:gdLst>
              <a:gd name="T0" fmla="*/ 12800 w 12800"/>
              <a:gd name="T1" fmla="*/ 0 h 12800"/>
              <a:gd name="T2" fmla="*/ 0 w 12800"/>
              <a:gd name="T3" fmla="*/ 4364 h 12800"/>
              <a:gd name="T4" fmla="*/ 6400 w 12800"/>
              <a:gd name="T5" fmla="*/ 6376 h 12800"/>
              <a:gd name="T6" fmla="*/ 8436 w 12800"/>
              <a:gd name="T7" fmla="*/ 12800 h 12800"/>
              <a:gd name="T8" fmla="*/ 12800 w 12800"/>
              <a:gd name="T9" fmla="*/ 0 h 12800"/>
            </a:gdLst>
            <a:cxnLst>
              <a:cxn ang="0">
                <a:pos x="T0" y="T1"/>
              </a:cxn>
              <a:cxn ang="0">
                <a:pos x="T2" y="T3"/>
              </a:cxn>
              <a:cxn ang="0">
                <a:pos x="T4" y="T5"/>
              </a:cxn>
              <a:cxn ang="0">
                <a:pos x="T6" y="T7"/>
              </a:cxn>
              <a:cxn ang="0">
                <a:pos x="T8" y="T9"/>
              </a:cxn>
            </a:cxnLst>
            <a:rect l="0" t="0" r="r" b="b"/>
            <a:pathLst>
              <a:path w="12800" h="12800">
                <a:moveTo>
                  <a:pt x="12800" y="0"/>
                </a:moveTo>
                <a:lnTo>
                  <a:pt x="0" y="4364"/>
                </a:lnTo>
                <a:lnTo>
                  <a:pt x="6400" y="6376"/>
                </a:lnTo>
                <a:lnTo>
                  <a:pt x="8436" y="12800"/>
                </a:lnTo>
                <a:lnTo>
                  <a:pt x="12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lt1"/>
              </a:solidFill>
            </a:endParaRPr>
          </a:p>
        </p:txBody>
      </p:sp>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24</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223732" y="1132216"/>
            <a:ext cx="10860677"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微软雅黑" panose="020b0503020204020204" charset="-122"/>
                <a:ea typeface="微软雅黑" panose="020b0503020204020204" charset="-122"/>
              </a:rPr>
              <a:t>生产经营单位的主要负责人职责：</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3"/>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4"/>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5"/>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6"/>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7"/>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8"/>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5" name="组合 4"/>
          <p:cNvGrpSpPr/>
          <p:nvPr/>
        </p:nvGrpSpPr>
        <p:grpSpPr>
          <a:xfrm>
            <a:off x="2683367" y="1779588"/>
            <a:ext cx="7084536" cy="4788514"/>
            <a:chOff x="2683367" y="1779588"/>
            <a:chExt cx="7084536" cy="4788514"/>
          </a:xfrm>
        </p:grpSpPr>
        <p:grpSp>
          <p:nvGrpSpPr>
            <p:cNvPr id="15" name="组合 14"/>
            <p:cNvGrpSpPr/>
            <p:nvPr/>
          </p:nvGrpSpPr>
          <p:grpSpPr>
            <a:xfrm>
              <a:off x="2683367" y="1779588"/>
              <a:ext cx="7084536" cy="4788514"/>
              <a:chOff x="2655571" y="966788"/>
              <a:chExt cx="7084536" cy="4788514"/>
            </a:xfrm>
          </p:grpSpPr>
          <p:sp>
            <p:nvSpPr>
              <p:cNvPr id="19" name="AutoShape 3"/>
              <p:cNvSpPr>
                <a:spLocks noChangeArrowheads="1"/>
              </p:cNvSpPr>
              <p:nvPr>
                <p:custDataLst>
                  <p:tags r:id="rId9"/>
                </p:custDataLst>
              </p:nvPr>
            </p:nvSpPr>
            <p:spPr bwMode="auto">
              <a:xfrm rot="19238820">
                <a:off x="6710363" y="2679701"/>
                <a:ext cx="792162" cy="288925"/>
              </a:xfrm>
              <a:prstGeom prst="rightArrow">
                <a:avLst>
                  <a:gd name="adj1" fmla="val 35167"/>
                  <a:gd name="adj2" fmla="val 111028"/>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0" name="AutoShape 4"/>
              <p:cNvSpPr>
                <a:spLocks noChangeArrowheads="1"/>
              </p:cNvSpPr>
              <p:nvPr>
                <p:custDataLst>
                  <p:tags r:id="rId10"/>
                </p:custDataLst>
              </p:nvPr>
            </p:nvSpPr>
            <p:spPr bwMode="auto">
              <a:xfrm rot="3133948">
                <a:off x="6333332" y="4361657"/>
                <a:ext cx="792162" cy="288925"/>
              </a:xfrm>
              <a:prstGeom prst="rightArrow">
                <a:avLst>
                  <a:gd name="adj1" fmla="val 35167"/>
                  <a:gd name="adj2" fmla="val 111028"/>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1" name="AutoShape 5"/>
              <p:cNvSpPr>
                <a:spLocks noChangeArrowheads="1"/>
              </p:cNvSpPr>
              <p:nvPr>
                <p:custDataLst>
                  <p:tags r:id="rId11"/>
                </p:custDataLst>
              </p:nvPr>
            </p:nvSpPr>
            <p:spPr bwMode="auto">
              <a:xfrm rot="12375532">
                <a:off x="4367213" y="2589214"/>
                <a:ext cx="792162" cy="288925"/>
              </a:xfrm>
              <a:prstGeom prst="rightArrow">
                <a:avLst>
                  <a:gd name="adj1" fmla="val 35167"/>
                  <a:gd name="adj2" fmla="val 111028"/>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2" name="AutoShape 6"/>
              <p:cNvSpPr>
                <a:spLocks noChangeArrowheads="1"/>
              </p:cNvSpPr>
              <p:nvPr>
                <p:custDataLst>
                  <p:tags r:id="rId12"/>
                </p:custDataLst>
              </p:nvPr>
            </p:nvSpPr>
            <p:spPr bwMode="auto">
              <a:xfrm rot="7535209">
                <a:off x="4914107" y="4407695"/>
                <a:ext cx="792163" cy="288925"/>
              </a:xfrm>
              <a:prstGeom prst="rightArrow">
                <a:avLst>
                  <a:gd name="adj1" fmla="val 35167"/>
                  <a:gd name="adj2" fmla="val 111029"/>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3" name="AutoShape 7"/>
              <p:cNvSpPr>
                <a:spLocks noChangeArrowheads="1"/>
              </p:cNvSpPr>
              <p:nvPr>
                <p:custDataLst>
                  <p:tags r:id="rId13"/>
                </p:custDataLst>
              </p:nvPr>
            </p:nvSpPr>
            <p:spPr bwMode="auto">
              <a:xfrm rot="399431">
                <a:off x="6840538" y="3659189"/>
                <a:ext cx="792162" cy="288925"/>
              </a:xfrm>
              <a:prstGeom prst="rightArrow">
                <a:avLst>
                  <a:gd name="adj1" fmla="val 35167"/>
                  <a:gd name="adj2" fmla="val 111028"/>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4" name="AutoShape 8"/>
              <p:cNvSpPr>
                <a:spLocks noChangeArrowheads="1"/>
              </p:cNvSpPr>
              <p:nvPr>
                <p:custDataLst>
                  <p:tags r:id="rId14"/>
                </p:custDataLst>
              </p:nvPr>
            </p:nvSpPr>
            <p:spPr bwMode="auto">
              <a:xfrm rot="10119132">
                <a:off x="4157663" y="3590926"/>
                <a:ext cx="863600" cy="288925"/>
              </a:xfrm>
              <a:prstGeom prst="rightArrow">
                <a:avLst>
                  <a:gd name="adj1" fmla="val 35167"/>
                  <a:gd name="adj2" fmla="val 121041"/>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25" name="Oval 9"/>
              <p:cNvSpPr>
                <a:spLocks noChangeArrowheads="1"/>
              </p:cNvSpPr>
              <p:nvPr>
                <p:custDataLst>
                  <p:tags r:id="rId15"/>
                </p:custDataLst>
              </p:nvPr>
            </p:nvSpPr>
            <p:spPr bwMode="auto">
              <a:xfrm>
                <a:off x="4064000" y="3249613"/>
                <a:ext cx="3741738" cy="519112"/>
              </a:xfrm>
              <a:prstGeom prst="ellipse">
                <a:avLst/>
              </a:prstGeom>
              <a:noFill/>
              <a:ln w="38100">
                <a:solidFill>
                  <a:schemeClr val="dk1"/>
                </a:solidFill>
                <a:round/>
              </a:ln>
              <a:extLst>
                <a:ext uri="{909E8E84-426E-40DD-AFC4-6F175D3DCCD1}">
                  <a14:hiddenFill xmlns:a14="http://schemas.microsoft.com/office/drawing/2010/main" xmlns="">
                    <a:solidFill>
                      <a:srgbClr val="FFFFFF"/>
                    </a:solidFill>
                  </a14:hiddenFill>
                </a:ext>
              </a:extLst>
            </p:spPr>
            <p:txBody>
              <a:bodyPr anchor="ct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66" name="Oval 11"/>
              <p:cNvSpPr>
                <a:spLocks noChangeArrowheads="1"/>
              </p:cNvSpPr>
              <p:nvPr>
                <p:custDataLst>
                  <p:tags r:id="rId16"/>
                </p:custDataLst>
              </p:nvPr>
            </p:nvSpPr>
            <p:spPr bwMode="auto">
              <a:xfrm>
                <a:off x="4095751" y="2354263"/>
                <a:ext cx="360363" cy="360362"/>
              </a:xfrm>
              <a:prstGeom prst="ellipse">
                <a:avLst/>
              </a:prstGeom>
              <a:solidFill>
                <a:schemeClr val="accent5"/>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60" name="Oval 20"/>
              <p:cNvSpPr>
                <a:spLocks noChangeArrowheads="1"/>
              </p:cNvSpPr>
              <p:nvPr>
                <p:custDataLst>
                  <p:tags r:id="rId17"/>
                </p:custDataLst>
              </p:nvPr>
            </p:nvSpPr>
            <p:spPr bwMode="auto">
              <a:xfrm>
                <a:off x="7372351" y="2319338"/>
                <a:ext cx="360363" cy="360362"/>
              </a:xfrm>
              <a:prstGeom prst="ellipse">
                <a:avLst/>
              </a:prstGeom>
              <a:solidFill>
                <a:schemeClr val="accent1"/>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58" name="Oval 23"/>
              <p:cNvSpPr>
                <a:spLocks noChangeArrowheads="1"/>
              </p:cNvSpPr>
              <p:nvPr>
                <p:custDataLst>
                  <p:tags r:id="rId18"/>
                </p:custDataLst>
              </p:nvPr>
            </p:nvSpPr>
            <p:spPr bwMode="auto">
              <a:xfrm>
                <a:off x="7515226" y="3714751"/>
                <a:ext cx="360363" cy="360363"/>
              </a:xfrm>
              <a:prstGeom prst="ellipse">
                <a:avLst/>
              </a:prstGeom>
              <a:solidFill>
                <a:schemeClr val="accent3"/>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33" name="Oval 28"/>
              <p:cNvSpPr>
                <a:spLocks noChangeArrowheads="1"/>
              </p:cNvSpPr>
              <p:nvPr>
                <p:custDataLst>
                  <p:tags r:id="rId19"/>
                </p:custDataLst>
              </p:nvPr>
            </p:nvSpPr>
            <p:spPr bwMode="auto">
              <a:xfrm>
                <a:off x="5211763" y="3305057"/>
                <a:ext cx="259766" cy="519351"/>
              </a:xfrm>
              <a:prstGeom prst="ellipse">
                <a:avLst/>
              </a:prstGeom>
              <a:gradFill rotWithShape="1">
                <a:gsLst>
                  <a:gs pos="0">
                    <a:schemeClr val="hlink"/>
                  </a:gs>
                  <a:gs pos="50000">
                    <a:srgbClr val="FFFFFF"/>
                  </a:gs>
                  <a:gs pos="100000">
                    <a:schemeClr val="hlink"/>
                  </a:gs>
                </a:gsLst>
                <a:lin ang="18900000" scaled="1"/>
              </a:gradFill>
              <a:ln w="9525">
                <a:noFill/>
                <a:round/>
              </a:ln>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defRPr/>
                </a:pPr>
                <a:endParaRPr lang="zh-CN" altLang="en-US">
                  <a:solidFill>
                    <a:schemeClr val="dk1"/>
                  </a:solidFill>
                  <a:latin typeface="思源黑体" panose="020b0500000000000000" pitchFamily="34" charset="-122"/>
                  <a:ea typeface="思源黑体" panose="020b0500000000000000" pitchFamily="34" charset="-122"/>
                </a:endParaRPr>
              </a:p>
            </p:txBody>
          </p:sp>
          <p:sp>
            <p:nvSpPr>
              <p:cNvPr id="34" name="Oval 29"/>
              <p:cNvSpPr>
                <a:spLocks noChangeArrowheads="1"/>
              </p:cNvSpPr>
              <p:nvPr>
                <p:custDataLst>
                  <p:tags r:id="rId20"/>
                </p:custDataLst>
              </p:nvPr>
            </p:nvSpPr>
            <p:spPr bwMode="auto">
              <a:xfrm>
                <a:off x="5216525" y="3311407"/>
                <a:ext cx="259766" cy="519351"/>
              </a:xfrm>
              <a:prstGeom prst="ellipse">
                <a:avLst/>
              </a:prstGeom>
              <a:gradFill rotWithShape="1">
                <a:gsLst>
                  <a:gs pos="0">
                    <a:schemeClr val="hlink">
                      <a:alpha val="31998"/>
                    </a:schemeClr>
                  </a:gs>
                  <a:gs pos="100000">
                    <a:srgbClr val="474776"/>
                  </a:gs>
                </a:gsLst>
                <a:lin ang="18900000" scaled="1"/>
              </a:gradFill>
              <a:ln>
                <a:noFill/>
              </a:ln>
              <a:extLst>
                <a:ext uri="{91240B29-F687-4F45-9708-019B960494DF}">
                  <a14:hiddenLine xmlns:a14="http://schemas.microsoft.com/office/drawing/2010/main" xmlns="" w="9525">
                    <a:solidFill>
                      <a:srgbClr val="000000"/>
                    </a:solidFill>
                    <a:round/>
                  </a14:hiddenLine>
                </a:ext>
              </a:extLst>
            </p:spPr>
            <p:txBody>
              <a:bodyPr wrap="none" anchor="ct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35" name="Oval 30"/>
              <p:cNvSpPr>
                <a:spLocks noChangeArrowheads="1"/>
              </p:cNvSpPr>
              <p:nvPr>
                <p:custDataLst>
                  <p:tags r:id="rId21"/>
                </p:custDataLst>
              </p:nvPr>
            </p:nvSpPr>
            <p:spPr bwMode="auto">
              <a:xfrm>
                <a:off x="5080000" y="3305057"/>
                <a:ext cx="1690688" cy="519351"/>
              </a:xfrm>
              <a:prstGeom prst="ellipse">
                <a:avLst/>
              </a:prstGeom>
              <a:gradFill rotWithShape="1">
                <a:gsLst>
                  <a:gs pos="0">
                    <a:schemeClr val="hlink"/>
                  </a:gs>
                  <a:gs pos="50000">
                    <a:srgbClr val="53538A"/>
                  </a:gs>
                  <a:gs pos="100000">
                    <a:schemeClr val="hlink"/>
                  </a:gs>
                </a:gsLst>
                <a:lin ang="2700000" scaled="1"/>
              </a:gradFill>
              <a:ln w="9525">
                <a:noFill/>
                <a:round/>
              </a:ln>
            </p:spPr>
            <p:txBody>
              <a:bodyPr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defRPr/>
                </a:pPr>
                <a:endParaRPr lang="zh-CN" altLang="en-US">
                  <a:solidFill>
                    <a:schemeClr val="dk1"/>
                  </a:solidFill>
                  <a:latin typeface="思源黑体" panose="020b0500000000000000" pitchFamily="34" charset="-122"/>
                  <a:ea typeface="思源黑体" panose="020b0500000000000000" pitchFamily="34" charset="-122"/>
                </a:endParaRPr>
              </a:p>
            </p:txBody>
          </p:sp>
          <p:sp>
            <p:nvSpPr>
              <p:cNvPr id="36" name="Oval 31"/>
              <p:cNvSpPr>
                <a:spLocks noChangeArrowheads="1"/>
              </p:cNvSpPr>
              <p:nvPr>
                <p:custDataLst>
                  <p:tags r:id="rId22"/>
                </p:custDataLst>
              </p:nvPr>
            </p:nvSpPr>
            <p:spPr bwMode="auto">
              <a:xfrm>
                <a:off x="5062539" y="3278070"/>
                <a:ext cx="1690687" cy="519351"/>
              </a:xfrm>
              <a:prstGeom prst="ellipse">
                <a:avLst/>
              </a:prstGeom>
              <a:gradFill rotWithShape="1">
                <a:gsLst>
                  <a:gs pos="0">
                    <a:srgbClr val="6161A2"/>
                  </a:gs>
                  <a:gs pos="100000">
                    <a:schemeClr val="hlink">
                      <a:alpha val="0"/>
                    </a:schemeClr>
                  </a:gs>
                </a:gsLst>
                <a:lin ang="18900000" scaled="1"/>
              </a:gradFill>
              <a:ln>
                <a:noFill/>
              </a:ln>
              <a:extLst>
                <a:ext uri="{91240B29-F687-4F45-9708-019B960494DF}">
                  <a14:hiddenLine xmlns:a14="http://schemas.microsoft.com/office/drawing/2010/main" xmlns="" w="9525">
                    <a:solidFill>
                      <a:srgbClr val="000000"/>
                    </a:solidFill>
                    <a:round/>
                  </a14:hiddenLine>
                </a:ext>
              </a:extLst>
            </p:spPr>
            <p:txBody>
              <a:bodyPr anchor="ct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grpSp>
            <p:nvGrpSpPr>
              <p:cNvPr id="37" name="Group 44"/>
              <p:cNvGrpSpPr/>
              <p:nvPr/>
            </p:nvGrpSpPr>
            <p:grpSpPr>
              <a:xfrm>
                <a:off x="5164138" y="2822575"/>
                <a:ext cx="1522412" cy="1473200"/>
                <a:chOff x="0" y="12"/>
                <a:chExt cx="959" cy="928"/>
              </a:xfrm>
            </p:grpSpPr>
            <p:sp>
              <p:nvSpPr>
                <p:cNvPr id="51" name="Oval 32"/>
                <p:cNvSpPr>
                  <a:spLocks noChangeArrowheads="1"/>
                </p:cNvSpPr>
                <p:nvPr>
                  <p:custDataLst>
                    <p:tags r:id="rId23"/>
                  </p:custDataLst>
                </p:nvPr>
              </p:nvSpPr>
              <p:spPr bwMode="auto">
                <a:xfrm>
                  <a:off x="0" y="316"/>
                  <a:ext cx="959" cy="327"/>
                </a:xfrm>
                <a:prstGeom prst="ellipse">
                  <a:avLst/>
                </a:prstGeom>
                <a:solidFill>
                  <a:schemeClr val="accent4"/>
                </a:solidFill>
                <a:ln>
                  <a:noFill/>
                </a:ln>
                <a:extLst>
                  <a:ext uri="{91240B29-F687-4F45-9708-019B960494DF}">
                    <a14:hiddenLine xmlns:a14="http://schemas.microsoft.com/office/drawing/2010/main" xmlns="" w="9525">
                      <a:solidFill>
                        <a:srgbClr val="000000"/>
                      </a:solidFill>
                      <a:round/>
                    </a14:hiddenLine>
                  </a:ext>
                </a:extLst>
              </p:spPr>
              <p:txBody>
                <a:bodyPr anchor="ct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52" name="Oval 33"/>
                <p:cNvSpPr>
                  <a:spLocks noChangeArrowheads="1"/>
                </p:cNvSpPr>
                <p:nvPr>
                  <p:custDataLst>
                    <p:tags r:id="rId24"/>
                  </p:custDataLst>
                </p:nvPr>
              </p:nvSpPr>
              <p:spPr bwMode="auto">
                <a:xfrm>
                  <a:off x="14" y="12"/>
                  <a:ext cx="927" cy="928"/>
                </a:xfrm>
                <a:prstGeom prst="ellipse">
                  <a:avLst/>
                </a:prstGeom>
                <a:gradFill rotWithShape="1">
                  <a:gsLst>
                    <a:gs pos="0">
                      <a:srgbClr val="636869"/>
                    </a:gs>
                    <a:gs pos="100000">
                      <a:srgbClr val="D6E1E2"/>
                    </a:gs>
                  </a:gsLst>
                  <a:lin ang="5400000" scaled="1"/>
                </a:gradFill>
                <a:ln>
                  <a:noFill/>
                </a:ln>
                <a:extLst>
                  <a:ext uri="{91240B29-F687-4F45-9708-019B960494DF}">
                    <a14:hiddenLine xmlns:a14="http://schemas.microsoft.com/office/drawing/2010/main" xmlns="" w="9525">
                      <a:solidFill>
                        <a:srgbClr val="000000"/>
                      </a:solidFill>
                      <a:round/>
                    </a14:hiddenLine>
                  </a:ext>
                </a:extLst>
              </p:spPr>
              <p:txBody>
                <a:bodyPr vert="eaVert"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53" name="Oval 34"/>
                <p:cNvSpPr>
                  <a:spLocks noChangeArrowheads="1"/>
                </p:cNvSpPr>
                <p:nvPr>
                  <p:custDataLst>
                    <p:tags r:id="rId25"/>
                  </p:custDataLst>
                </p:nvPr>
              </p:nvSpPr>
              <p:spPr bwMode="auto">
                <a:xfrm>
                  <a:off x="25" y="18"/>
                  <a:ext cx="906" cy="904"/>
                </a:xfrm>
                <a:prstGeom prst="ellipse">
                  <a:avLst/>
                </a:prstGeom>
                <a:gradFill rotWithShape="1">
                  <a:gsLst>
                    <a:gs pos="0">
                      <a:srgbClr val="D6E1E2">
                        <a:alpha val="0"/>
                      </a:srgbClr>
                    </a:gs>
                    <a:gs pos="100000">
                      <a:srgbClr val="F1F5F5"/>
                    </a:gs>
                  </a:gsLst>
                  <a:lin ang="5400000" scaled="1"/>
                </a:gradFill>
                <a:ln>
                  <a:noFill/>
                </a:ln>
                <a:extLst>
                  <a:ext uri="{91240B29-F687-4F45-9708-019B960494DF}">
                    <a14:hiddenLine xmlns:a14="http://schemas.microsoft.com/office/drawing/2010/main" xmlns="" w="9525">
                      <a:solidFill>
                        <a:srgbClr val="000000"/>
                      </a:solidFill>
                      <a:round/>
                    </a14:hiddenLine>
                  </a:ext>
                </a:extLst>
              </p:spPr>
              <p:txBody>
                <a:bodyPr vert="eaVert"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54" name="Oval 35"/>
                <p:cNvSpPr>
                  <a:spLocks noChangeArrowheads="1"/>
                </p:cNvSpPr>
                <p:nvPr>
                  <p:custDataLst>
                    <p:tags r:id="rId26"/>
                  </p:custDataLst>
                </p:nvPr>
              </p:nvSpPr>
              <p:spPr bwMode="auto">
                <a:xfrm>
                  <a:off x="35" y="27"/>
                  <a:ext cx="861" cy="845"/>
                </a:xfrm>
                <a:prstGeom prst="ellipse">
                  <a:avLst/>
                </a:prstGeom>
                <a:gradFill rotWithShape="1">
                  <a:gsLst>
                    <a:gs pos="0">
                      <a:srgbClr val="AAB2B3"/>
                    </a:gs>
                    <a:gs pos="100000">
                      <a:srgbClr val="D6E1E2">
                        <a:alpha val="48000"/>
                      </a:srgbClr>
                    </a:gs>
                  </a:gsLst>
                  <a:lin ang="5400000" scaled="1"/>
                </a:gradFill>
                <a:ln>
                  <a:noFill/>
                </a:ln>
                <a:extLst>
                  <a:ext uri="{91240B29-F687-4F45-9708-019B960494DF}">
                    <a14:hiddenLine xmlns:a14="http://schemas.microsoft.com/office/drawing/2010/main" xmlns="" w="9525">
                      <a:solidFill>
                        <a:srgbClr val="000000"/>
                      </a:solidFill>
                      <a:round/>
                    </a14:hiddenLine>
                  </a:ext>
                </a:extLst>
              </p:spPr>
              <p:txBody>
                <a:bodyPr vert="eaVert"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55" name="Oval 36"/>
                <p:cNvSpPr>
                  <a:spLocks noChangeArrowheads="1"/>
                </p:cNvSpPr>
                <p:nvPr>
                  <p:custDataLst>
                    <p:tags r:id="rId27"/>
                  </p:custDataLst>
                </p:nvPr>
              </p:nvSpPr>
              <p:spPr bwMode="auto">
                <a:xfrm>
                  <a:off x="86" y="50"/>
                  <a:ext cx="765" cy="687"/>
                </a:xfrm>
                <a:prstGeom prst="ellipse">
                  <a:avLst/>
                </a:prstGeom>
                <a:gradFill rotWithShape="1">
                  <a:gsLst>
                    <a:gs pos="0">
                      <a:srgbClr val="FFFFFF"/>
                    </a:gs>
                    <a:gs pos="100000">
                      <a:srgbClr val="D6E1E2">
                        <a:alpha val="37999"/>
                      </a:srgbClr>
                    </a:gs>
                  </a:gsLst>
                  <a:lin ang="5400000" scaled="1"/>
                </a:gradFill>
                <a:ln>
                  <a:noFill/>
                </a:ln>
                <a:extLst>
                  <a:ext uri="{91240B29-F687-4F45-9708-019B960494DF}">
                    <a14:hiddenLine xmlns:a14="http://schemas.microsoft.com/office/drawing/2010/main" xmlns="" w="9525">
                      <a:solidFill>
                        <a:srgbClr val="000000"/>
                      </a:solidFill>
                      <a:round/>
                    </a14:hiddenLine>
                  </a:ext>
                </a:extLst>
              </p:spPr>
              <p:txBody>
                <a:bodyPr vert="eaVert"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grpSp>
          <p:sp>
            <p:nvSpPr>
              <p:cNvPr id="38" name="Text Box 37"/>
              <p:cNvSpPr txBox="1">
                <a:spLocks noChangeArrowheads="1"/>
              </p:cNvSpPr>
              <p:nvPr/>
            </p:nvSpPr>
            <p:spPr bwMode="auto">
              <a:xfrm>
                <a:off x="5488623" y="3105151"/>
                <a:ext cx="944880" cy="7067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2000" b="1">
                    <a:solidFill>
                      <a:srgbClr val="000000"/>
                    </a:solidFill>
                    <a:latin typeface="微软雅黑" panose="020b0503020204020204" charset="-122"/>
                    <a:ea typeface="微软雅黑" panose="020b0503020204020204" charset="-122"/>
                    <a:sym typeface="Arial" pitchFamily="34" charset="0"/>
                  </a:rPr>
                  <a:t>主要</a:t>
                </a:r>
                <a:endParaRPr lang="en-US" altLang="zh-CN" sz="2000" b="1">
                  <a:solidFill>
                    <a:srgbClr val="000000"/>
                  </a:solidFill>
                  <a:latin typeface="微软雅黑" panose="020b0503020204020204" charset="-122"/>
                  <a:ea typeface="微软雅黑" panose="020b0503020204020204" charset="-122"/>
                  <a:sym typeface="Arial" pitchFamily="34" charset="0"/>
                </a:endParaRPr>
              </a:p>
              <a:p>
                <a:pPr algn="ctr" eaLnBrk="1" hangingPunct="1"/>
                <a:r>
                  <a:rPr lang="zh-CN" altLang="en-US" sz="2000" b="1">
                    <a:solidFill>
                      <a:srgbClr val="000000"/>
                    </a:solidFill>
                    <a:latin typeface="微软雅黑" panose="020b0503020204020204" charset="-122"/>
                    <a:ea typeface="微软雅黑" panose="020b0503020204020204" charset="-122"/>
                    <a:sym typeface="Arial" pitchFamily="34" charset="0"/>
                  </a:rPr>
                  <a:t>负责人</a:t>
                </a:r>
              </a:p>
            </p:txBody>
          </p:sp>
          <p:sp>
            <p:nvSpPr>
              <p:cNvPr id="39" name="Text Box 38"/>
              <p:cNvSpPr txBox="1">
                <a:spLocks noChangeArrowheads="1"/>
              </p:cNvSpPr>
              <p:nvPr>
                <p:custDataLst>
                  <p:tags r:id="rId28"/>
                </p:custDataLst>
              </p:nvPr>
            </p:nvSpPr>
            <p:spPr bwMode="auto">
              <a:xfrm>
                <a:off x="7695407" y="2262971"/>
                <a:ext cx="204470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CN" altLang="en-US" sz="2000">
                    <a:solidFill>
                      <a:schemeClr val="dk1"/>
                    </a:solidFill>
                    <a:latin typeface="微软雅黑" panose="020b0503020204020204" charset="-122"/>
                    <a:ea typeface="微软雅黑" panose="020b0503020204020204" charset="-122"/>
                    <a:sym typeface="Arial" pitchFamily="34" charset="0"/>
                  </a:rPr>
                  <a:t>安全教育培训</a:t>
                </a:r>
              </a:p>
            </p:txBody>
          </p:sp>
          <p:sp>
            <p:nvSpPr>
              <p:cNvPr id="40" name="Text Box 39"/>
              <p:cNvSpPr txBox="1">
                <a:spLocks noChangeArrowheads="1"/>
              </p:cNvSpPr>
              <p:nvPr>
                <p:custDataLst>
                  <p:tags r:id="rId29"/>
                </p:custDataLst>
              </p:nvPr>
            </p:nvSpPr>
            <p:spPr bwMode="auto">
              <a:xfrm>
                <a:off x="2697131" y="2033588"/>
                <a:ext cx="119888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CN" altLang="en-US" sz="2000">
                    <a:solidFill>
                      <a:schemeClr val="dk1"/>
                    </a:solidFill>
                    <a:latin typeface="微软雅黑" panose="020b0503020204020204" charset="-122"/>
                    <a:ea typeface="微软雅黑" panose="020b0503020204020204" charset="-122"/>
                    <a:sym typeface="Arial" pitchFamily="34" charset="0"/>
                  </a:rPr>
                  <a:t>安全制度</a:t>
                </a:r>
              </a:p>
            </p:txBody>
          </p:sp>
          <p:sp>
            <p:nvSpPr>
              <p:cNvPr id="41" name="Text Box 40"/>
              <p:cNvSpPr txBox="1">
                <a:spLocks noChangeArrowheads="1"/>
              </p:cNvSpPr>
              <p:nvPr>
                <p:custDataLst>
                  <p:tags r:id="rId30"/>
                </p:custDataLst>
              </p:nvPr>
            </p:nvSpPr>
            <p:spPr bwMode="auto">
              <a:xfrm>
                <a:off x="7886701" y="3742692"/>
                <a:ext cx="119888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CN" altLang="en-US" sz="2000">
                    <a:solidFill>
                      <a:schemeClr val="dk1"/>
                    </a:solidFill>
                    <a:latin typeface="微软雅黑" panose="020b0503020204020204" charset="-122"/>
                    <a:ea typeface="微软雅黑" panose="020b0503020204020204" charset="-122"/>
                    <a:sym typeface="Arial" pitchFamily="34" charset="0"/>
                  </a:rPr>
                  <a:t>安全投入</a:t>
                </a:r>
              </a:p>
            </p:txBody>
          </p:sp>
          <p:sp>
            <p:nvSpPr>
              <p:cNvPr id="42" name="Text Box 41"/>
              <p:cNvSpPr txBox="1">
                <a:spLocks noChangeArrowheads="1"/>
              </p:cNvSpPr>
              <p:nvPr>
                <p:custDataLst>
                  <p:tags r:id="rId31"/>
                </p:custDataLst>
              </p:nvPr>
            </p:nvSpPr>
            <p:spPr bwMode="auto">
              <a:xfrm>
                <a:off x="6535110" y="5245568"/>
                <a:ext cx="196088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CN" altLang="en-US" sz="2000">
                    <a:solidFill>
                      <a:schemeClr val="dk1"/>
                    </a:solidFill>
                    <a:latin typeface="微软雅黑" panose="020b0503020204020204" charset="-122"/>
                    <a:ea typeface="微软雅黑" panose="020b0503020204020204" charset="-122"/>
                    <a:sym typeface="Arial" pitchFamily="34" charset="0"/>
                  </a:rPr>
                  <a:t>检查、消除隐患</a:t>
                </a:r>
              </a:p>
            </p:txBody>
          </p:sp>
          <p:sp>
            <p:nvSpPr>
              <p:cNvPr id="43" name="Text Box 42"/>
              <p:cNvSpPr txBox="1">
                <a:spLocks noChangeArrowheads="1"/>
              </p:cNvSpPr>
              <p:nvPr>
                <p:custDataLst>
                  <p:tags r:id="rId32"/>
                </p:custDataLst>
              </p:nvPr>
            </p:nvSpPr>
            <p:spPr bwMode="auto">
              <a:xfrm>
                <a:off x="2655571" y="3648076"/>
                <a:ext cx="119888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r" eaLnBrk="1" hangingPunct="1"/>
                <a:r>
                  <a:rPr lang="zh-CN" altLang="en-US" sz="2000">
                    <a:solidFill>
                      <a:schemeClr val="dk1"/>
                    </a:solidFill>
                    <a:latin typeface="微软雅黑" panose="020b0503020204020204" charset="-122"/>
                    <a:ea typeface="微软雅黑" panose="020b0503020204020204" charset="-122"/>
                    <a:sym typeface="Arial" pitchFamily="34" charset="0"/>
                  </a:rPr>
                  <a:t>报告事故</a:t>
                </a:r>
              </a:p>
            </p:txBody>
          </p:sp>
          <p:sp>
            <p:nvSpPr>
              <p:cNvPr id="44" name="Text Box 43"/>
              <p:cNvSpPr txBox="1">
                <a:spLocks noChangeArrowheads="1"/>
              </p:cNvSpPr>
              <p:nvPr>
                <p:custDataLst>
                  <p:tags r:id="rId33"/>
                </p:custDataLst>
              </p:nvPr>
            </p:nvSpPr>
            <p:spPr bwMode="auto">
              <a:xfrm>
                <a:off x="4427395" y="5356522"/>
                <a:ext cx="119888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r" eaLnBrk="1" hangingPunct="1"/>
                <a:r>
                  <a:rPr lang="zh-CN" altLang="en-US" sz="2000">
                    <a:solidFill>
                      <a:schemeClr val="dk1"/>
                    </a:solidFill>
                    <a:latin typeface="微软雅黑" panose="020b0503020204020204" charset="-122"/>
                    <a:ea typeface="微软雅黑" panose="020b0503020204020204" charset="-122"/>
                  </a:rPr>
                  <a:t>应急预案</a:t>
                </a:r>
              </a:p>
            </p:txBody>
          </p:sp>
          <p:sp>
            <p:nvSpPr>
              <p:cNvPr id="46" name="AutoShape 5"/>
              <p:cNvSpPr>
                <a:spLocks noChangeArrowheads="1"/>
              </p:cNvSpPr>
              <p:nvPr>
                <p:custDataLst>
                  <p:tags r:id="rId34"/>
                </p:custDataLst>
              </p:nvPr>
            </p:nvSpPr>
            <p:spPr bwMode="auto">
              <a:xfrm rot="16025966">
                <a:off x="5580857" y="2005807"/>
                <a:ext cx="792162" cy="288925"/>
              </a:xfrm>
              <a:prstGeom prst="rightArrow">
                <a:avLst>
                  <a:gd name="adj1" fmla="val 35167"/>
                  <a:gd name="adj2" fmla="val 111028"/>
                </a:avLst>
              </a:prstGeom>
              <a:gradFill rotWithShape="1">
                <a:gsLst>
                  <a:gs pos="0">
                    <a:srgbClr val="002D5B">
                      <a:alpha val="0"/>
                    </a:srgbClr>
                  </a:gs>
                  <a:gs pos="100000">
                    <a:schemeClr val="tx2"/>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47" name="Text Box 38"/>
              <p:cNvSpPr txBox="1">
                <a:spLocks noChangeArrowheads="1"/>
              </p:cNvSpPr>
              <p:nvPr>
                <p:custDataLst>
                  <p:tags r:id="rId35"/>
                </p:custDataLst>
              </p:nvPr>
            </p:nvSpPr>
            <p:spPr bwMode="auto">
              <a:xfrm>
                <a:off x="4810125" y="966788"/>
                <a:ext cx="1960880" cy="398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CN" altLang="en-US" sz="2000">
                    <a:solidFill>
                      <a:schemeClr val="dk1"/>
                    </a:solidFill>
                    <a:latin typeface="微软雅黑" panose="020b0503020204020204" charset="-122"/>
                    <a:ea typeface="微软雅黑" panose="020b0503020204020204" charset="-122"/>
                    <a:sym typeface="Arial" pitchFamily="34" charset="0"/>
                  </a:rPr>
                  <a:t>安全生产责任制</a:t>
                </a:r>
              </a:p>
            </p:txBody>
          </p:sp>
          <p:sp>
            <p:nvSpPr>
              <p:cNvPr id="49" name="Oval 14"/>
              <p:cNvSpPr>
                <a:spLocks noChangeArrowheads="1"/>
              </p:cNvSpPr>
              <p:nvPr>
                <p:custDataLst>
                  <p:tags r:id="rId36"/>
                </p:custDataLst>
              </p:nvPr>
            </p:nvSpPr>
            <p:spPr bwMode="auto">
              <a:xfrm>
                <a:off x="5800726" y="1462088"/>
                <a:ext cx="360363" cy="360362"/>
              </a:xfrm>
              <a:prstGeom prst="ellipse">
                <a:avLst/>
              </a:prstGeom>
              <a:solidFill>
                <a:schemeClr val="accent2">
                  <a:alpha val="80000"/>
                </a:schemeClr>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grpSp>
        <p:grpSp>
          <p:nvGrpSpPr>
            <p:cNvPr id="2" name="组合 1"/>
            <p:cNvGrpSpPr/>
            <p:nvPr/>
          </p:nvGrpSpPr>
          <p:grpSpPr>
            <a:xfrm>
              <a:off x="3866582" y="3182789"/>
              <a:ext cx="3427590" cy="2847331"/>
              <a:chOff x="3866582" y="3182789"/>
              <a:chExt cx="3427590" cy="2847331"/>
            </a:xfrm>
          </p:grpSpPr>
          <p:sp>
            <p:nvSpPr>
              <p:cNvPr id="68" name="Oval 23"/>
              <p:cNvSpPr>
                <a:spLocks noChangeArrowheads="1"/>
              </p:cNvSpPr>
              <p:nvPr>
                <p:custDataLst>
                  <p:tags r:id="rId37"/>
                </p:custDataLst>
              </p:nvPr>
            </p:nvSpPr>
            <p:spPr bwMode="auto">
              <a:xfrm>
                <a:off x="4126476" y="3182789"/>
                <a:ext cx="360363" cy="360363"/>
              </a:xfrm>
              <a:prstGeom prst="ellipse">
                <a:avLst/>
              </a:prstGeom>
              <a:solidFill>
                <a:schemeClr val="accent3"/>
              </a:solidFill>
              <a:ln>
                <a:noFill/>
              </a:ln>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69" name="Oval 14"/>
              <p:cNvSpPr>
                <a:spLocks noChangeArrowheads="1"/>
              </p:cNvSpPr>
              <p:nvPr>
                <p:custDataLst>
                  <p:tags r:id="rId38"/>
                </p:custDataLst>
              </p:nvPr>
            </p:nvSpPr>
            <p:spPr bwMode="auto">
              <a:xfrm>
                <a:off x="3866582" y="4461896"/>
                <a:ext cx="360363" cy="360362"/>
              </a:xfrm>
              <a:prstGeom prst="ellipse">
                <a:avLst/>
              </a:prstGeom>
              <a:solidFill>
                <a:schemeClr val="accent2">
                  <a:alpha val="80000"/>
                </a:schemeClr>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70" name="Oval 20"/>
              <p:cNvSpPr>
                <a:spLocks noChangeArrowheads="1"/>
              </p:cNvSpPr>
              <p:nvPr>
                <p:custDataLst>
                  <p:tags r:id="rId39"/>
                </p:custDataLst>
              </p:nvPr>
            </p:nvSpPr>
            <p:spPr bwMode="auto">
              <a:xfrm>
                <a:off x="4786141" y="5669758"/>
                <a:ext cx="360363" cy="360362"/>
              </a:xfrm>
              <a:prstGeom prst="ellipse">
                <a:avLst/>
              </a:prstGeom>
              <a:solidFill>
                <a:schemeClr val="accent1"/>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sp>
            <p:nvSpPr>
              <p:cNvPr id="71" name="Oval 14"/>
              <p:cNvSpPr>
                <a:spLocks noChangeArrowheads="1"/>
              </p:cNvSpPr>
              <p:nvPr>
                <p:custDataLst>
                  <p:tags r:id="rId40"/>
                </p:custDataLst>
              </p:nvPr>
            </p:nvSpPr>
            <p:spPr bwMode="auto">
              <a:xfrm>
                <a:off x="6933809" y="5609523"/>
                <a:ext cx="360363" cy="360362"/>
              </a:xfrm>
              <a:prstGeom prst="ellipse">
                <a:avLst/>
              </a:prstGeom>
              <a:solidFill>
                <a:schemeClr val="accent2">
                  <a:alpha val="80000"/>
                </a:schemeClr>
              </a:solidFill>
              <a:ln>
                <a:noFill/>
              </a:ln>
              <a:extLst>
                <a:ext uri="{91240B29-F687-4F45-9708-019B960494DF}">
                  <a14:hiddenLine xmlns:a14="http://schemas.microsoft.com/office/drawing/2010/main" xmlns="" w="9525">
                    <a:solidFill>
                      <a:srgbClr val="000000"/>
                    </a:solidFill>
                    <a:round/>
                  </a14:hiddenLine>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chemeClr val="dk1"/>
                  </a:solidFill>
                  <a:latin typeface="思源黑体" panose="020b0500000000000000" pitchFamily="34" charset="-122"/>
                </a:endParaRPr>
              </a:p>
            </p:txBody>
          </p:sp>
        </p:grpSp>
      </p:grpSp>
    </p:spTree>
    <p:custDataLst>
      <p:tags r:id="rId4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灯片编号占位符 29"/>
          <p:cNvSpPr>
            <a:spLocks noGrp="1"/>
          </p:cNvSpPr>
          <p:nvPr>
            <p:ph type="sldNum" sz="quarter" idx="12"/>
          </p:nvPr>
        </p:nvSpPr>
        <p:spPr/>
        <p:txBody>
          <a:bodyPr/>
          <a:lstStyle>
            <a:lvl1pPr eaLnBrk="0" hangingPunct="0">
              <a:defRPr>
                <a:solidFill>
                  <a:schemeClr val="tx1"/>
                </a:solidFill>
                <a:latin typeface="Arial" pitchFamily="34" charset="0"/>
                <a:ea typeface="宋体" panose="02010600030101010101" pitchFamily="2" charset="-122"/>
              </a:defRPr>
            </a:lvl1pPr>
            <a:lvl2pPr marL="742950" indent="-285750" eaLnBrk="0" hangingPunct="0">
              <a:defRPr>
                <a:solidFill>
                  <a:schemeClr val="tx1"/>
                </a:solidFill>
                <a:latin typeface="Arial" pitchFamily="34" charset="0"/>
                <a:ea typeface="宋体" panose="02010600030101010101" pitchFamily="2" charset="-122"/>
              </a:defRPr>
            </a:lvl2pPr>
            <a:lvl3pPr marL="1143000" indent="-228600" eaLnBrk="0" hangingPunct="0">
              <a:defRPr>
                <a:solidFill>
                  <a:schemeClr val="tx1"/>
                </a:solidFill>
                <a:latin typeface="Arial" pitchFamily="34" charset="0"/>
                <a:ea typeface="宋体" panose="02010600030101010101" pitchFamily="2" charset="-122"/>
              </a:defRPr>
            </a:lvl3pPr>
            <a:lvl4pPr marL="1600200" indent="-228600" eaLnBrk="0" hangingPunct="0">
              <a:defRPr>
                <a:solidFill>
                  <a:schemeClr val="tx1"/>
                </a:solidFill>
                <a:latin typeface="Arial" pitchFamily="34" charset="0"/>
                <a:ea typeface="宋体" panose="02010600030101010101" pitchFamily="2" charset="-122"/>
              </a:defRPr>
            </a:lvl4pPr>
            <a:lvl5pPr marL="2057400" indent="-228600" eaLnBrk="0" hangingPunct="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pPr eaLnBrk="1" hangingPunct="1">
              <a:lnSpc>
                <a:spcPct val="80000"/>
              </a:lnSpc>
            </a:pPr>
            <a:fld id="{AAB38DD9-55D0-4A61-8DBD-4C695437FBEB}" type="slidenum">
              <a:rPr lang="zh-CN" altLang="en-US">
                <a:solidFill>
                  <a:srgbClr val="FFFFFF"/>
                </a:solidFill>
                <a:latin typeface="思源黑体" panose="020b0500000000000000" pitchFamily="34" charset="-122"/>
                <a:ea typeface="华文仿宋" panose="02010600040101010101" pitchFamily="2" charset="-122"/>
              </a:rPr>
              <a:pPr eaLnBrk="1" hangingPunct="1">
                <a:lnSpc>
                  <a:spcPct val="80000"/>
                </a:lnSpc>
              </a:pPr>
              <a:t>25</a:t>
            </a:fld>
            <a:endParaRPr lang="zh-CN" altLang="en-US">
              <a:solidFill>
                <a:srgbClr val="FFFFFF"/>
              </a:solidFill>
              <a:latin typeface="思源黑体" panose="020b0500000000000000" pitchFamily="34" charset="-122"/>
              <a:ea typeface="华文仿宋" panose="02010600040101010101" pitchFamily="2" charset="-122"/>
            </a:endParaRPr>
          </a:p>
        </p:txBody>
      </p:sp>
      <p:sp>
        <p:nvSpPr>
          <p:cNvPr id="3" name="矩形 2"/>
          <p:cNvSpPr/>
          <p:nvPr/>
        </p:nvSpPr>
        <p:spPr>
          <a:xfrm>
            <a:off x="223732" y="1132216"/>
            <a:ext cx="10860677"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0000"/>
                </a:solidFill>
                <a:latin typeface="微软雅黑" panose="020b0503020204020204" charset="-122"/>
                <a:ea typeface="微软雅黑" panose="020b0503020204020204" charset="-122"/>
              </a:rPr>
              <a:t>《</a:t>
            </a:r>
            <a:r>
              <a:rPr lang="zh-CN" altLang="en-US" sz="2800" b="1">
                <a:solidFill>
                  <a:srgbClr val="000000"/>
                </a:solidFill>
                <a:latin typeface="微软雅黑" panose="020b0503020204020204" charset="-122"/>
                <a:ea typeface="微软雅黑" panose="020b0503020204020204" charset="-122"/>
              </a:rPr>
              <a:t>安全生产法</a:t>
            </a:r>
            <a:r>
              <a:rPr lang="en-US" altLang="zh-CN" sz="2800" b="1">
                <a:solidFill>
                  <a:srgbClr val="000000"/>
                </a:solidFill>
                <a:latin typeface="微软雅黑" panose="020b0503020204020204" charset="-122"/>
                <a:ea typeface="微软雅黑" panose="020b0503020204020204" charset="-122"/>
              </a:rPr>
              <a:t>》</a:t>
            </a:r>
            <a:r>
              <a:rPr lang="zh-CN" altLang="en-US" sz="2800" b="1">
                <a:solidFill>
                  <a:srgbClr val="000000"/>
                </a:solidFill>
                <a:latin typeface="微软雅黑" panose="020b0503020204020204" charset="-122"/>
                <a:ea typeface="微软雅黑" panose="020b0503020204020204" charset="-122"/>
              </a:rPr>
              <a:t>对管理人员的具体要求</a:t>
            </a:r>
          </a:p>
        </p:txBody>
      </p:sp>
      <p:grpSp>
        <p:nvGrpSpPr>
          <p:cNvPr id="8" name="组合 7"/>
          <p:cNvGrpSpPr/>
          <p:nvPr/>
        </p:nvGrpSpPr>
        <p:grpSpPr>
          <a:xfrm>
            <a:off x="0" y="239486"/>
            <a:ext cx="6736080" cy="674914"/>
            <a:chOff x="0" y="239486"/>
            <a:chExt cx="6736080" cy="674914"/>
          </a:xfrm>
        </p:grpSpPr>
        <p:sp>
          <p:nvSpPr>
            <p:cNvPr id="4" name="矩形 3"/>
            <p:cNvSpPr/>
            <p:nvPr>
              <p:custDataLst>
                <p:tags r:id="rId2"/>
              </p:custDataLst>
            </p:nvPr>
          </p:nvSpPr>
          <p:spPr>
            <a:xfrm>
              <a:off x="0" y="239486"/>
              <a:ext cx="1341120" cy="6749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3600">
                  <a:solidFill>
                    <a:schemeClr val="lt1"/>
                  </a:solidFill>
                  <a:latin typeface="微软雅黑" panose="020b0503020204020204" charset="-122"/>
                  <a:ea typeface="微软雅黑" panose="020b0503020204020204" charset="-122"/>
                </a:rPr>
                <a:t>02</a:t>
              </a:r>
            </a:p>
          </p:txBody>
        </p:sp>
        <p:cxnSp>
          <p:nvCxnSpPr>
            <p:cNvPr id="6" name="直接连接符 5"/>
            <p:cNvCxnSpPr/>
            <p:nvPr>
              <p:custDataLst>
                <p:tags r:id="rId3"/>
              </p:custDataLst>
            </p:nvPr>
          </p:nvCxnSpPr>
          <p:spPr>
            <a:xfrm>
              <a:off x="1173480" y="914400"/>
              <a:ext cx="55626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2849879" y="268069"/>
              <a:ext cx="27127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latin typeface="微软雅黑" panose="020b0503020204020204" charset="-122"/>
                  <a:ea typeface="微软雅黑" panose="020b0503020204020204" charset="-122"/>
                </a:rPr>
                <a:t>形式安全篇</a:t>
              </a:r>
            </a:p>
          </p:txBody>
        </p:sp>
      </p:grpSp>
      <p:grpSp>
        <p:nvGrpSpPr>
          <p:cNvPr id="18" name="组合 17"/>
          <p:cNvGrpSpPr/>
          <p:nvPr/>
        </p:nvGrpSpPr>
        <p:grpSpPr>
          <a:xfrm>
            <a:off x="8122920" y="5277395"/>
            <a:ext cx="3931920" cy="1444080"/>
            <a:chOff x="8122920" y="5277395"/>
            <a:chExt cx="3931920" cy="1444080"/>
          </a:xfrm>
        </p:grpSpPr>
        <p:grpSp>
          <p:nvGrpSpPr>
            <p:cNvPr id="17" name="组合 16"/>
            <p:cNvGrpSpPr/>
            <p:nvPr/>
          </p:nvGrpSpPr>
          <p:grpSpPr>
            <a:xfrm>
              <a:off x="10637520" y="6265862"/>
              <a:ext cx="1417320" cy="455613"/>
              <a:chOff x="10637520" y="6265862"/>
              <a:chExt cx="1417320" cy="455613"/>
            </a:xfrm>
          </p:grpSpPr>
          <p:sp>
            <p:nvSpPr>
              <p:cNvPr id="9" name="矩形 8"/>
              <p:cNvSpPr/>
              <p:nvPr>
                <p:custDataLst>
                  <p:tags r:id="rId4"/>
                </p:custDataLst>
              </p:nvPr>
            </p:nvSpPr>
            <p:spPr>
              <a:xfrm>
                <a:off x="10637520" y="6265862"/>
                <a:ext cx="1171574"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sp>
            <p:nvSpPr>
              <p:cNvPr id="10" name="矩形 9"/>
              <p:cNvSpPr/>
              <p:nvPr>
                <p:custDataLst>
                  <p:tags r:id="rId5"/>
                </p:custDataLst>
              </p:nvPr>
            </p:nvSpPr>
            <p:spPr>
              <a:xfrm>
                <a:off x="11353800" y="6366112"/>
                <a:ext cx="701040" cy="3553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lt1"/>
                  </a:solidFill>
                  <a:latin typeface="思源黑体" panose="020b0500000000000000" pitchFamily="34" charset="-122"/>
                  <a:ea typeface="思源黑体" panose="020b0500000000000000" pitchFamily="34" charset="-122"/>
                </a:endParaRPr>
              </a:p>
            </p:txBody>
          </p:sp>
        </p:grpSp>
        <p:cxnSp>
          <p:nvCxnSpPr>
            <p:cNvPr id="12" name="直接连接符 11"/>
            <p:cNvCxnSpPr/>
            <p:nvPr>
              <p:custDataLst>
                <p:tags r:id="rId6"/>
              </p:custDataLst>
            </p:nvPr>
          </p:nvCxnSpPr>
          <p:spPr>
            <a:xfrm flipH="1">
              <a:off x="11809094" y="5277395"/>
              <a:ext cx="0" cy="98846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7"/>
              </p:custDataLst>
            </p:nvPr>
          </p:nvCxnSpPr>
          <p:spPr>
            <a:xfrm>
              <a:off x="8122920" y="6630987"/>
              <a:ext cx="26517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nvSpPr>
        <p:spPr>
          <a:xfrm>
            <a:off x="541020" y="1767660"/>
            <a:ext cx="11109960" cy="4615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a:solidFill>
                  <a:srgbClr val="000000"/>
                </a:solidFill>
                <a:latin typeface="微软雅黑" panose="020b0503020204020204" charset="-122"/>
                <a:ea typeface="微软雅黑" panose="020b0503020204020204" charset="-122"/>
              </a:rPr>
              <a:t>安全管理人员职责：</a:t>
            </a:r>
            <a:endParaRPr lang="en-US" altLang="zh-CN" sz="2000" b="1">
              <a:solidFill>
                <a:srgbClr val="000000"/>
              </a:solidFill>
              <a:latin typeface="微软雅黑" panose="020b0503020204020204" charset="-122"/>
              <a:ea typeface="微软雅黑" panose="020b0503020204020204" charset="-122"/>
            </a:endParaRPr>
          </a:p>
          <a:p>
            <a:pPr marL="342900" indent="-342900">
              <a:lnSpc>
                <a:spcPct val="150000"/>
              </a:lnSpc>
              <a:buFont typeface="Arial" pitchFamily="34" charset="0"/>
              <a:buChar char="•"/>
            </a:pPr>
            <a:r>
              <a:rPr lang="zh-CN" altLang="en-US" sz="2000">
                <a:solidFill>
                  <a:srgbClr val="000000"/>
                </a:solidFill>
                <a:latin typeface="微软雅黑" panose="020b0503020204020204" charset="-122"/>
                <a:ea typeface="微软雅黑" panose="020b0503020204020204" charset="-122"/>
              </a:rPr>
              <a:t>组织或参与拟订制度操作规程和应急预案</a:t>
            </a:r>
          </a:p>
          <a:p>
            <a:pPr marL="342900" indent="-342900">
              <a:lnSpc>
                <a:spcPct val="150000"/>
              </a:lnSpc>
              <a:buFont typeface="Arial" pitchFamily="34" charset="0"/>
              <a:buChar char="•"/>
            </a:pPr>
            <a:r>
              <a:rPr lang="zh-CN" altLang="en-US" sz="2000">
                <a:solidFill>
                  <a:srgbClr val="000000"/>
                </a:solidFill>
                <a:latin typeface="微软雅黑" panose="020b0503020204020204" charset="-122"/>
                <a:ea typeface="微软雅黑" panose="020b0503020204020204" charset="-122"/>
                <a:sym typeface="Arial" pitchFamily="34" charset="0"/>
              </a:rPr>
              <a:t>督促落实重大危险源的安全管理措施</a:t>
            </a:r>
          </a:p>
          <a:p>
            <a:pPr marL="342900" indent="-342900">
              <a:lnSpc>
                <a:spcPct val="150000"/>
              </a:lnSpc>
              <a:buFont typeface="Arial" pitchFamily="34" charset="0"/>
              <a:buChar char="•"/>
            </a:pPr>
            <a:r>
              <a:rPr lang="zh-CN" altLang="en-US" sz="2000">
                <a:solidFill>
                  <a:srgbClr val="000000"/>
                </a:solidFill>
                <a:latin typeface="微软雅黑" panose="020b0503020204020204" charset="-122"/>
                <a:ea typeface="微软雅黑" panose="020b0503020204020204" charset="-122"/>
                <a:sym typeface="Arial" pitchFamily="34" charset="0"/>
              </a:rPr>
              <a:t>检查安全生产状况，及时排查事故隐患，提出改进建议</a:t>
            </a:r>
          </a:p>
          <a:p>
            <a:pPr marL="342900" indent="-342900">
              <a:lnSpc>
                <a:spcPct val="150000"/>
              </a:lnSpc>
              <a:buFont typeface="Arial" pitchFamily="34" charset="0"/>
              <a:buChar char="•"/>
            </a:pPr>
            <a:r>
              <a:rPr lang="zh-CN" altLang="en-US" sz="2000">
                <a:solidFill>
                  <a:srgbClr val="000000"/>
                </a:solidFill>
                <a:latin typeface="微软雅黑" panose="020b0503020204020204" charset="-122"/>
                <a:ea typeface="微软雅黑" panose="020b0503020204020204" charset="-122"/>
              </a:rPr>
              <a:t>督促落实本单位安全生产整改措施</a:t>
            </a:r>
          </a:p>
          <a:p>
            <a:pPr marL="342900" indent="-342900">
              <a:lnSpc>
                <a:spcPct val="150000"/>
              </a:lnSpc>
              <a:buFont typeface="Arial" pitchFamily="34" charset="0"/>
              <a:buChar char="•"/>
              <a:defRPr/>
            </a:pPr>
            <a:r>
              <a:rPr lang="zh-CN" altLang="en-US" sz="2000">
                <a:solidFill>
                  <a:srgbClr val="000000"/>
                </a:solidFill>
                <a:latin typeface="微软雅黑" panose="020b0503020204020204" charset="-122"/>
                <a:ea typeface="微软雅黑" panose="020b0503020204020204" charset="-122"/>
              </a:rPr>
              <a:t>制止和纠正违章指挥 强令冒险作业违反操作规程的行为</a:t>
            </a:r>
          </a:p>
          <a:p>
            <a:pPr marL="342900" indent="-342900">
              <a:lnSpc>
                <a:spcPct val="150000"/>
              </a:lnSpc>
              <a:buFont typeface="Arial" pitchFamily="34" charset="0"/>
              <a:buChar char="•"/>
              <a:defRPr/>
            </a:pPr>
            <a:r>
              <a:rPr lang="zh-CN" altLang="en-US" sz="2000">
                <a:solidFill>
                  <a:srgbClr val="000000"/>
                </a:solidFill>
                <a:latin typeface="微软雅黑" panose="020b0503020204020204" charset="-122"/>
                <a:ea typeface="微软雅黑" panose="020b0503020204020204" charset="-122"/>
                <a:sym typeface="Arial" pitchFamily="34" charset="0"/>
              </a:rPr>
              <a:t>组织或者参与应急救援演练</a:t>
            </a:r>
            <a:endParaRPr lang="en-US" altLang="zh-CN" sz="2000">
              <a:solidFill>
                <a:srgbClr val="000000"/>
              </a:solidFill>
              <a:latin typeface="微软雅黑" panose="020b0503020204020204" charset="-122"/>
              <a:ea typeface="微软雅黑" panose="020b0503020204020204" charset="-122"/>
              <a:sym typeface="Arial" pitchFamily="34" charset="0"/>
            </a:endParaRPr>
          </a:p>
          <a:p>
            <a:pPr marL="342900" indent="-342900">
              <a:lnSpc>
                <a:spcPct val="150000"/>
              </a:lnSpc>
              <a:buFont typeface="Arial" pitchFamily="34" charset="0"/>
              <a:buChar char="•"/>
              <a:defRPr/>
            </a:pPr>
            <a:r>
              <a:rPr lang="zh-CN" altLang="en-US" sz="2000">
                <a:solidFill>
                  <a:srgbClr val="000000"/>
                </a:solidFill>
                <a:latin typeface="微软雅黑" panose="020b0503020204020204" charset="-122"/>
                <a:ea typeface="微软雅黑" panose="020b0503020204020204" charset="-122"/>
                <a:sym typeface="Arial" pitchFamily="34" charset="0"/>
              </a:rPr>
              <a:t>组织或者参与安全培训如实记录</a:t>
            </a:r>
          </a:p>
          <a:p>
            <a:pPr>
              <a:defRPr/>
            </a:pPr>
            <a:endParaRPr lang="en-US" altLang="zh-CN" sz="1800" b="1">
              <a:solidFill>
                <a:srgbClr val="000000"/>
              </a:solidFill>
              <a:latin typeface="微软雅黑" panose="020b0503020204020204" charset="-122"/>
              <a:ea typeface="微软雅黑" panose="020b0503020204020204" charset="-122"/>
              <a:sym typeface="Arial" pitchFamily="34" charset="0"/>
            </a:endParaRPr>
          </a:p>
          <a:p>
            <a:endParaRPr lang="en-US" altLang="zh-CN">
              <a:solidFill>
                <a:srgbClr val="000000"/>
              </a:solidFill>
              <a:latin typeface="微软雅黑" panose="020b0503020204020204" charset="-122"/>
              <a:ea typeface="微软雅黑" panose="020b0503020204020204" charset="-122"/>
            </a:endParaRPr>
          </a:p>
          <a:p>
            <a:endParaRPr lang="en-US" altLang="zh-CN">
              <a:solidFill>
                <a:srgbClr val="000000"/>
              </a:solidFill>
              <a:latin typeface="微软雅黑" panose="020b0503020204020204" charset="-122"/>
              <a:ea typeface="微软雅黑" panose="020b0503020204020204" charset="-122"/>
            </a:endParaRPr>
          </a:p>
        </p:txBody>
      </p:sp>
    </p:spTree>
    <p:custDataLst>
      <p:tags r:id="rId8"/>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https://d.book118.com/585241101122011102</a:t>
            </a:r>
          </a:p>
        </p:txBody>
      </p:sp>
    </p:spTree>
  </p:cSld>
  <p:clrMapOvr>
    <a:masterClrMapping/>
  </p:clrMapOvr>
  <p:transition/>
  <p:timing/>
</p:sld>
</file>

<file path=ppt/tags/tag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xml><?xml version="1.0" encoding="utf-8"?>
<p:tagLst xmlns:p="http://schemas.openxmlformats.org/presentationml/2006/main">
  <p:tag name="KSO_WM_UNIT_TEXT_FILL_FORE_SCHEMECOLOR_INDEX" val="14"/>
  <p:tag name="KSO_WM_UNIT_TEXT_FILL_FORE_SCHEMECOLOR_INDEX_BRIGHTNESS" val="0"/>
  <p:tag name="KSO_WM_UNIT_TEXT_FILL_TYPE" val="1"/>
</p:tagLst>
</file>

<file path=ppt/tags/tag3.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4.xml><?xml version="1.0" encoding="utf-8"?>
<p:tagLst xmlns:p="http://schemas.openxmlformats.org/presentationml/2006/main">
  <p:tag name="KSO_WM_UNIT_FILL_FORE_SCHEMECOLOR_INDEX" val="6"/>
  <p:tag name="KSO_WM_UNIT_FILL_FORE_SCHEMECOLOR_INDEX_BRIGHTNESS" val="0"/>
  <p:tag name="KSO_WM_UNIT_FILL_TYPE"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5.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7.xml><?xml version="1.0" encoding="utf-8"?>
<p:tagLst xmlns:p="http://schemas.openxmlformats.org/presentationml/2006/main">
  <p:tag name="KSO_WM_UNIT_FILL_FORE_SCHEMECOLOR_INDEX" val="6"/>
  <p:tag name="KSO_WM_UNIT_FILL_FORE_SCHEMECOLOR_INDEX_BRIGHTNESS" val="0"/>
  <p:tag name="KSO_WM_UNIT_FILL_TYPE"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9.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xml><?xml version="1.0" encoding="utf-8"?>
<p:tagLst xmlns:p="http://schemas.openxmlformats.org/presentationml/2006/main">
  <p:tag name="ISLIDE.ICON" val="#152036;"/>
</p:tagLst>
</file>

<file path=ppt/tags/tag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xml><?xml version="1.0" encoding="utf-8"?>
<p:tagLst xmlns:p="http://schemas.openxmlformats.org/presentationml/2006/main">
  <p:tag name="KSO_WM_UNIT_LINE_FILL_TYPE" val="2"/>
  <p:tag name="KSO_WM_UNIT_LINE_FORE_SCHEMECOLOR_INDEX" val="16"/>
  <p:tag name="KSO_WM_UNIT_LINE_FORE_SCHEMECOLOR_INDEX_BRIGHTNESS" val="-0.5"/>
</p:tagLst>
</file>

<file path=ppt/tags/tag1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xml><?xml version="1.0" encoding="utf-8"?>
<p:tagLst xmlns:p="http://schemas.openxmlformats.org/presentationml/2006/main">
  <p:tag name="KSO_WM_UNIT_LINE_FILL_TYPE" val="2"/>
  <p:tag name="KSO_WM_UNIT_LINE_FORE_SCHEMECOLOR_INDEX" val="16"/>
  <p:tag name="KSO_WM_UNIT_LINE_FORE_SCHEMECOLOR_INDEX_BRIGHTNESS" val="-0.5"/>
</p:tagLst>
</file>

<file path=ppt/tags/tag2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3.xml><?xml version="1.0" encoding="utf-8"?>
<p:tagLst xmlns:p="http://schemas.openxmlformats.org/presentationml/2006/main">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24.xml><?xml version="1.0" encoding="utf-8"?>
<p:tagLst xmlns:p="http://schemas.openxmlformats.org/presentationml/2006/main">
  <p:tag name="KSO_WM_UNIT_LINE_FILL_TYPE" val="2"/>
  <p:tag name="KSO_WM_UNIT_LINE_FORE_SCHEMECOLOR_INDEX" val="6"/>
  <p:tag name="KSO_WM_UNIT_LINE_FORE_SCHEMECOLOR_INDEX_BRIGHTNESS" val="0"/>
  <p:tag name="KSO_WM_UNIT_TEXT_FILL_FORE_SCHEMECOLOR_INDEX" val="13"/>
  <p:tag name="KSO_WM_UNIT_TEXT_FILL_FORE_SCHEMECOLOR_INDEX_BRIGHTNESS" val="0"/>
  <p:tag name="KSO_WM_UNIT_TEXT_FILL_TYPE" val="1"/>
</p:tagLst>
</file>

<file path=ppt/tags/tag25.xml><?xml version="1.0" encoding="utf-8"?>
<p:tagLst xmlns:p="http://schemas.openxmlformats.org/presentationml/2006/main">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26.xml><?xml version="1.0" encoding="utf-8"?>
<p:tagLst xmlns:p="http://schemas.openxmlformats.org/presentationml/2006/main">
  <p:tag name="KSO_WM_UNIT_LINE_FILL_TYPE" val="2"/>
  <p:tag name="KSO_WM_UNIT_LINE_FORE_SCHEMECOLOR_INDEX" val="6"/>
  <p:tag name="KSO_WM_UNIT_LINE_FORE_SCHEMECOLOR_INDEX_BRIGHTNESS" val="0"/>
  <p:tag name="KSO_WM_UNIT_TEXT_FILL_FORE_SCHEMECOLOR_INDEX" val="13"/>
  <p:tag name="KSO_WM_UNIT_TEXT_FILL_FORE_SCHEMECOLOR_INDEX_BRIGHTNESS" val="0"/>
  <p:tag name="KSO_WM_UNIT_TEXT_FILL_TYPE" val="1"/>
</p:tagLst>
</file>

<file path=ppt/tags/tag27.xml><?xml version="1.0" encoding="utf-8"?>
<p:tagLst xmlns:p="http://schemas.openxmlformats.org/presentationml/2006/main">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28.xml><?xml version="1.0" encoding="utf-8"?>
<p:tagLst xmlns:p="http://schemas.openxmlformats.org/presentationml/2006/main">
  <p:tag name="KSO_WM_UNIT_LINE_FILL_TYPE" val="2"/>
  <p:tag name="KSO_WM_UNIT_LINE_FORE_SCHEMECOLOR_INDEX" val="6"/>
  <p:tag name="KSO_WM_UNIT_LINE_FORE_SCHEMECOLOR_INDEX_BRIGHTNESS" val="0"/>
  <p:tag name="KSO_WM_UNIT_TEXT_FILL_FORE_SCHEMECOLOR_INDEX" val="13"/>
  <p:tag name="KSO_WM_UNIT_TEXT_FILL_FORE_SCHEMECOLOR_INDEX_BRIGHTNESS" val="0"/>
  <p:tag name="KSO_WM_UNIT_TEXT_FILL_TYPE" val="1"/>
</p:tagLst>
</file>

<file path=ppt/tags/tag29.xml><?xml version="1.0" encoding="utf-8"?>
<p:tagLst xmlns:p="http://schemas.openxmlformats.org/presentationml/2006/main">
  <p:tag name="KSO_WM_UNIT_FILL_FORE_SCHEMECOLOR_INDEX" val="5"/>
  <p:tag name="KSO_WM_UNIT_FILL_FORE_SCHEMECOLOR_INDEX_BRIGHTNESS" val="0"/>
  <p:tag name="KSO_WM_UNIT_FILL_TYPE"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30.xml><?xml version="1.0" encoding="utf-8"?>
<p:tagLst xmlns:p="http://schemas.openxmlformats.org/presentationml/2006/main">
  <p:tag name="KSO_WM_UNIT_LINE_FILL_TYPE" val="2"/>
  <p:tag name="KSO_WM_UNIT_LINE_FORE_SCHEMECOLOR_INDEX" val="6"/>
  <p:tag name="KSO_WM_UNIT_LINE_FORE_SCHEMECOLOR_INDEX_BRIGHTNESS" val="0"/>
  <p:tag name="KSO_WM_UNIT_TEXT_FILL_FORE_SCHEMECOLOR_INDEX" val="13"/>
  <p:tag name="KSO_WM_UNIT_TEXT_FILL_FORE_SCHEMECOLOR_INDEX_BRIGHTNESS" val="0"/>
  <p:tag name="KSO_WM_UNIT_TEXT_FILL_TYPE" val="1"/>
</p:tagLst>
</file>

<file path=ppt/tags/tag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3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3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3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40.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41.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4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4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4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4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4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5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51.xml><?xml version="1.0" encoding="utf-8"?>
<p:tagLst xmlns:p="http://schemas.openxmlformats.org/presentationml/2006/main">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Lst>
</file>

<file path=ppt/tags/tag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54.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55.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56.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57.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5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5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xml><?xml version="1.0" encoding="utf-8"?>
<p:tagLst xmlns:p="http://schemas.openxmlformats.org/presentationml/2006/main">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Lst>
</file>

<file path=ppt/tags/tag62.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6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7.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6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70.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71.xml><?xml version="1.0" encoding="utf-8"?>
<p:tagLst xmlns:p="http://schemas.openxmlformats.org/presentationml/2006/main">
  <p:tag name="ISLIDE.ICON" val="#404912;"/>
</p:tagLst>
</file>

<file path=ppt/tags/tag72.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7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74.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75.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7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77.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78.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79.xml><?xml version="1.0" encoding="utf-8"?>
<p:tagLst xmlns:p="http://schemas.openxmlformats.org/presentationml/2006/main">
  <p:tag name="ISLIDE.ICON" val="#404912;"/>
</p:tagLst>
</file>

<file path=ppt/tags/tag80.xml><?xml version="1.0" encoding="utf-8"?>
<p:tagLst xmlns:p="http://schemas.openxmlformats.org/presentationml/2006/main">
  <p:tag name="KSO_WM_UNIT_SHADOW_SCHEMECOLOR_INDEX" val="14"/>
  <p:tag name="KSO_WM_UNIT_SHADOW_SCHEMECOLOR_INDEX_BRIGHTNESS" val="0"/>
</p:tagLst>
</file>

<file path=ppt/tags/tag8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8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83.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84.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8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8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8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8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8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90.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91.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9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93.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94.xml><?xml version="1.0" encoding="utf-8"?>
<p:tagLst xmlns:p="http://schemas.openxmlformats.org/presentationml/2006/main">
  <p:tag name="ISLIDE.ICON" val="#404912;"/>
</p:tagLst>
</file>

<file path=ppt/tags/tag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9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97.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9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0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04.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05.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0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8.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0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10.xml><?xml version="1.0" encoding="utf-8"?>
<p:tagLst xmlns:p="http://schemas.openxmlformats.org/presentationml/2006/main">
  <p:tag name="ISLIDE.ICON" val="#404912;#391659;"/>
</p:tagLst>
</file>

<file path=ppt/tags/tag11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1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13.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14.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1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1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17.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18.xml><?xml version="1.0" encoding="utf-8"?>
<p:tagLst xmlns:p="http://schemas.openxmlformats.org/presentationml/2006/main">
  <p:tag name="ISLIDE.ICON" val="#404912;"/>
</p:tagLst>
</file>

<file path=ppt/tags/tag11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20.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21.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2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23.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24.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2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26.xml><?xml version="1.0" encoding="utf-8"?>
<p:tagLst xmlns:p="http://schemas.openxmlformats.org/presentationml/2006/main">
  <p:tag name="ISLIDE.ICON" val="#404912;"/>
</p:tagLst>
</file>

<file path=ppt/tags/tag127.xml><?xml version="1.0" encoding="utf-8"?>
<p:tagLst xmlns:p="http://schemas.openxmlformats.org/presentationml/2006/main">
  <p:tag name="KSO_WM_UNIT_FILL_FORE_SCHEMECOLOR_INDEX" val="2"/>
  <p:tag name="KSO_WM_UNIT_FILL_FORE_SCHEMECOLOR_INDEX_BRIGHTNESS" val="0"/>
  <p:tag name="KSO_WM_UNIT_FILL_TYPE" val="1"/>
</p:tagLst>
</file>

<file path=ppt/tags/tag128.xml><?xml version="1.0" encoding="utf-8"?>
<p:tagLst xmlns:p="http://schemas.openxmlformats.org/presentationml/2006/main">
  <p:tag name="KSO_WM_UNIT_FILL_FORE_SCHEMECOLOR_INDEX" val="2"/>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12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3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34.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35.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3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4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41.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42.xml><?xml version="1.0" encoding="utf-8"?>
<p:tagLst xmlns:p="http://schemas.openxmlformats.org/presentationml/2006/main">
  <p:tag name="ISLIDE.ICON" val="#404912;"/>
</p:tagLst>
</file>

<file path=ppt/tags/tag143.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44.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45.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46.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47.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4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49.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1.xml><?xml version="1.0" encoding="utf-8"?>
<p:tagLst xmlns:p="http://schemas.openxmlformats.org/presentationml/2006/main">
  <p:tag name="KSO_WM_UNIT_LINE_FILL_TYPE" val="2"/>
  <p:tag name="KSO_WM_UNIT_LINE_FORE_SCHEMECOLOR_INDEX" val="6"/>
  <p:tag name="KSO_WM_UNIT_LINE_FORE_SCHEMECOLOR_INDEX_BRIGHTNESS" val="0"/>
</p:tagLst>
</file>

<file path=ppt/tags/tag15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53.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54.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55.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56.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57.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58.xml><?xml version="1.0" encoding="utf-8"?>
<p:tagLst xmlns:p="http://schemas.openxmlformats.org/presentationml/2006/main">
  <p:tag name="ISLIDE.ICON" val="#404912;#407204;#402454;"/>
</p:tagLst>
</file>

<file path=ppt/tags/tag15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6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6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6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6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64.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65.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6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7.xml><?xml version="1.0" encoding="utf-8"?>
<p:tagLst xmlns:p="http://schemas.openxmlformats.org/presentationml/2006/main">
  <p:tag name="ISLIDE.ICON" val="#404912;#407204;#402454;"/>
</p:tagLst>
</file>

<file path=ppt/tags/tag168.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6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70.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71.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72.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7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5.xml><?xml version="1.0" encoding="utf-8"?>
<p:tagLst xmlns:p="http://schemas.openxmlformats.org/presentationml/2006/main">
  <p:tag name="ISLIDE.ICON" val="#404912;"/>
</p:tagLst>
</file>

<file path=ppt/tags/tag17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77.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78.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79.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8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81.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82.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183.xml><?xml version="1.0" encoding="utf-8"?>
<p:tagLst xmlns:p="http://schemas.openxmlformats.org/presentationml/2006/main">
  <p:tag name="ISLIDE.ICON" val="#404912;"/>
</p:tagLst>
</file>

<file path=ppt/tags/tag184.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8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8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87.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8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8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90.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191.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9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93.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94.xml><?xml version="1.0" encoding="utf-8"?>
<p:tagLst xmlns:p="http://schemas.openxmlformats.org/presentationml/2006/main">
  <p:tag name="ISLIDE.ICON" val="#404912;"/>
</p:tagLst>
</file>

<file path=ppt/tags/tag195.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9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9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9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9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0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01.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0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03.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04.xml><?xml version="1.0" encoding="utf-8"?>
<p:tagLst xmlns:p="http://schemas.openxmlformats.org/presentationml/2006/main">
  <p:tag name="ISLIDE.ICON" val="#404912;"/>
</p:tagLst>
</file>

<file path=ppt/tags/tag205.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06.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07.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0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0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10.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18.xml><?xml version="1.0" encoding="utf-8"?>
<p:tagLst xmlns:p="http://schemas.openxmlformats.org/presentationml/2006/main">
  <p:tag name="KSO_WM_UNIT_FILL_FORE_SCHEMECOLOR_INDEX" val="9"/>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1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20.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21.xml><?xml version="1.0" encoding="utf-8"?>
<p:tagLst xmlns:p="http://schemas.openxmlformats.org/presentationml/2006/main">
  <p:tag name="KSO_WM_UNIT_FILL_FORE_SCHEMECOLOR_INDEX_1" val="11"/>
  <p:tag name="KSO_WM_UNIT_FILL_FORE_SCHEMECOLOR_INDEX_1_BRIGHTNESS" val="0"/>
  <p:tag name="KSO_WM_UNIT_FILL_FORE_SCHEMECOLOR_INDEX_1_POS" val="0"/>
  <p:tag name="KSO_WM_UNIT_FILL_FORE_SCHEMECOLOR_INDEX_1_TRANS" val="0"/>
  <p:tag name="KSO_WM_UNIT_TEXT_FILL_FORE_SCHEMECOLOR_INDEX" val="13"/>
  <p:tag name="KSO_WM_UNIT_TEXT_FILL_FORE_SCHEMECOLOR_INDEX_BRIGHTNESS" val="0"/>
  <p:tag name="KSO_WM_UNIT_TEXT_FILL_TYPE" val="1"/>
</p:tagLst>
</file>

<file path=ppt/tags/tag222.xml><?xml version="1.0" encoding="utf-8"?>
<p:tagLst xmlns:p="http://schemas.openxmlformats.org/presentationml/2006/main">
  <p:tag name="KSO_WM_UNIT_FILL_FORE_SCHEMECOLOR_INDEX_1" val="11"/>
  <p:tag name="KSO_WM_UNIT_FILL_FORE_SCHEMECOLOR_INDEX_1_BRIGHTNESS" val="0"/>
  <p:tag name="KSO_WM_UNIT_FILL_FORE_SCHEMECOLOR_INDEX_1_POS" val="0"/>
  <p:tag name="KSO_WM_UNIT_FILL_FORE_SCHEMECOLOR_INDEX_1_TRANS" val="0.68002"/>
  <p:tag name="KSO_WM_UNIT_TEXT_FILL_FORE_SCHEMECOLOR_INDEX" val="13"/>
  <p:tag name="KSO_WM_UNIT_TEXT_FILL_FORE_SCHEMECOLOR_INDEX_BRIGHTNESS" val="0"/>
  <p:tag name="KSO_WM_UNIT_TEXT_FILL_TYPE" val="1"/>
</p:tagLst>
</file>

<file path=ppt/tags/tag223.xml><?xml version="1.0" encoding="utf-8"?>
<p:tagLst xmlns:p="http://schemas.openxmlformats.org/presentationml/2006/main">
  <p:tag name="KSO_WM_UNIT_FILL_FORE_SCHEMECOLOR_INDEX_1" val="11"/>
  <p:tag name="KSO_WM_UNIT_FILL_FORE_SCHEMECOLOR_INDEX_1_BRIGHTNESS" val="0"/>
  <p:tag name="KSO_WM_UNIT_FILL_FORE_SCHEMECOLOR_INDEX_1_POS" val="0"/>
  <p:tag name="KSO_WM_UNIT_FILL_FORE_SCHEMECOLOR_INDEX_1_TRANS" val="0"/>
  <p:tag name="KSO_WM_UNIT_TEXT_FILL_FORE_SCHEMECOLOR_INDEX" val="13"/>
  <p:tag name="KSO_WM_UNIT_TEXT_FILL_FORE_SCHEMECOLOR_INDEX_BRIGHTNESS" val="0"/>
  <p:tag name="KSO_WM_UNIT_TEXT_FILL_TYPE" val="1"/>
</p:tagLst>
</file>

<file path=ppt/tags/tag2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5.xml><?xml version="1.0" encoding="utf-8"?>
<p:tagLst xmlns:p="http://schemas.openxmlformats.org/presentationml/2006/main">
  <p:tag name="KSO_WM_UNIT_FILL_FORE_SCHEMECOLOR_INDEX" val="8"/>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39.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40.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4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42.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43.xml><?xml version="1.0" encoding="utf-8"?>
<p:tagLst xmlns:p="http://schemas.openxmlformats.org/presentationml/2006/main">
  <p:tag name="ISLIDE.ICON" val="#404912;"/>
</p:tagLst>
</file>

<file path=ppt/tags/tag244.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4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46.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47.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248.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4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50.xml><?xml version="1.0" encoding="utf-8"?>
<p:tagLst xmlns:p="http://schemas.openxmlformats.org/presentationml/2006/main">
  <p:tag name="ISLIDE.ICON" val="#404912;"/>
</p:tagLst>
</file>

<file path=ppt/tags/tag2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Office 主题​​">
  <a:themeElements>
    <a:clrScheme name="">
      <a:dk1>
        <a:srgbClr val="000000"/>
      </a:dk1>
      <a:lt1>
        <a:srgbClr val="FFFFFF"/>
      </a:lt1>
      <a:dk2>
        <a:srgbClr val="FAFAFA"/>
      </a:dk2>
      <a:lt2>
        <a:srgbClr val="FFFFFF"/>
      </a:lt2>
      <a:accent1>
        <a:srgbClr val="007ADD"/>
      </a:accent1>
      <a:accent2>
        <a:srgbClr val="3B3E4D"/>
      </a:accent2>
      <a:accent3>
        <a:srgbClr val="007ADD"/>
      </a:accent3>
      <a:accent4>
        <a:srgbClr val="3B3E4D"/>
      </a:accent4>
      <a:accent5>
        <a:srgbClr val="007ADD"/>
      </a:accent5>
      <a:accent6>
        <a:srgbClr val="3B3E4D"/>
      </a:accent6>
      <a:hlink>
        <a:srgbClr val="5FCBFB"/>
      </a:hlink>
      <a:folHlink>
        <a:srgbClr val="B759BC"/>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
      <a:dk1>
        <a:srgbClr val="000000"/>
      </a:dk1>
      <a:lt1>
        <a:srgbClr val="FFFFFF"/>
      </a:lt1>
      <a:dk2>
        <a:srgbClr val="FAFAFA"/>
      </a:dk2>
      <a:lt2>
        <a:srgbClr val="FFFFFF"/>
      </a:lt2>
      <a:accent1>
        <a:srgbClr val="007ADD"/>
      </a:accent1>
      <a:accent2>
        <a:srgbClr val="3B3E4D"/>
      </a:accent2>
      <a:accent3>
        <a:srgbClr val="007ADD"/>
      </a:accent3>
      <a:accent4>
        <a:srgbClr val="3B3E4D"/>
      </a:accent4>
      <a:accent5>
        <a:srgbClr val="007ADD"/>
      </a:accent5>
      <a:accent6>
        <a:srgbClr val="3B3E4D"/>
      </a:accent6>
      <a:hlink>
        <a:srgbClr val="5FCBFB"/>
      </a:hlink>
      <a:folHlink>
        <a:srgbClr val="B759BC"/>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196</Paragraphs>
  <Slides>26</Slides>
  <Notes>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26</vt:i4>
      </vt:variant>
    </vt:vector>
  </HeadingPairs>
  <TitlesOfParts>
    <vt:vector baseType="lpstr" size="36">
      <vt:lpstr>Arial</vt:lpstr>
      <vt:lpstr>Calibri</vt:lpstr>
      <vt:lpstr>等线 Light</vt:lpstr>
      <vt:lpstr>等线</vt:lpstr>
      <vt:lpstr>思源黑体</vt:lpstr>
      <vt:lpstr>微软雅黑</vt:lpstr>
      <vt:lpstr>宋体</vt:lpstr>
      <vt:lpstr>华文仿宋</vt:lpstr>
      <vt:lpstr>Wingdings</vt:lpstr>
      <vt:lpstr>Office Theme</vt:lpstr>
      <vt:lpstr>安全生产事故警示教育</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2024-09-11T06:50:01.366</cp:lastPrinted>
  <dcterms:created xsi:type="dcterms:W3CDTF">2024-09-10T22:50:01Z</dcterms:created>
  <dcterms:modified xsi:type="dcterms:W3CDTF">2024-09-10T22:50:04Z</dcterms:modified>
</cp:coreProperties>
</file>