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923A24-926B-4E45-BB73-B05C9A67C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2212B0-D49A-40BD-B3BC-0C97BCEC4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24AE10-0ABB-4255-9C0B-58ADEA881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CC34E1-D567-46DC-90A8-9D93C7256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7659BC-B2C0-4B99-9666-248A9D7FDF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FCEC50-E5C8-4B08-A74D-C7D79CC850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1B82F0-493A-4E68-BE23-6A825F4738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DCAF5-ECA5-4CE7-8687-F8F9EF1AD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BF9BAA-EB34-44D1-8EFC-C0F4B9825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B2599C-76FA-4832-A2EE-C85ED5C6F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69D82-14E0-4F03-BEA4-7F1B45BF4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4402223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心型班组文化建设课件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心型班组文化概述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心型班组核心价值观培育</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心型班组文化落地实践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心型班组文化建设评估与持续改进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心型班组文化概述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325" r="223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心型班组文化是一种基于情感认同、互信互助、协作共赢的班组管理理念，通过营造积极的工作氛围，提高班组成员的工作积极性和团队凝聚力。</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心型班组文化注重人心管理，关心员工成长，通过增强员工的归属感和责任感，促进班组内部的和谐与稳定。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心型班组文化的定义与内涵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内涵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心型班组文化能让员工在愉悦的工作环境中工作，从而提高员工的工作积极性和士气。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提升员工士气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t="2197" b="219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增强团队凝聚力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25000" r="2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促进企业发展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3167" r="3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通过互信互助、协作共赢的理念，心型班组文化有助于增强团队成员之间的凝聚力和合作精神。</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积极的工作氛围和高效的团队合作有助于提高企业的整体运营效率和市场竞争力。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心型班组文化对企业的重要性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目标</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rgbClr val="FFFFFF"/>
                </a:solidFill>
                <a:latin typeface="Microsoft Yahei"/>
                <a:ea typeface="Microsoft Yahei"/>
                <a:cs typeface="Microsoft Yahei"/>
              </a:rPr>
              <a:t>营造和谐的工作氛围，提高员工的工作满意度和幸福感。</a:t>
            </a:r>
          </a:p>
        </p:txBody>
      </p:sp>
      <p:pic>
        <p:nvPicPr>
          <p:cNvPr id="6" name="Picture 6"/>
          <p:cNvPicPr>
            <a:picLocks noChangeAspect="1"/>
          </p:cNvPicPr>
          <p:nvPr/>
        </p:nvPicPr>
        <p:blipFill>
          <a:blip r:embed="rId2"/>
          <a:srcRect t="14873" b="1487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rgbClr val="FFFFFF"/>
                </a:solidFill>
                <a:latin typeface="Microsoft Yahei"/>
                <a:ea typeface="Microsoft Yahei"/>
                <a:cs typeface="Microsoft Yahei"/>
              </a:rPr>
              <a:t>建立互信互助的团队关系，激发团队成员的潜能和创造力。</a:t>
            </a:r>
          </a:p>
        </p:txBody>
      </p:sp>
      <p:pic>
        <p:nvPicPr>
          <p:cNvPr id="10" name="Picture 10"/>
          <p:cNvPicPr>
            <a:picLocks noChangeAspect="1"/>
          </p:cNvPicPr>
          <p:nvPr/>
        </p:nvPicPr>
        <p:blipFill>
          <a:blip r:embed="rId4"/>
          <a:srcRect t="21210" b="2121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心型班组文化建设的目标与意义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112" b="23112"/>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865027" y="4586931"/>
            <a:ext cx="1003399" cy="1261658"/>
          </a:xfrm>
          <a:prstGeom prst="rect">
            <a:avLst/>
          </a:prstGeom>
          <a:solidFill>
            <a:srgbClr val="404040">
              <a:alpha val="100000"/>
            </a:srgb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nvGrpSpPr>
          <p:cNvPr id="5" name="Group 5"/>
          <p:cNvGrpSpPr/>
          <p:nvPr/>
        </p:nvGrpSpPr>
        <p:grpSpPr>
          <a:xfrm>
            <a:off x="7076884" y="4968907"/>
            <a:ext cx="500254" cy="497205"/>
            <a:chOff x="7076884" y="4968907"/>
            <a:chExt cx="500254" cy="497205"/>
          </a:xfrm>
        </p:grpSpPr>
        <p:sp>
          <p:nvSpPr>
            <p:cNvPr id="6" name="AutoShape 6"/>
            <p:cNvSpPr/>
            <p:nvPr/>
          </p:nvSpPr>
          <p:spPr>
            <a:xfrm>
              <a:off x="7076884" y="5002435"/>
              <a:ext cx="292798" cy="57912"/>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6884" y="5121402"/>
              <a:ext cx="292798" cy="54864"/>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7076884" y="5240369"/>
              <a:ext cx="292798" cy="54864"/>
            </a:xfrm>
            <a:custGeom>
              <a:rect l="l" t="t" r="r" b="b"/>
              <a:pathLst>
                <a:path w="169" h="32">
                  <a:moveTo>
                    <a:pt x="169" y="0"/>
                  </a:moveTo>
                  <a:cubicBezTo>
                    <a:pt x="0" y="0"/>
                    <a:pt x="0" y="0"/>
                    <a:pt x="0" y="0"/>
                  </a:cubicBezTo>
                  <a:cubicBezTo>
                    <a:pt x="0" y="32"/>
                    <a:pt x="0" y="32"/>
                    <a:pt x="0" y="32"/>
                  </a:cubicBezTo>
                  <a:cubicBezTo>
                    <a:pt x="130" y="32"/>
                    <a:pt x="130" y="32"/>
                    <a:pt x="130" y="32"/>
                  </a:cubicBezTo>
                  <a:cubicBezTo>
                    <a:pt x="141" y="25"/>
                    <a:pt x="155" y="20"/>
                    <a:pt x="169" y="18"/>
                  </a:cubicBezTo>
                  <a:lnTo>
                    <a:pt x="169"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076884" y="5356193"/>
              <a:ext cx="176879" cy="54864"/>
            </a:xfrm>
            <a:custGeom>
              <a:rect l="l" t="t" r="r" b="b"/>
              <a:pathLst>
                <a:path w="103" h="32">
                  <a:moveTo>
                    <a:pt x="103" y="0"/>
                  </a:moveTo>
                  <a:cubicBezTo>
                    <a:pt x="0" y="0"/>
                    <a:pt x="0" y="0"/>
                    <a:pt x="0" y="0"/>
                  </a:cubicBezTo>
                  <a:cubicBezTo>
                    <a:pt x="0" y="32"/>
                    <a:pt x="0" y="32"/>
                    <a:pt x="0" y="32"/>
                  </a:cubicBezTo>
                  <a:cubicBezTo>
                    <a:pt x="102" y="32"/>
                    <a:pt x="102" y="32"/>
                    <a:pt x="102" y="32"/>
                  </a:cubicBezTo>
                  <a:cubicBezTo>
                    <a:pt x="101" y="28"/>
                    <a:pt x="100" y="23"/>
                    <a:pt x="100" y="18"/>
                  </a:cubicBezTo>
                  <a:cubicBezTo>
                    <a:pt x="100" y="12"/>
                    <a:pt x="101" y="6"/>
                    <a:pt x="103" y="0"/>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290435" y="4968907"/>
              <a:ext cx="286703" cy="497205"/>
            </a:xfrm>
            <a:custGeom>
              <a:rect l="l" t="t" r="r" b="b"/>
              <a:pathLst>
                <a:path w="165" h="287">
                  <a:moveTo>
                    <a:pt x="81" y="19"/>
                  </a:moveTo>
                  <a:cubicBezTo>
                    <a:pt x="81" y="202"/>
                    <a:pt x="81" y="202"/>
                    <a:pt x="81" y="202"/>
                  </a:cubicBezTo>
                  <a:cubicBezTo>
                    <a:pt x="73" y="199"/>
                    <a:pt x="65" y="197"/>
                    <a:pt x="56" y="197"/>
                  </a:cubicBezTo>
                  <a:cubicBezTo>
                    <a:pt x="25" y="197"/>
                    <a:pt x="0" y="217"/>
                    <a:pt x="0" y="242"/>
                  </a:cubicBezTo>
                  <a:cubicBezTo>
                    <a:pt x="0" y="267"/>
                    <a:pt x="25" y="287"/>
                    <a:pt x="56" y="287"/>
                  </a:cubicBezTo>
                  <a:cubicBezTo>
                    <a:pt x="87" y="287"/>
                    <a:pt x="112" y="267"/>
                    <a:pt x="112" y="243"/>
                  </a:cubicBezTo>
                  <a:cubicBezTo>
                    <a:pt x="112" y="243"/>
                    <a:pt x="112" y="243"/>
                    <a:pt x="112" y="243"/>
                  </a:cubicBezTo>
                  <a:cubicBezTo>
                    <a:pt x="112" y="72"/>
                    <a:pt x="112" y="72"/>
                    <a:pt x="112" y="72"/>
                  </a:cubicBezTo>
                  <a:cubicBezTo>
                    <a:pt x="165" y="59"/>
                    <a:pt x="165" y="59"/>
                    <a:pt x="165" y="59"/>
                  </a:cubicBezTo>
                  <a:cubicBezTo>
                    <a:pt x="165" y="0"/>
                    <a:pt x="165" y="0"/>
                    <a:pt x="165" y="0"/>
                  </a:cubicBezTo>
                  <a:cubicBezTo>
                    <a:pt x="82" y="19"/>
                    <a:pt x="82" y="19"/>
                    <a:pt x="82" y="19"/>
                  </a:cubicBezTo>
                  <a:lnTo>
                    <a:pt x="81" y="19"/>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TextBox 11"/>
          <p:cNvSpPr txBox="1"/>
          <p:nvPr/>
        </p:nvSpPr>
        <p:spPr>
          <a:xfrm>
            <a:off x="7992463" y="4527198"/>
            <a:ext cx="4076700" cy="13906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solidFill>
                <a:latin typeface="Microsoft Yahei"/>
                <a:ea typeface="Microsoft Yahei"/>
                <a:cs typeface="Microsoft Yahei"/>
              </a:rPr>
              <a:t>促进班组成员的个人成长与职业发展，提升企业整体绩效。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心型班组文化建设的目标与意义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98" r="16598"/>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7112" r="17112"/>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7981"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意义</a:t>
            </a:r>
            <a:endParaRPr lang="en-US" sz="1100"/>
          </a:p>
        </p:txBody>
      </p:sp>
      <p:sp>
        <p:nvSpPr>
          <p:cNvPr id="11" name="AutoShape 11"/>
          <p:cNvSpPr/>
          <p:nvPr/>
        </p:nvSpPr>
        <p:spPr>
          <a:xfrm>
            <a:off x="3586178"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350">
                <a:solidFill>
                  <a:schemeClr val="dk1"/>
                </a:solidFill>
                <a:latin typeface="Microsoft Yahei"/>
                <a:ea typeface="Microsoft Yahei"/>
                <a:cs typeface="Microsoft Yahei"/>
              </a:rPr>
              <a:t>有利于构建以人为本的企业文化，增强企业的软实力。</a:t>
            </a:r>
            <a:endParaRPr lang="en-US" sz="1100"/>
          </a:p>
        </p:txBody>
      </p:sp>
      <p:sp>
        <p:nvSpPr>
          <p:cNvPr id="12" name="AutoShape 12"/>
          <p:cNvSpPr/>
          <p:nvPr/>
        </p:nvSpPr>
        <p:spPr>
          <a:xfrm>
            <a:off x="6264374" y="5054414"/>
            <a:ext cx="2415273" cy="999925"/>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350">
                <a:solidFill>
                  <a:schemeClr val="dk1"/>
                </a:solidFill>
                <a:latin typeface="Microsoft Yahei"/>
                <a:ea typeface="Microsoft Yahei"/>
                <a:cs typeface="Microsoft Yahei"/>
              </a:rPr>
              <a:t>通过班组文化的建设，推动企业内部管理的升级和变革。</a:t>
            </a:r>
            <a:endParaRPr lang="en-US" sz="1100"/>
          </a:p>
        </p:txBody>
      </p:sp>
      <p:sp>
        <p:nvSpPr>
          <p:cNvPr id="13" name="AutoShape 13"/>
          <p:cNvSpPr/>
          <p:nvPr/>
        </p:nvSpPr>
        <p:spPr>
          <a:xfrm>
            <a:off x="8942570"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350">
                <a:solidFill>
                  <a:schemeClr val="dk1"/>
                </a:solidFill>
                <a:latin typeface="Microsoft Yahei"/>
                <a:ea typeface="Microsoft Yahei"/>
                <a:cs typeface="Microsoft Yahei"/>
              </a:rPr>
              <a:t>促进企业与员工共同成长，实现企业与员工的双赢。</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心型班组文化建设的目标与意义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心型班组核心价值观培育</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团队合作重要性</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信任与沟通</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共同目标</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互助与支持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培育团队协作精神</a:t>
              </a:r>
            </a:p>
          </p:txBody>
        </p:sp>
      </p:grpSp>
      <p:pic>
        <p:nvPicPr>
          <p:cNvPr id="28" name="Picture 28"/>
          <p:cNvPicPr>
            <a:picLocks noChangeAspect="1"/>
          </p:cNvPicPr>
          <p:nvPr/>
        </p:nvPicPr>
        <p:blipFill>
          <a:blip r:embed="rId2"/>
          <a:srcRect l="16549" r="1654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5145" r="514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深入解析团队协作对于企业发展和个人成长的重要性，树立团队意识。</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强化成员间的信任基础，建立有效的沟通机制，促进信息共享和协同工作。</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明确班组共同目标，激发团队成员积极性和归属感，形成合力。</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鼓励团队成员间互相支持，共同面对挑战，营造同舟共济的氛围。</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https://d.book118.com/585244022234011034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2024-08-30T09:19:17.117</cp:lastPrinted>
  <dcterms:created xsi:type="dcterms:W3CDTF">2024-08-30T01:19:17Z</dcterms:created>
  <dcterms:modified xsi:type="dcterms:W3CDTF">2024-08-30T01:19:18Z</dcterms:modified>
</cp:coreProperties>
</file>