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F1BFCEB-3B43-4CD4-814F-91BD6FF7754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7C97CA6-0ED6-444A-BB34-816244580D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B7B0E5A-6550-4CD7-94C3-220302B7C5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E71EFF6-511D-4100-8DAE-CE2662253DD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4C9E244-0384-4601-9306-5C9908A7EDC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C300E83-2D05-44E3-8AC2-2488FB951EC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4F3D96F-5269-47F5-832C-0BA249D015B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99E453F-6BCE-4DF1-A0D0-0BC262C4E6E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4683389-2844-4BEA-89FE-A0489ECBA7F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2C4FF22-0189-4A1D-8C56-C3CC4B0DA2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7CC2A46-B84D-4122-B53C-334D791EED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8530431130401111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99" y="2075523"/>
            <a:ext cx="6209139"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rgbClr val="000000">
                    <a:alpha val="100000"/>
                  </a:srgbClr>
                </a:solidFill>
                <a:latin typeface="Microsoft Yahei"/>
                <a:ea typeface="Microsoft Yahei"/>
                <a:cs typeface="Microsoft Yahei"/>
              </a:rPr>
              <a:t>变量间的相关关系(全)</a:t>
            </a:r>
          </a:p>
        </p:txBody>
      </p:sp>
      <p:sp>
        <p:nvSpPr>
          <p:cNvPr id="4" name="AutoShape 4"/>
          <p:cNvSpPr/>
          <p:nvPr/>
        </p:nvSpPr>
        <p:spPr>
          <a:xfrm>
            <a:off x="5560413" y="4244233"/>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891216" y="4244233"/>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1218929" y="948015"/>
            <a:ext cx="4792980" cy="523796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a:solidFill>
                  <a:srgbClr val="000000">
                    <a:alpha val="100000"/>
                  </a:srgbClr>
                </a:solidFill>
                <a:latin typeface="Microsoft Yahei"/>
                <a:ea typeface="Microsoft Yahei"/>
                <a:cs typeface="Microsoft Yahei"/>
              </a:rPr>
              <a:t>引言</a:t>
            </a:r>
          </a:p>
          <a:p>
            <a:pPr marL="203200" lvl="0" indent="-203200">
              <a:lnSpc>
                <a:spcPct val="150000"/>
              </a:lnSpc>
              <a:spcBef>
                <a:spcPct val="0"/>
              </a:spcBef>
              <a:buFont typeface="Arial"/>
              <a:buChar char="•"/>
            </a:pPr>
            <a:r>
              <a:rPr lang="en-US" sz="2400">
                <a:solidFill>
                  <a:srgbClr val="000000">
                    <a:alpha val="100000"/>
                  </a:srgbClr>
                </a:solidFill>
                <a:latin typeface="Microsoft Yahei"/>
                <a:ea typeface="Microsoft Yahei"/>
                <a:cs typeface="Microsoft Yahei"/>
              </a:rPr>
              <a:t>变量类型及其相关关系</a:t>
            </a:r>
          </a:p>
          <a:p>
            <a:pPr marL="203200" lvl="0" indent="-203200">
              <a:lnSpc>
                <a:spcPct val="150000"/>
              </a:lnSpc>
              <a:spcBef>
                <a:spcPct val="0"/>
              </a:spcBef>
              <a:buFont typeface="Arial"/>
              <a:buChar char="•"/>
            </a:pPr>
            <a:r>
              <a:rPr lang="en-US" sz="2400">
                <a:solidFill>
                  <a:srgbClr val="000000">
                    <a:alpha val="100000"/>
                  </a:srgbClr>
                </a:solidFill>
                <a:latin typeface="Microsoft Yahei"/>
                <a:ea typeface="Microsoft Yahei"/>
                <a:cs typeface="Microsoft Yahei"/>
              </a:rPr>
              <a:t>相关系数及其计算</a:t>
            </a:r>
          </a:p>
          <a:p>
            <a:pPr marL="203200" lvl="0" indent="-203200">
              <a:lnSpc>
                <a:spcPct val="150000"/>
              </a:lnSpc>
              <a:spcBef>
                <a:spcPct val="0"/>
              </a:spcBef>
              <a:buFont typeface="Arial"/>
              <a:buChar char="•"/>
            </a:pPr>
            <a:r>
              <a:rPr lang="en-US" sz="2400">
                <a:solidFill>
                  <a:srgbClr val="000000">
                    <a:alpha val="100000"/>
                  </a:srgbClr>
                </a:solidFill>
                <a:latin typeface="Microsoft Yahei"/>
                <a:ea typeface="Microsoft Yahei"/>
                <a:cs typeface="Microsoft Yahei"/>
              </a:rPr>
              <a:t>相关关系的检验与推断</a:t>
            </a:r>
          </a:p>
          <a:p>
            <a:pPr marL="203200" lvl="0" indent="-203200">
              <a:lnSpc>
                <a:spcPct val="150000"/>
              </a:lnSpc>
              <a:spcBef>
                <a:spcPct val="0"/>
              </a:spcBef>
              <a:buFont typeface="Arial"/>
              <a:buChar char="•"/>
            </a:pPr>
            <a:r>
              <a:rPr lang="en-US" sz="2400">
                <a:solidFill>
                  <a:srgbClr val="000000">
                    <a:alpha val="100000"/>
                  </a:srgbClr>
                </a:solidFill>
                <a:latin typeface="Microsoft Yahei"/>
                <a:ea typeface="Microsoft Yahei"/>
                <a:cs typeface="Microsoft Yahei"/>
              </a:rPr>
              <a:t>变量间相关关系的可视化</a:t>
            </a:r>
          </a:p>
          <a:p>
            <a:pPr marL="203200" lvl="0" indent="-203200">
              <a:lnSpc>
                <a:spcPct val="150000"/>
              </a:lnSpc>
              <a:spcBef>
                <a:spcPct val="0"/>
              </a:spcBef>
              <a:buFont typeface="Arial"/>
              <a:buChar char="•"/>
            </a:pPr>
            <a:r>
              <a:rPr lang="en-US" sz="2400">
                <a:solidFill>
                  <a:srgbClr val="000000">
                    <a:alpha val="100000"/>
                  </a:srgbClr>
                </a:solidFill>
                <a:latin typeface="Microsoft Yahei"/>
                <a:ea typeface="Microsoft Yahei"/>
                <a:cs typeface="Microsoft Yahei"/>
              </a:rPr>
              <a:t>变量间相关关系的应用场景</a:t>
            </a:r>
          </a:p>
          <a:p>
            <a:pPr marL="203200" lvl="0" indent="-203200">
              <a:lnSpc>
                <a:spcPct val="150000"/>
              </a:lnSpc>
              <a:spcBef>
                <a:spcPct val="0"/>
              </a:spcBef>
              <a:buFont typeface="Arial"/>
              <a:buChar char="•"/>
            </a:pPr>
            <a:r>
              <a:rPr lang="en-US" sz="2400">
                <a:solidFill>
                  <a:srgbClr val="000000">
                    <a:alpha val="100000"/>
                  </a:srgbClr>
                </a:solidFill>
                <a:latin typeface="Microsoft Yahei"/>
                <a:ea typeface="Microsoft Yahei"/>
                <a:cs typeface="Microsoft Yahei"/>
              </a:rPr>
              <a:t>总结与展望</a:t>
            </a:r>
          </a:p>
        </p:txBody>
      </p:sp>
      <p:sp>
        <p:nvSpPr>
          <p:cNvPr id="4" name="TextBox 4"/>
          <p:cNvSpPr txBox="1"/>
          <p:nvPr/>
        </p:nvSpPr>
        <p:spPr>
          <a:xfrm>
            <a:off x="7285959" y="2707005"/>
            <a:ext cx="2792730" cy="14439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025" b="1">
                <a:solidFill>
                  <a:srgbClr val="000000">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1775648"/>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rgbClr val="D3816D">
                    <a:alpha val="100000"/>
                  </a:srgbClr>
                </a:solidFill>
                <a:latin typeface="Microsoft Yahei"/>
                <a:ea typeface="Microsoft Yahei"/>
                <a:cs typeface="Microsoft Yahei"/>
              </a:rPr>
              <a:t>01</a:t>
            </a:r>
          </a:p>
        </p:txBody>
      </p:sp>
      <p:sp>
        <p:nvSpPr>
          <p:cNvPr id="3" name="TextBox 3"/>
          <p:cNvSpPr txBox="1"/>
          <p:nvPr/>
        </p:nvSpPr>
        <p:spPr>
          <a:xfrm>
            <a:off x="2424378" y="2793581"/>
            <a:ext cx="7343244"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4500" b="1">
                <a:solidFill>
                  <a:srgbClr val="000000">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51" r="32551"/>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3637" r="33637"/>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51" r="32551"/>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在统计学和数据分析中，了解变量间的关系对于预测未来趋势、制定决策以及验证假设至关重要。</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探索变量间的关系</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通过揭示变量间的相关关系，可以为决策者提供有关潜在影响因素和结果的信息，从而支持更有效的决策。</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提供决策支持</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4343439" y="1390903"/>
            <a:ext cx="3583020" cy="975360"/>
            <a:chOff x="4343439" y="1390903"/>
            <a:chExt cx="3583020" cy="975360"/>
          </a:xfrm>
        </p:grpSpPr>
        <p:sp>
          <p:nvSpPr>
            <p:cNvPr id="3" name="AutoShape 3"/>
            <p:cNvSpPr/>
            <p:nvPr/>
          </p:nvSpPr>
          <p:spPr>
            <a:xfrm>
              <a:off x="695109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6" name="Picture 6"/>
          <p:cNvPicPr>
            <a:picLocks noChangeAspect="1"/>
          </p:cNvPicPr>
          <p:nvPr/>
        </p:nvPicPr>
        <p:blipFill>
          <a:blip r:embed="rId2">
            <a:alphaModFix/>
          </a:blip>
          <a:srcRect l="26194" r="26194"/>
          <a:stretch>
            <a:fillRect/>
          </a:stretch>
        </p:blipFill>
        <p:spPr>
          <a:xfrm>
            <a:off x="8437172" y="1327341"/>
            <a:ext cx="3341640" cy="4581961"/>
          </a:xfrm>
          <a:prstGeom prst="rect">
            <a:avLst/>
          </a:prstGeom>
        </p:spPr>
      </p:pic>
      <p:sp>
        <p:nvSpPr>
          <p:cNvPr id="7" name="AutoShape 7"/>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01242"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通过识别和理解变量间的相关关系，可以建立预测模型，用于估计未来事件的可能性或结果。</a:t>
            </a:r>
          </a:p>
        </p:txBody>
      </p:sp>
      <p:sp>
        <p:nvSpPr>
          <p:cNvPr id="10" name="AutoShape 10"/>
          <p:cNvSpPr/>
          <p:nvPr/>
        </p:nvSpPr>
        <p:spPr>
          <a:xfrm>
            <a:off x="314677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01242" y="1602358"/>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预测能力</a:t>
            </a:r>
          </a:p>
        </p:txBody>
      </p:sp>
      <p:sp>
        <p:nvSpPr>
          <p:cNvPr id="12" name="TextBox 12"/>
          <p:cNvSpPr txBox="1"/>
          <p:nvPr/>
        </p:nvSpPr>
        <p:spPr>
          <a:xfrm>
            <a:off x="4405571"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虽然相关关系本身并不证明因果关系，但它可以为进一步的研究提供线索，有助于确定潜在的因果关系。</a:t>
            </a:r>
          </a:p>
        </p:txBody>
      </p:sp>
      <p:sp>
        <p:nvSpPr>
          <p:cNvPr id="13" name="TextBox 13"/>
          <p:cNvSpPr txBox="1"/>
          <p:nvPr/>
        </p:nvSpPr>
        <p:spPr>
          <a:xfrm>
            <a:off x="4405571" y="1601372"/>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因果关系推断</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4982395"/>
            <a:ext cx="3433799"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了解变量间的相关关系可以帮助我们识别哪些因素可能对结果产生重要影响，从而制定针对性的控制和干预措施。</a:t>
            </a:r>
          </a:p>
        </p:txBody>
      </p:sp>
      <p:sp>
        <p:nvSpPr>
          <p:cNvPr id="17" name="AutoShape 17"/>
          <p:cNvSpPr/>
          <p:nvPr/>
        </p:nvSpPr>
        <p:spPr>
          <a:xfrm>
            <a:off x="314677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601242"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控制和干预</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4982395"/>
            <a:ext cx="3438525"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通过图形化展示变量间的相关关系，可以更直观地理解数据，并有助于发现数据中的模式和趋势。</a:t>
            </a:r>
          </a:p>
        </p:txBody>
      </p:sp>
      <p:sp>
        <p:nvSpPr>
          <p:cNvPr id="22" name="AutoShape 22"/>
          <p:cNvSpPr/>
          <p:nvPr/>
        </p:nvSpPr>
        <p:spPr>
          <a:xfrm>
            <a:off x="695109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386521"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数据可视化</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变量间相关关系的重要性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1775648"/>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rgbClr val="D3816D">
                    <a:alpha val="100000"/>
                  </a:srgbClr>
                </a:solidFill>
                <a:latin typeface="Microsoft Yahei"/>
                <a:ea typeface="Microsoft Yahei"/>
                <a:cs typeface="Microsoft Yahei"/>
              </a:rPr>
              <a:t>02</a:t>
            </a:r>
          </a:p>
        </p:txBody>
      </p:sp>
      <p:sp>
        <p:nvSpPr>
          <p:cNvPr id="3" name="TextBox 3"/>
          <p:cNvSpPr txBox="1"/>
          <p:nvPr/>
        </p:nvSpPr>
        <p:spPr>
          <a:xfrm>
            <a:off x="2424378" y="2793581"/>
            <a:ext cx="7343244"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4500" b="1">
                <a:solidFill>
                  <a:srgbClr val="000000">
                    <a:alpha val="100000"/>
                  </a:srgbClr>
                </a:solidFill>
                <a:latin typeface="Microsoft Yahei"/>
                <a:ea typeface="Microsoft Yahei"/>
                <a:cs typeface="Microsoft Yahei"/>
              </a:rPr>
              <a:t>变量类型及其相关关系</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列联表分析</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通过构建二维列联表，分析两个分类变量不同类别间的组合情况，进而判断其相关性。</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卡方检验</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通过计算实际观测值与理论期望值的偏离程度，判断两个分类变量是否独立。</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Cramer's V系数</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衡量两个分类变量相关程度的统计量，取值范围在0到1之间，值越大表示相关性越强。</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分类变量间的相关关系</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Spearman秩相关系数</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衡量两个连续变量之间单调相关程度的统计量，不受异常值和分布形态的影响。</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Kendall秩相关系数</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也是一种衡量两个连续变量之间单调相关程度的统计量，适用于等级数据。</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Pearson相关系数</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衡量两个连续变量之间线性相关程度的统计量，取值范围在-1到1之间，绝对值越大表示相关性越强。</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连续变量间的相关关系</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Eta系数</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衡量一个多分类变量与一个连续变量之间相关程度的统计量，类似于点二列相关系数。</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ANCOVA分析</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通过协方差分析的方法，探讨分类变量和连续变量对因变量的影响及其交互作用。</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点二列相关系数</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衡量一个二分类变量与一个连续变量之间相关程度的统计量，取值范围在-1到1之间。</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分类与连续变量间的相关关系</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1775648"/>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rgbClr val="D3816D">
                    <a:alpha val="100000"/>
                  </a:srgbClr>
                </a:solidFill>
                <a:latin typeface="Microsoft Yahei"/>
                <a:ea typeface="Microsoft Yahei"/>
                <a:cs typeface="Microsoft Yahei"/>
              </a:rPr>
              <a:t>03</a:t>
            </a:r>
          </a:p>
        </p:txBody>
      </p:sp>
      <p:sp>
        <p:nvSpPr>
          <p:cNvPr id="3" name="TextBox 3"/>
          <p:cNvSpPr txBox="1"/>
          <p:nvPr/>
        </p:nvSpPr>
        <p:spPr>
          <a:xfrm>
            <a:off x="2424378" y="2793581"/>
            <a:ext cx="7343244"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4500" b="1">
                <a:solidFill>
                  <a:srgbClr val="000000">
                    <a:alpha val="100000"/>
                  </a:srgbClr>
                </a:solidFill>
                <a:latin typeface="Microsoft Yahei"/>
                <a:ea typeface="Microsoft Yahei"/>
                <a:cs typeface="Microsoft Yahei"/>
              </a:rPr>
              <a:t>相关系数及其计算</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9391"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14135"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1098456"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AutoShape 5"/>
          <p:cNvSpPr/>
          <p:nvPr/>
        </p:nvSpPr>
        <p:spPr>
          <a:xfrm>
            <a:off x="779391"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14135"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1098456"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6360328"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495073"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a:off x="6679393"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1" name="AutoShape 11"/>
          <p:cNvSpPr/>
          <p:nvPr/>
        </p:nvSpPr>
        <p:spPr>
          <a:xfrm>
            <a:off x="6360328"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495073"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H="1">
            <a:off x="6679393"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4" name="TextBox 14"/>
          <p:cNvSpPr txBox="1"/>
          <p:nvPr/>
        </p:nvSpPr>
        <p:spPr>
          <a:xfrm>
            <a:off x="1574907" y="1645216"/>
            <a:ext cx="45243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定义</a:t>
            </a:r>
          </a:p>
        </p:txBody>
      </p:sp>
      <p:sp>
        <p:nvSpPr>
          <p:cNvPr id="15" name="TextBox 15"/>
          <p:cNvSpPr txBox="1"/>
          <p:nvPr/>
        </p:nvSpPr>
        <p:spPr>
          <a:xfrm>
            <a:off x="1574907"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Pearson相关系数也称为积差相关系数，是衡量两个变量之间线性相关程度的统计量。</a:t>
            </a:r>
          </a:p>
        </p:txBody>
      </p:sp>
      <p:sp>
        <p:nvSpPr>
          <p:cNvPr id="16" name="TextBox 16"/>
          <p:cNvSpPr txBox="1"/>
          <p:nvPr/>
        </p:nvSpPr>
        <p:spPr>
          <a:xfrm>
            <a:off x="1574907" y="3693472"/>
            <a:ext cx="4781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适用范围</a:t>
            </a:r>
          </a:p>
        </p:txBody>
      </p:sp>
      <p:sp>
        <p:nvSpPr>
          <p:cNvPr id="17" name="TextBox 17"/>
          <p:cNvSpPr txBox="1"/>
          <p:nvPr/>
        </p:nvSpPr>
        <p:spPr>
          <a:xfrm>
            <a:off x="1574907"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Pearson相关系数适用于连续变量，且要求变量间的关系是线性的。当数据满足正态分布时，Pearson相关系数具有较高的准确性。</a:t>
            </a:r>
          </a:p>
        </p:txBody>
      </p:sp>
      <p:sp>
        <p:nvSpPr>
          <p:cNvPr id="18" name="TextBox 18"/>
          <p:cNvSpPr txBox="1"/>
          <p:nvPr/>
        </p:nvSpPr>
        <p:spPr>
          <a:xfrm>
            <a:off x="7237966" y="3693472"/>
            <a:ext cx="47529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优缺点</a:t>
            </a:r>
          </a:p>
        </p:txBody>
      </p:sp>
      <p:sp>
        <p:nvSpPr>
          <p:cNvPr id="19" name="TextBox 19"/>
          <p:cNvSpPr txBox="1"/>
          <p:nvPr/>
        </p:nvSpPr>
        <p:spPr>
          <a:xfrm>
            <a:off x="7237966"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Pearson相关系数的优点在于计算简单、易于理解，且对于线性关系具有较强的解释力。然而，它对于非线性关系和非正态分布的数据可能不够敏感，有时可能导致误导性的结论。</a:t>
            </a:r>
          </a:p>
        </p:txBody>
      </p:sp>
      <p:sp>
        <p:nvSpPr>
          <p:cNvPr id="20" name="TextBox 20"/>
          <p:cNvSpPr txBox="1"/>
          <p:nvPr/>
        </p:nvSpPr>
        <p:spPr>
          <a:xfrm>
            <a:off x="7315079" y="1645216"/>
            <a:ext cx="46767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计算公式</a:t>
            </a:r>
          </a:p>
        </p:txBody>
      </p:sp>
      <p:sp>
        <p:nvSpPr>
          <p:cNvPr id="21" name="TextBox 21"/>
          <p:cNvSpPr txBox="1"/>
          <p:nvPr/>
        </p:nvSpPr>
        <p:spPr>
          <a:xfrm>
            <a:off x="7315079"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Pearson相关系数的计算公式为r=Σ[(xi-x̄)(yi-ȳ)]/√[Σ(xi-x̄)²Σ(yi-ȳ)²]，其中xi和yi分别是两个变量的观测值，x̄和ȳ分别是两个变量的平均值。</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Pearson相关系数</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50940"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85171"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382477"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616708"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25434"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定义</a:t>
            </a:r>
          </a:p>
        </p:txBody>
      </p:sp>
      <p:sp>
        <p:nvSpPr>
          <p:cNvPr id="7" name="TextBox 7"/>
          <p:cNvSpPr txBox="1"/>
          <p:nvPr/>
        </p:nvSpPr>
        <p:spPr>
          <a:xfrm>
            <a:off x="625434"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Spearman秩相关系数是一种基于秩次大小进行线性相关分析的方法，也称为等级相关系数。</a:t>
            </a:r>
          </a:p>
        </p:txBody>
      </p:sp>
      <p:sp>
        <p:nvSpPr>
          <p:cNvPr id="8" name="TextBox 8"/>
          <p:cNvSpPr txBox="1"/>
          <p:nvPr/>
        </p:nvSpPr>
        <p:spPr>
          <a:xfrm>
            <a:off x="3431316"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Spearman秩相关系数的计算公式为rs=1-(6Σd²)/(n(n²-1))，其中d为两个变量的秩次之差，n为观测值的个数。</a:t>
            </a:r>
          </a:p>
        </p:txBody>
      </p:sp>
      <p:sp>
        <p:nvSpPr>
          <p:cNvPr id="9" name="TextBox 9"/>
          <p:cNvSpPr txBox="1"/>
          <p:nvPr/>
        </p:nvSpPr>
        <p:spPr>
          <a:xfrm>
            <a:off x="6197085"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Spearman秩相关系数适用于顺序变量或等级变量，不要求变量间的关系是线性的。它对于异常值和极端值的影响较小，因此比Pearson相关系数更稳健。</a:t>
            </a:r>
          </a:p>
        </p:txBody>
      </p:sp>
      <p:sp>
        <p:nvSpPr>
          <p:cNvPr id="10" name="TextBox 10"/>
          <p:cNvSpPr txBox="1"/>
          <p:nvPr/>
        </p:nvSpPr>
        <p:spPr>
          <a:xfrm>
            <a:off x="8962853"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Spearman秩相关系数的优点在于适用范围广、稳健性好，且对于非线性关系也具有一定的解释力。然而，它的计算相对复杂，且对于大数据集可能不够敏感。</a:t>
            </a:r>
          </a:p>
        </p:txBody>
      </p:sp>
      <p:sp>
        <p:nvSpPr>
          <p:cNvPr id="11" name="TextBox 11"/>
          <p:cNvSpPr txBox="1"/>
          <p:nvPr/>
        </p:nvSpPr>
        <p:spPr>
          <a:xfrm>
            <a:off x="3414511"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计算公式</a:t>
            </a:r>
          </a:p>
        </p:txBody>
      </p:sp>
      <p:sp>
        <p:nvSpPr>
          <p:cNvPr id="12" name="TextBox 12"/>
          <p:cNvSpPr txBox="1"/>
          <p:nvPr/>
        </p:nvSpPr>
        <p:spPr>
          <a:xfrm>
            <a:off x="6180280"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适用范围</a:t>
            </a:r>
          </a:p>
        </p:txBody>
      </p:sp>
      <p:sp>
        <p:nvSpPr>
          <p:cNvPr id="13" name="TextBox 13"/>
          <p:cNvSpPr txBox="1"/>
          <p:nvPr/>
        </p:nvSpPr>
        <p:spPr>
          <a:xfrm>
            <a:off x="8946049"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优缺点</a:t>
            </a:r>
          </a:p>
        </p:txBody>
      </p:sp>
      <p:sp>
        <p:nvSpPr>
          <p:cNvPr id="14" name="Freeform 14"/>
          <p:cNvSpPr/>
          <p:nvPr/>
        </p:nvSpPr>
        <p:spPr>
          <a:xfrm>
            <a:off x="1551674" y="1945132"/>
            <a:ext cx="676339" cy="719509"/>
          </a:xfrm>
          <a:custGeom>
            <a:rect l="l" t="t" r="r" b="b"/>
            <a:pathLst>
              <a:path w="304800" h="304800">
                <a:moveTo>
                  <a:pt x="45720" y="91440"/>
                </a:moveTo>
                <a:cubicBezTo>
                  <a:pt x="45720" y="74676"/>
                  <a:pt x="59436" y="60960"/>
                  <a:pt x="76200" y="60960"/>
                </a:cubicBezTo>
                <a:lnTo>
                  <a:pt x="198120" y="60960"/>
                </a:lnTo>
                <a:lnTo>
                  <a:pt x="259080" y="0"/>
                </a:lnTo>
                <a:lnTo>
                  <a:pt x="289560" y="0"/>
                </a:lnTo>
                <a:lnTo>
                  <a:pt x="289560" y="243840"/>
                </a:lnTo>
                <a:lnTo>
                  <a:pt x="259080" y="243840"/>
                </a:lnTo>
                <a:lnTo>
                  <a:pt x="198120" y="182880"/>
                </a:lnTo>
                <a:lnTo>
                  <a:pt x="76200" y="182880"/>
                </a:lnTo>
                <a:cubicBezTo>
                  <a:pt x="59369" y="182880"/>
                  <a:pt x="45720" y="169231"/>
                  <a:pt x="45720" y="152400"/>
                </a:cubicBezTo>
                <a:lnTo>
                  <a:pt x="45720" y="152400"/>
                </a:lnTo>
                <a:lnTo>
                  <a:pt x="15240" y="152400"/>
                </a:lnTo>
                <a:lnTo>
                  <a:pt x="15240" y="91440"/>
                </a:lnTo>
                <a:lnTo>
                  <a:pt x="45720" y="91440"/>
                </a:lnTo>
                <a:close/>
                <a:moveTo>
                  <a:pt x="167640" y="228600"/>
                </a:moveTo>
                <a:lnTo>
                  <a:pt x="167640" y="304800"/>
                </a:lnTo>
                <a:lnTo>
                  <a:pt x="121920" y="304800"/>
                </a:lnTo>
                <a:lnTo>
                  <a:pt x="96469" y="228600"/>
                </a:lnTo>
                <a:lnTo>
                  <a:pt x="76200" y="228600"/>
                </a:lnTo>
                <a:lnTo>
                  <a:pt x="76200" y="198120"/>
                </a:lnTo>
                <a:lnTo>
                  <a:pt x="198120" y="198120"/>
                </a:lnTo>
                <a:lnTo>
                  <a:pt x="198120" y="22860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217981" y="1867256"/>
            <a:ext cx="875262" cy="875262"/>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38497" y="1841557"/>
            <a:ext cx="884044" cy="884044"/>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81268" y="1899006"/>
            <a:ext cx="811761" cy="81176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Spearman秩相关系数</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73079" y="2001700"/>
            <a:ext cx="9603903" cy="34442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定义：Kendall等级相关系数是一种基于协同思想判断变量间相关性的非参数统计方法。</a:t>
            </a:r>
          </a:p>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计算公式：Kendall等级相关系数的计算公式为τ=(C-D)/√[(C+D+Tie-Y)(C+D+Tie-X)]，其中C表示协同的对数，D表示非协同的对数，Tie表示相同等级的对数，X和Y分别表示两个变量的观测值个数。</a:t>
            </a:r>
          </a:p>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适用范围：Kendall等级相关系数适用于顺序变量或等级变量，尤其适用于判断两个变量在排序上是否一致。它对于异常值和极端值的影响较小，因此比Pearson相关系数更稳健。同时，Kendall等级相关系数也适用于小样本数据。</a:t>
            </a:r>
          </a:p>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优缺点：Kendall等级相关系数的优点在于适用范围广、稳健性好，且对于排序一致性具有较强的解释力。然而，它的计算相对复杂，且对于大数据集可能不够敏感。此外，Kendall等级相关系数只能判断两个变量之间是否存在相关性，但无法确定相关性的具体形式和程度。</a:t>
            </a:r>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Kendall等级相关系数</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1775648"/>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rgbClr val="D3816D">
                    <a:alpha val="100000"/>
                  </a:srgbClr>
                </a:solidFill>
                <a:latin typeface="Microsoft Yahei"/>
                <a:ea typeface="Microsoft Yahei"/>
                <a:cs typeface="Microsoft Yahei"/>
              </a:rPr>
              <a:t>04</a:t>
            </a:r>
          </a:p>
        </p:txBody>
      </p:sp>
      <p:sp>
        <p:nvSpPr>
          <p:cNvPr id="3" name="TextBox 3"/>
          <p:cNvSpPr txBox="1"/>
          <p:nvPr/>
        </p:nvSpPr>
        <p:spPr>
          <a:xfrm>
            <a:off x="2424378" y="2793581"/>
            <a:ext cx="7343244"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4500" b="1">
                <a:solidFill>
                  <a:srgbClr val="000000">
                    <a:alpha val="100000"/>
                  </a:srgbClr>
                </a:solidFill>
                <a:latin typeface="Microsoft Yahei"/>
                <a:ea typeface="Microsoft Yahei"/>
                <a:cs typeface="Microsoft Yahei"/>
              </a:rPr>
              <a:t>相关关系的检验与推断</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https://d.book118.com/585304311304011110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2F2F2"/>
      </a:lt1>
      <a:dk2>
        <a:srgbClr val="000000"/>
      </a:dk2>
      <a:lt2>
        <a:srgbClr val="FFFFFF"/>
      </a:lt2>
      <a:accent1>
        <a:srgbClr val="B35F4B"/>
      </a:accent1>
      <a:accent2>
        <a:srgbClr val="CCA37B"/>
      </a:accent2>
      <a:accent3>
        <a:srgbClr val="997262"/>
      </a:accent3>
      <a:accent4>
        <a:srgbClr val="B3A36B"/>
      </a:accent4>
      <a:accent5>
        <a:srgbClr val="564741"/>
      </a:accent5>
      <a:accent6>
        <a:srgbClr val="989993"/>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2024-09-16T05:44:16.139</cp:lastPrinted>
  <dcterms:created xsi:type="dcterms:W3CDTF">2024-09-15T21:44:16Z</dcterms:created>
  <dcterms:modified xsi:type="dcterms:W3CDTF">2024-09-15T21:44:18Z</dcterms:modified>
</cp:coreProperties>
</file>