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79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49B092-A152-4575-8868-7B20604C3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F1740-9C39-4993-8264-974764561A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2D30AD-ED9E-4CA1-95A8-E5132DEE19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E71496-5516-4456-B98C-D383D070C3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53C1A64-2233-448F-997E-7D59C5F3DF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8559857-377B-47FF-9B71-758BC662386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196D631-406C-48D1-B7BE-F12FF798FE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A312E92-FDAF-4B2C-ADFA-E5ABAC78B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DCB6E2-4F75-4222-ABA1-0EA889319F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D8E1B5-561C-4A7E-A28E-097457F6D3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5BD46F-0BE3-410F-A9D0-29F487487B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853101300110111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409093" y="4827662"/>
            <a:ext cx="3373814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汇报人：小无名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0840" y="3516888"/>
            <a:ext cx="10110320" cy="1104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药物不良反应证据分析与评价课件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25995" y="5328676"/>
            <a:ext cx="4540009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59558" y="1161765"/>
            <a:ext cx="2072884" cy="2072884"/>
            <a:chOff x="5059558" y="1161765"/>
            <a:chExt cx="2072884" cy="2072884"/>
          </a:xfrm>
        </p:grpSpPr>
        <p:sp>
          <p:nvSpPr>
            <p:cNvPr id="6" name="AutoShape 6"/>
            <p:cNvSpPr/>
            <p:nvPr/>
          </p:nvSpPr>
          <p:spPr>
            <a:xfrm>
              <a:off x="5059558" y="1161765"/>
              <a:ext cx="2072884" cy="2072884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5116739" y="1218945"/>
            <a:ext cx="1958523" cy="1958523"/>
            <a:chOff x="5116739" y="1218945"/>
            <a:chExt cx="1958523" cy="1958523"/>
          </a:xfrm>
        </p:grpSpPr>
        <p:sp>
          <p:nvSpPr>
            <p:cNvPr id="8" name="Freeform 8"/>
            <p:cNvSpPr/>
            <p:nvPr/>
          </p:nvSpPr>
          <p:spPr>
            <a:xfrm>
              <a:off x="5116739" y="1218945"/>
              <a:ext cx="1958523" cy="1958523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116739" y="1218945"/>
              <a:ext cx="1958523" cy="1958523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253411" y="1355617"/>
              <a:ext cx="1685300" cy="1685300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5441229" y="1902429"/>
            <a:ext cx="1309543" cy="896478"/>
            <a:chOff x="5441229" y="1902429"/>
            <a:chExt cx="1309543" cy="896478"/>
          </a:xfrm>
        </p:grpSpPr>
        <p:sp>
          <p:nvSpPr>
            <p:cNvPr id="12" name="Freeform 12"/>
            <p:cNvSpPr/>
            <p:nvPr/>
          </p:nvSpPr>
          <p:spPr>
            <a:xfrm>
              <a:off x="5441229" y="1902429"/>
              <a:ext cx="1309543" cy="896478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 rot="-5400000">
            <a:off x="100705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-5400000" flipV="1">
            <a:off x="1536192" y="3499876"/>
            <a:ext cx="585216" cy="3657600"/>
          </a:xfrm>
          <a:prstGeom prst="round2Same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51200" y="495117"/>
            <a:ext cx="757489" cy="757489"/>
            <a:chOff x="551200" y="495117"/>
            <a:chExt cx="757489" cy="757489"/>
          </a:xfrm>
        </p:grpSpPr>
        <p:sp>
          <p:nvSpPr>
            <p:cNvPr id="3" name="AutoShape 3"/>
            <p:cNvSpPr/>
            <p:nvPr/>
          </p:nvSpPr>
          <p:spPr>
            <a:xfrm>
              <a:off x="551200" y="495117"/>
              <a:ext cx="757489" cy="757489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" name="Group 4"/>
          <p:cNvGrpSpPr/>
          <p:nvPr/>
        </p:nvGrpSpPr>
        <p:grpSpPr>
          <a:xfrm>
            <a:off x="572171" y="516087"/>
            <a:ext cx="715670" cy="715670"/>
            <a:chOff x="572171" y="516087"/>
            <a:chExt cx="715670" cy="715670"/>
          </a:xfrm>
        </p:grpSpPr>
        <p:sp>
          <p:nvSpPr>
            <p:cNvPr id="5" name="Freeform 5"/>
            <p:cNvSpPr/>
            <p:nvPr/>
          </p:nvSpPr>
          <p:spPr>
            <a:xfrm>
              <a:off x="572171" y="516087"/>
              <a:ext cx="715670" cy="715670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572171" y="516087"/>
              <a:ext cx="715670" cy="715670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622036" y="565953"/>
              <a:ext cx="615696" cy="615696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490568" y="1247584"/>
            <a:ext cx="1681506" cy="7667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en-US" sz="4425" b="1">
                <a:solidFill>
                  <a:srgbClr val="FFFFFF">
                    <a:alpha val="100000"/>
                  </a:srgbClr>
                </a:solidFill>
                <a:latin typeface="黑体"/>
                <a:ea typeface="黑体"/>
                <a:cs typeface="黑体"/>
              </a:rPr>
              <a:t>目录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4573574" y="1614170"/>
            <a:ext cx="5237390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0" name="TextBox 10"/>
          <p:cNvSpPr txBox="1"/>
          <p:nvPr/>
        </p:nvSpPr>
        <p:spPr>
          <a:xfrm>
            <a:off x="4596480" y="1789458"/>
            <a:ext cx="6562725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药物不良反应概述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证据收集与整理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统计分析方法应用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结果解释与讨论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评价指标体系构建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案例分析与实践操作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药物不良反应概述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药物不良反应（ADR）是指在正常用药情况下出现的与用药目的无关的有害反应。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根据反应的性质和严重程度，ADR可分为A型（量变型）和B型（质变型）两类。A型反应与药物剂量相关，可预测，发生率高而死亡率低；B型反应与药物剂量无关，难以预测，发生率低而死亡率高。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2A26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药物因素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机体因素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其他因素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发生机制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发生原因及机制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包括药物本身的作用、药物中的杂质、药物剂型及给药途径等。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如饮食、环境、合并用药等。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包括种族差异、性别、年龄、生理状态、病理状态、遗传因素等。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药物不良反应的发生机制复杂，可能涉及药理作用、毒性作用、过敏反应、继发反应等多个方面。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8883" y="1711764"/>
            <a:ext cx="4242156" cy="1454089"/>
          </a:xfrm>
          <a:prstGeom prst="roundRect">
            <a:avLst>
              <a:gd name="adj" fmla="val 2049"/>
            </a:avLst>
          </a:prstGeom>
          <a:solidFill>
            <a:schemeClr val="accent1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996316" y="1711764"/>
            <a:ext cx="4092216" cy="1454089"/>
          </a:xfrm>
          <a:prstGeom prst="roundRect">
            <a:avLst>
              <a:gd name="adj" fmla="val 2049"/>
            </a:avLst>
          </a:prstGeom>
          <a:solidFill>
            <a:schemeClr val="accent2">
              <a:alpha val="100000"/>
            </a:schemeClr>
          </a:solidFill>
          <a:ln w="25432">
            <a:solidFill>
              <a:srgbClr val="FFFFFF">
                <a:alpha val="100000"/>
              </a:srgb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" name="Connector 4"/>
          <p:cNvCxnSpPr/>
          <p:nvPr/>
        </p:nvCxnSpPr>
        <p:spPr>
          <a:xfrm flipH="1">
            <a:off x="6096000" y="3660226"/>
            <a:ext cx="0" cy="2439937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5" name="AutoShape 5"/>
          <p:cNvSpPr/>
          <p:nvPr/>
        </p:nvSpPr>
        <p:spPr>
          <a:xfrm>
            <a:off x="112888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药物不良反应的临床表现多种多样，可能涉及各个系统和器官，如皮肤损害、消化系统反应、神经系统反应、心血管系统反应等。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1043" y="3468001"/>
            <a:ext cx="4382762" cy="2756521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药物不良反应可能给患者带来不同程度的痛苦和危害，轻者可能引起不适，重者可能导致残疾甚至死亡。同时，药物不良反应还可能增加医疗负担和社会成本。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883" y="2489009"/>
            <a:ext cx="424215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996316" y="2489009"/>
            <a:ext cx="4092216" cy="439617"/>
          </a:xfrm>
          <a:prstGeom prst="rect">
            <a:avLst/>
          </a:prstGeom>
          <a:noFill/>
        </p:spPr>
        <p:txBody>
          <a:bodyPr vert="horz" wrap="square" lIns="95250" tIns="95250" rIns="47625" bIns="952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032529" y="2003945"/>
            <a:ext cx="434864" cy="434864"/>
          </a:xfrm>
          <a:custGeom>
            <a:rect l="l" t="t" r="r" b="b"/>
            <a:pathLst>
              <a:path w="9753600" h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8832836" y="2019632"/>
            <a:ext cx="419176" cy="419176"/>
          </a:xfrm>
          <a:custGeom>
            <a:rect l="l" t="t" r="r" b="b"/>
            <a:pathLst>
              <a:path w="9753600" h="9753600">
                <a:moveTo>
                  <a:pt x="9713690" y="5376882"/>
                </a:moveTo>
                <a:lnTo>
                  <a:pt x="8390668" y="876176"/>
                </a:lnTo>
                <a:cubicBezTo>
                  <a:pt x="8308131" y="628565"/>
                  <a:pt x="8110284" y="462277"/>
                  <a:pt x="7845680" y="462277"/>
                </a:cubicBezTo>
                <a:cubicBezTo>
                  <a:pt x="7581075" y="462277"/>
                  <a:pt x="7366236" y="611572"/>
                  <a:pt x="7283699" y="859184"/>
                </a:cubicBezTo>
                <a:lnTo>
                  <a:pt x="6407348" y="3473672"/>
                </a:lnTo>
                <a:lnTo>
                  <a:pt x="3349866" y="3473672"/>
                </a:lnTo>
                <a:lnTo>
                  <a:pt x="2473509" y="860398"/>
                </a:lnTo>
                <a:cubicBezTo>
                  <a:pt x="2390972" y="612787"/>
                  <a:pt x="2176133" y="463491"/>
                  <a:pt x="1911528" y="463491"/>
                </a:cubicBezTo>
                <a:cubicBezTo>
                  <a:pt x="1646924" y="463491"/>
                  <a:pt x="1432085" y="628565"/>
                  <a:pt x="1366540" y="877391"/>
                </a:cubicBezTo>
                <a:lnTo>
                  <a:pt x="44737" y="5376882"/>
                </a:lnTo>
                <a:cubicBezTo>
                  <a:pt x="-5029" y="5541956"/>
                  <a:pt x="61730" y="5724023"/>
                  <a:pt x="194031" y="5823553"/>
                </a:cubicBezTo>
                <a:lnTo>
                  <a:pt x="4871949" y="9331382"/>
                </a:lnTo>
                <a:lnTo>
                  <a:pt x="9565641" y="5823553"/>
                </a:lnTo>
                <a:cubicBezTo>
                  <a:pt x="9696730" y="5725237"/>
                  <a:pt x="9763487" y="5543169"/>
                  <a:pt x="9713722" y="5376882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临床表现与危害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571585" y="1029917"/>
            <a:ext cx="8683321" cy="114947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84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052" y="2763839"/>
            <a:ext cx="8024317" cy="18726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证据收集与整理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917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097052" y="5602490"/>
            <a:ext cx="3105564" cy="41033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286235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690798" y="5678391"/>
            <a:ext cx="343119" cy="343119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1097052" y="1098977"/>
            <a:ext cx="1335306" cy="1335306"/>
            <a:chOff x="1097052" y="1098977"/>
            <a:chExt cx="1335306" cy="1335306"/>
          </a:xfrm>
        </p:grpSpPr>
        <p:sp>
          <p:nvSpPr>
            <p:cNvPr id="10" name="AutoShape 10"/>
            <p:cNvSpPr/>
            <p:nvPr/>
          </p:nvSpPr>
          <p:spPr>
            <a:xfrm>
              <a:off x="1097052" y="1098977"/>
              <a:ext cx="1335306" cy="1335306"/>
            </a:xfrm>
            <a:prstGeom prst="roundRect">
              <a:avLst>
                <a:gd name="adj" fmla="val 8841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effectLst>
              <a:outerShdw blurRad="203200" dist="101600" dir="2700000">
                <a:srgbClr val="000000">
                  <a:alpha val="3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id="12" name="Freeform 12"/>
            <p:cNvSpPr/>
            <p:nvPr/>
          </p:nvSpPr>
          <p:spPr>
            <a:xfrm>
              <a:off x="1133886" y="1135811"/>
              <a:ext cx="1261638" cy="1261638"/>
            </a:xfrm>
            <a:custGeom>
              <a:rect l="l" t="t" r="r" b="b"/>
              <a:pathLst>
                <a:path w="1625021" h="1625022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  <a:close/>
                </a:path>
              </a:pathLst>
            </a:custGeom>
            <a:solidFill>
              <a:schemeClr val="accent1">
                <a:lumMod val="9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133886" y="1135811"/>
              <a:ext cx="1261638" cy="1261638"/>
            </a:xfrm>
            <a:prstGeom prst="roundRect">
              <a:avLst>
                <a:gd name="adj" fmla="val 8841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221928" y="1223852"/>
              <a:ext cx="1085633" cy="1085633"/>
            </a:xfrm>
            <a:prstGeom prst="roundRect">
              <a:avLst>
                <a:gd name="adj" fmla="val 9566"/>
              </a:avLst>
            </a:prstGeom>
            <a:no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1342916" y="1576096"/>
            <a:ext cx="843579" cy="577491"/>
            <a:chOff x="1342916" y="1576096"/>
            <a:chExt cx="843579" cy="577491"/>
          </a:xfrm>
        </p:grpSpPr>
        <p:sp>
          <p:nvSpPr>
            <p:cNvPr id="16" name="Freeform 16"/>
            <p:cNvSpPr/>
            <p:nvPr/>
          </p:nvSpPr>
          <p:spPr>
            <a:xfrm>
              <a:off x="1342916" y="1576096"/>
              <a:ext cx="843579" cy="577491"/>
            </a:xfrm>
            <a:custGeom>
              <a:rect l="l" t="t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https://d.book118.com/585310130011011124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2A26"/>
      </a:lt1>
      <a:dk2>
        <a:srgbClr val="D9FFFA"/>
      </a:dk2>
      <a:lt2>
        <a:srgbClr val="000000"/>
      </a:lt2>
      <a:accent1>
        <a:srgbClr val="00BEA8"/>
      </a:accent1>
      <a:accent2>
        <a:srgbClr val="00A5B2"/>
      </a:accent2>
      <a:accent3>
        <a:srgbClr val="00657D"/>
      </a:accent3>
      <a:accent4>
        <a:srgbClr val="05DD68"/>
      </a:accent4>
      <a:accent5>
        <a:srgbClr val="5DE88C"/>
      </a:accent5>
      <a:accent6>
        <a:srgbClr val="6BAF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</vt:lpstr>
      <vt:lpstr>Microsoft Yahei</vt:lpstr>
      <vt:lpstr>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2024-09-28T03:38:00.894</cp:lastPrinted>
  <dcterms:created xsi:type="dcterms:W3CDTF">2024-09-27T19:38:00Z</dcterms:created>
  <dcterms:modified xsi:type="dcterms:W3CDTF">2024-09-27T19:38:02Z</dcterms:modified>
</cp:coreProperties>
</file>