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377E5-B24A-4261-8722-08CE19E73F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51FB0B-1AAA-4E93-9995-6DBF03A8C7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6BEC76-D749-49D9-BACE-A3A6AD4809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49A53E-9F5B-44FB-840D-D97BD9D1B5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9306E9F-758A-4E69-8FE9-C6D58FB72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A680EC-2C2A-4364-B181-4AA67062F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7E626D-55A3-4BA2-AD8A-4822366DD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3F0A2EC-850A-4A55-93C3-612733C4DE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8CE4D8-5228-42C4-9D32-6A6B2E90FB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3998B2-A213-4844-B13D-A5E77C31EC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BFBD03-F006-40D7-8932-49CDEA1F65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340100111011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0273" y="1178092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学校毕业生就业工作汇报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毕业生就业工作总体情况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毕业生就业工作重点与亮点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毕业生就业市场分析与趋势预测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毕业生求职过程中存在问题及原因分析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针对存在问题提出改进措施和建议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毕业生就业工作总体情况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500" r="1550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截至目前，本届毕业生就业率已达到95%。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大部分毕业生选择在经济发达的一线城市就业，占比60%。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就业地区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IT、金融、教育、医疗等行业是毕业生的主要就业方向。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就业行业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毕业生就业率统计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53701" y="4884250"/>
            <a:ext cx="3947500" cy="3947500"/>
          </a:xfrm>
          <a:prstGeom prst="ellipse">
            <a:avLst/>
          </a:prstGeom>
          <a:solidFill>
            <a:schemeClr val="accent1">
              <a:alpha val="9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93562" y="4996164"/>
            <a:ext cx="3947500" cy="3947500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110800" y="4996164"/>
            <a:ext cx="3947500" cy="3947500"/>
          </a:xfrm>
          <a:prstGeom prst="ellipse">
            <a:avLst/>
          </a:prstGeom>
          <a:solidFill>
            <a:schemeClr val="accent3">
              <a:alpha val="7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27301" y="3379716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约20%的毕业生选择继续深造，攻读硕士或博士学位。</a:t>
            </a:r>
          </a:p>
        </p:txBody>
      </p:sp>
      <p:cxnSp>
        <p:nvCxnSpPr>
          <p:cNvPr id="6" name="Connector 6"/>
          <p:cNvCxnSpPr/>
          <p:nvPr/>
        </p:nvCxnSpPr>
        <p:spPr>
          <a:xfrm flipH="1" flipV="1">
            <a:off x="2820348" y="4411889"/>
            <a:ext cx="0" cy="578834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318427" y="5815372"/>
            <a:ext cx="795445" cy="795445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 flipV="1">
            <a:off x="6084550" y="3852263"/>
            <a:ext cx="0" cy="1143902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tailEnd type="oval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9" name="Freeform 9"/>
          <p:cNvSpPr/>
          <p:nvPr/>
        </p:nvSpPr>
        <p:spPr>
          <a:xfrm>
            <a:off x="9172034" y="5917816"/>
            <a:ext cx="590558" cy="590558"/>
          </a:xfrm>
          <a:custGeom>
            <a:rect l="l" t="t" r="r" b="b"/>
            <a:pathLst>
              <a:path w="304800" h="304800">
                <a:moveTo>
                  <a:pt x="247650" y="38100"/>
                </a:moveTo>
                <a:lnTo>
                  <a:pt x="247650" y="57598"/>
                </a:lnTo>
                <a:cubicBezTo>
                  <a:pt x="247650" y="78657"/>
                  <a:pt x="230610" y="95698"/>
                  <a:pt x="209550" y="95698"/>
                </a:cubicBezTo>
                <a:cubicBezTo>
                  <a:pt x="188490" y="95698"/>
                  <a:pt x="171450" y="78657"/>
                  <a:pt x="171450" y="57598"/>
                </a:cubicBezTo>
                <a:lnTo>
                  <a:pt x="171450" y="38100"/>
                </a:lnTo>
                <a:lnTo>
                  <a:pt x="133350" y="38100"/>
                </a:lnTo>
                <a:lnTo>
                  <a:pt x="133350" y="57598"/>
                </a:lnTo>
                <a:cubicBezTo>
                  <a:pt x="133350" y="78657"/>
                  <a:pt x="116310" y="95698"/>
                  <a:pt x="95250" y="95698"/>
                </a:cubicBezTo>
                <a:cubicBezTo>
                  <a:pt x="74190" y="95698"/>
                  <a:pt x="57150" y="78657"/>
                  <a:pt x="57150" y="57598"/>
                </a:cubicBezTo>
                <a:lnTo>
                  <a:pt x="57150" y="38100"/>
                </a:lnTo>
                <a:lnTo>
                  <a:pt x="0" y="38100"/>
                </a:lnTo>
                <a:lnTo>
                  <a:pt x="0" y="304800"/>
                </a:lnTo>
                <a:lnTo>
                  <a:pt x="304800" y="304800"/>
                </a:lnTo>
                <a:lnTo>
                  <a:pt x="304800" y="38100"/>
                </a:lnTo>
                <a:lnTo>
                  <a:pt x="247650" y="38100"/>
                </a:lnTo>
                <a:close/>
                <a:moveTo>
                  <a:pt x="95250" y="266700"/>
                </a:moveTo>
                <a:lnTo>
                  <a:pt x="57150" y="266700"/>
                </a:lnTo>
                <a:lnTo>
                  <a:pt x="57150" y="228600"/>
                </a:lnTo>
                <a:lnTo>
                  <a:pt x="95250" y="228600"/>
                </a:lnTo>
                <a:lnTo>
                  <a:pt x="95250" y="266700"/>
                </a:lnTo>
                <a:close/>
                <a:moveTo>
                  <a:pt x="95250" y="190500"/>
                </a:moveTo>
                <a:lnTo>
                  <a:pt x="57150" y="190500"/>
                </a:lnTo>
                <a:lnTo>
                  <a:pt x="57150" y="152400"/>
                </a:lnTo>
                <a:lnTo>
                  <a:pt x="95250" y="152400"/>
                </a:lnTo>
                <a:lnTo>
                  <a:pt x="95250" y="190500"/>
                </a:lnTo>
                <a:close/>
                <a:moveTo>
                  <a:pt x="171450" y="266700"/>
                </a:moveTo>
                <a:lnTo>
                  <a:pt x="133350" y="26670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66700"/>
                </a:lnTo>
                <a:close/>
                <a:moveTo>
                  <a:pt x="171450" y="190500"/>
                </a:moveTo>
                <a:lnTo>
                  <a:pt x="133350" y="190500"/>
                </a:lnTo>
                <a:lnTo>
                  <a:pt x="133350" y="152400"/>
                </a:lnTo>
                <a:lnTo>
                  <a:pt x="171450" y="152400"/>
                </a:lnTo>
                <a:lnTo>
                  <a:pt x="171450" y="190500"/>
                </a:lnTo>
                <a:close/>
                <a:moveTo>
                  <a:pt x="209550" y="266700"/>
                </a:moveTo>
                <a:lnTo>
                  <a:pt x="209550" y="228600"/>
                </a:lnTo>
                <a:lnTo>
                  <a:pt x="247650" y="228600"/>
                </a:lnTo>
                <a:lnTo>
                  <a:pt x="209550" y="266700"/>
                </a:lnTo>
                <a:close/>
                <a:moveTo>
                  <a:pt x="247650" y="190500"/>
                </a:moveTo>
                <a:lnTo>
                  <a:pt x="209550" y="190500"/>
                </a:lnTo>
                <a:lnTo>
                  <a:pt x="209550" y="152400"/>
                </a:lnTo>
                <a:lnTo>
                  <a:pt x="247650" y="152400"/>
                </a:lnTo>
                <a:lnTo>
                  <a:pt x="247650" y="190500"/>
                </a:lnTo>
                <a:close/>
                <a:moveTo>
                  <a:pt x="76200" y="57150"/>
                </a:moveTo>
                <a:lnTo>
                  <a:pt x="76200" y="19050"/>
                </a:lnTo>
                <a:cubicBezTo>
                  <a:pt x="76200" y="8525"/>
                  <a:pt x="84725" y="0"/>
                  <a:pt x="95250" y="0"/>
                </a:cubicBezTo>
                <a:cubicBezTo>
                  <a:pt x="105775" y="0"/>
                  <a:pt x="114300" y="8525"/>
                  <a:pt x="114300" y="19050"/>
                </a:cubicBezTo>
                <a:lnTo>
                  <a:pt x="114300" y="57150"/>
                </a:lnTo>
                <a:cubicBezTo>
                  <a:pt x="114300" y="67675"/>
                  <a:pt x="105775" y="76200"/>
                  <a:pt x="95250" y="76200"/>
                </a:cubicBezTo>
                <a:cubicBezTo>
                  <a:pt x="84725" y="76200"/>
                  <a:pt x="76200" y="67675"/>
                  <a:pt x="76200" y="57150"/>
                </a:cubicBezTo>
                <a:close/>
                <a:moveTo>
                  <a:pt x="190500" y="57150"/>
                </a:moveTo>
                <a:lnTo>
                  <a:pt x="190500" y="19050"/>
                </a:lnTo>
                <a:cubicBezTo>
                  <a:pt x="190500" y="8525"/>
                  <a:pt x="199025" y="0"/>
                  <a:pt x="209550" y="0"/>
                </a:cubicBezTo>
                <a:cubicBezTo>
                  <a:pt x="220075" y="0"/>
                  <a:pt x="228600" y="8525"/>
                  <a:pt x="228600" y="19050"/>
                </a:cubicBezTo>
                <a:lnTo>
                  <a:pt x="228600" y="57150"/>
                </a:lnTo>
                <a:cubicBezTo>
                  <a:pt x="228600" y="67675"/>
                  <a:pt x="220075" y="76200"/>
                  <a:pt x="209550" y="76200"/>
                </a:cubicBezTo>
                <a:cubicBezTo>
                  <a:pt x="199025" y="76200"/>
                  <a:pt x="190500" y="67675"/>
                  <a:pt x="190500" y="571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 flipV="1">
            <a:off x="9467312" y="3097081"/>
            <a:ext cx="0" cy="189908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1379651" y="2930838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升学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84400" y="2688361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75%的毕业生已与企业签订就业协议，其中50%进入世界500强企业。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36750" y="2254182"/>
            <a:ext cx="289560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62" y="1997007"/>
            <a:ext cx="2400300" cy="885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5%的毕业生选择自主创业，主要涉及互联网、文化创意等领域。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19512" y="1572512"/>
            <a:ext cx="2543175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17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创业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04906" y="5851529"/>
            <a:ext cx="759288" cy="759288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毕业生去向分布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薪资待遇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80%的毕业生对首份工作薪资表示满意，认为符合预期。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triangle" w="lg" len="lg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90%的毕业生认为工作内容与所学专业相关，能够发挥个人优势。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工作环境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95%的毕业生对工作环境表示满意，认为企业氛围良好，团队和谐。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85%的毕业生认为所在企业有良好的职业发展前景，对个人职业规划有积极影响。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毕业生满意度调查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毕业生就业工作重点与亮点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招聘活动丰富多样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组织各类招聘会、宣讲会、双选会等，邀请众多知名企业参与。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线上线下相结合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利用网络平台，实现线上线下同步招聘，提高招聘效率。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精准对接需求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针对不同专业、行业，精准匹配岗位需求，提高招聘成功率。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校园招聘活动组织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提供一对一职业咨询，帮助学生明确职业方向，制定合理求职计划。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个性化就业指导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开设职业技能培训课程，提升学生就业竞争力。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技能培训与提升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建立就业信息共享平台，及时发布招聘信息，助力学生把握就业机会。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就业信息共享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就业指导与服务体系建设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创新创业课程体系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完善创新创业课程体系，培养学生创新思维和创业能力。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资金支持与孵化服务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提供创业资金支持、孵化器等资源，助力学生创业成功。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创业实践平台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搭建创业实践平台，支持学生开展创业项目，积累实践经验。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创新创业教育与支持措施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641022" y="2505551"/>
            <a:ext cx="1169862" cy="1169862"/>
          </a:xfrm>
          <a:prstGeom prst="ellipse">
            <a:avLst/>
          </a:prstGeom>
          <a:gradFill>
            <a:gsLst>
              <a:gs pos="0">
                <a:schemeClr val="accent5">
                  <a:alpha val="100000"/>
                </a:schemeClr>
              </a:gs>
              <a:gs pos="100000">
                <a:schemeClr val="lt2">
                  <a:alpha val="100000"/>
                </a:schemeClr>
              </a:gs>
            </a:gsLst>
            <a:lin ang="45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857192" y="2151175"/>
            <a:ext cx="9695079" cy="21896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23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17749" y="1980487"/>
            <a:ext cx="4354982" cy="25310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毕业生就业市场分析与趋势预测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产业结构调整影响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随着国家产业结构调整，传统产业需求下降，新兴产业需求上升，毕业生需适应新行业需求。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技能要求变化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行业需求变化导致对毕业生技能要求的变化，毕业生需提升综合素质和技能水平。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竞争压力加大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行业需求变化导致毕业生就业竞争压力加大，需提升求职技巧和职业规划能力。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行业需求变化对毕业生影响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38306" y="1737060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6949989" y="1529205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区域经济发展差异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619" y="2085084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不同地区经济发展水平和产业结构存在差异，毕业生需关注区域经济发展趋势。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51464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跨地区就业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51464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鼓励毕业生跨地区就业，拓宽就业渠道，提高就业质量。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9813" y="3842688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就业机会挖掘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447" y="439856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结合区域经济发展特点，挖掘相关产业和行业的就业机会，提高就业成功率。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8765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426366" y="357368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 rot="-2107968">
            <a:off x="4312676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 rot="-9379564">
            <a:off x="5543762" y="4515883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 rot="2700000" flipH="1">
            <a:off x="6687459" y="2628449"/>
            <a:ext cx="920865" cy="655621"/>
          </a:xfrm>
          <a:custGeom>
            <a:rect l="l" t="t" r="r" b="b"/>
            <a:pathLst>
              <a:path w="9753600" h="9753600">
                <a:moveTo>
                  <a:pt x="5960669" y="2885237"/>
                </a:moveTo>
                <a:lnTo>
                  <a:pt x="5960669" y="609600"/>
                </a:lnTo>
                <a:lnTo>
                  <a:pt x="9753600" y="4592117"/>
                </a:lnTo>
                <a:lnTo>
                  <a:pt x="5960669" y="8575243"/>
                </a:lnTo>
                <a:lnTo>
                  <a:pt x="5960669" y="6242304"/>
                </a:lnTo>
                <a:cubicBezTo>
                  <a:pt x="3250997" y="6242304"/>
                  <a:pt x="1354531" y="7152437"/>
                  <a:pt x="0" y="9144000"/>
                </a:cubicBezTo>
                <a:cubicBezTo>
                  <a:pt x="541934" y="6298997"/>
                  <a:pt x="2167738" y="3454603"/>
                  <a:pt x="5960669" y="2885237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  <a:defRPr/>
            </a:pP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5622878" y="2009366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0935" y="3885853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768961" y="3904086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区域经济发展与就业机会挖掘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https://d.book118.com/585340100111011034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2024-08-29T18:26:16.265</cp:lastPrinted>
  <dcterms:created xsi:type="dcterms:W3CDTF">2024-08-29T10:26:16Z</dcterms:created>
  <dcterms:modified xsi:type="dcterms:W3CDTF">2024-08-29T10:26:18Z</dcterms:modified>
</cp:coreProperties>
</file>