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E2F62-0B3C-4CE4-A79B-323305A49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B8DB4-D518-49FE-9151-1C6D7400E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4EE1D-2B4A-4E52-8B3C-481497026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DBCA5-7D48-4C64-809F-93D834B9B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A37FD3-EC8E-42B7-971C-E47225E31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38FEEF-323D-4F29-BD87-44EE6A446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1BFCE8-5E26-4B5E-83EE-C5EDB104D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F02667-CF46-46F0-8748-7F37506D1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BF6C22-6BE9-44F9-A68D-CEBC849B3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CB3D8-8481-42B8-8960-DD58CAD22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D81BF-8635-46A9-8DC2-A16B9D79B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image" Target="file:///D:\qq&#25991;&#20214;\712321467\Image\C2C\Image2\%7b75232B38-A165-1FB7-499C-2E1C792CACB5%7d.png" TargetMode="External" /><Relationship Id="rId5" Type="http://schemas.openxmlformats.org/officeDocument/2006/relationships/image" Target="../media/image1.png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5" r:link="rId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等线 Light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等线 Light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等线 Light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等线 Light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等线 Light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等线 Light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等线 Light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等线 Light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34420020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Text Box 2" title=""/>
          <p:cNvSpPr txBox="1"/>
          <p:nvPr/>
        </p:nvSpPr>
        <p:spPr>
          <a:xfrm>
            <a:off x="144463" y="2192338"/>
            <a:ext cx="11887200" cy="1938337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latinLnBrk="0" hangingPunct="0">
              <a:spcBef>
                <a:spcPct val="50000"/>
              </a:spcBef>
            </a:pPr>
            <a:r>
              <a:rPr lang="zh-CN" altLang="en-US" sz="4800">
                <a:solidFill>
                  <a:schemeClr val="tx1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跨学科语言综合训练</a:t>
            </a:r>
            <a:endParaRPr lang="zh-CN" altLang="en-US" sz="4800">
              <a:solidFill>
                <a:schemeClr val="tx1"/>
              </a:solidFill>
              <a:latin typeface="Times New Roman" panose="02020603050405020304" pitchFamily="18" charset="0"/>
              <a:ea typeface="等线" panose="02010600030101010101" pitchFamily="2" charset="-122"/>
            </a:endParaRPr>
          </a:p>
        </p:txBody>
      </p:sp>
    </p:spTree>
  </p:cSld>
  <p:clrMapOvr>
    <a:masterClrMapping/>
  </p:clrMapOvr>
  <p:transition>
    <p:split dir="in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graphicFrame>
        <p:nvGraphicFramePr>
          <p:cNvPr id="12834" name="yt_table_12834" title=""/>
          <p:cNvGraphicFramePr>
            <a:graphicFrameLocks noGrp="1"/>
          </p:cNvGraphicFramePr>
          <p:nvPr/>
        </p:nvGraphicFramePr>
        <p:xfrm>
          <a:off x="540000" y="1653184"/>
          <a:ext cx="11111999" cy="384048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686452"/>
                <a:gridCol w="10425547"/>
              </a:tblGrid>
              <a:tr h="467999">
                <a:tc gridSpan="2"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30000"/>
                        </a:lnSpc>
                      </a:pP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黑体" panose="02010609060101010101" charset="-122"/>
                        </a:rPr>
                        <a:t>新课标</a:t>
                      </a:r>
                      <a:r>
                        <a:rPr lang="en-US" altLang="zh-CN" sz="30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“</a:t>
                      </a: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黑体" panose="02010609060101010101" charset="-122"/>
                        </a:rPr>
                        <a:t>跨学科学习</a:t>
                      </a:r>
                      <a:r>
                        <a:rPr lang="en-US" altLang="zh-CN" sz="30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”</a:t>
                      </a: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黑体" panose="02010609060101010101" charset="-122"/>
                        </a:rPr>
                        <a:t>任务群学习内容</a:t>
                      </a:r>
                      <a:endParaRPr lang="zh-CN" altLang="zh-CN" sz="30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0"/>
                        <a:ea typeface="黑体" panose="02010609060101010101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467999"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30000"/>
                        </a:lnSpc>
                      </a:pPr>
                      <a:r>
                        <a:rPr lang="en-US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Times New Roman" panose="02020603050405020304" pitchFamily="30"/>
                        </a:rPr>
                        <a:t>1</a:t>
                      </a:r>
                      <a:endParaRPr lang="en-US" altLang="zh-CN" sz="30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0"/>
                        <a:ea typeface="Times New Roman" panose="02020603050405020304" pitchFamily="30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eaLnBrk="1" fontAlgn="ctr" latinLnBrk="0" hangingPunct="0">
                        <a:lnSpc>
                          <a:spcPct val="130000"/>
                        </a:lnSpc>
                      </a:pP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宋体" panose="02010600030101010101" pitchFamily="2" charset="-122"/>
                        </a:rPr>
                        <a:t>结合数学、物理、化学、生物学等学科学习，或者自己参与</a:t>
                      </a:r>
                      <a:b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宋体" panose="02010600030101010101" pitchFamily="2" charset="-122"/>
                          <a:sym typeface="_⨹_26_8dc8f"/>
                        </a:rPr>
                      </a:b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宋体" panose="02010600030101010101" pitchFamily="2" charset="-122"/>
                        </a:rPr>
                        <a:t>的科技活动，学习撰写并分享观察、实验研究报告。</a:t>
                      </a:r>
                      <a:endParaRPr lang="zh-CN" altLang="zh-CN" sz="30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  <a:tr h="467999"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30000"/>
                        </a:lnSpc>
                      </a:pPr>
                      <a:r>
                        <a:rPr lang="en-US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Times New Roman" panose="02020603050405020304" pitchFamily="30"/>
                        </a:rPr>
                        <a:t>2</a:t>
                      </a:r>
                      <a:endParaRPr lang="en-US" altLang="zh-CN" sz="30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0"/>
                        <a:ea typeface="Times New Roman" panose="02020603050405020304" pitchFamily="30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eaLnBrk="1" fontAlgn="ctr" latinLnBrk="0" hangingPunct="0">
                        <a:lnSpc>
                          <a:spcPct val="130000"/>
                        </a:lnSpc>
                      </a:pP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宋体" panose="02010600030101010101" pitchFamily="2" charset="-122"/>
                        </a:rPr>
                        <a:t>在心理健康、身体素质等方面，选择师生共同关心的问题，</a:t>
                      </a:r>
                      <a:b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宋体" panose="02010600030101010101" pitchFamily="2" charset="-122"/>
                          <a:sym typeface="_⨹_26_cd05d"/>
                        </a:rPr>
                      </a:b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宋体" panose="02010600030101010101" pitchFamily="2" charset="-122"/>
                        </a:rPr>
                        <a:t>组织小课题组，开展校园调查，学习设计问卷、访谈、统</a:t>
                      </a:r>
                      <a:b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宋体" panose="02010600030101010101" pitchFamily="2" charset="-122"/>
                          <a:sym typeface="_⨹_25_8079c"/>
                        </a:rPr>
                      </a:b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宋体" panose="02010600030101010101" pitchFamily="2" charset="-122"/>
                        </a:rPr>
                        <a:t>计、分析，撰写并发布调查报告。</a:t>
                      </a:r>
                      <a:endParaRPr lang="zh-CN" altLang="zh-CN" sz="30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</a:tbl>
          </a:graphicData>
        </a:graphic>
      </p:graphicFrame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1722100" y="124206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2836" name="yt_shape_12836" title=""/>
          <p:cNvSpPr txBox="1"/>
          <p:nvPr/>
        </p:nvSpPr>
        <p:spPr>
          <a:xfrm>
            <a:off x="540000" y="687240"/>
            <a:ext cx="65" cy="540276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30000"/>
              </a:lnSpc>
            </a:pPr>
          </a:p>
        </p:txBody>
      </p:sp>
      <p:graphicFrame>
        <p:nvGraphicFramePr>
          <p:cNvPr id="12837" name="yt_table_12837" title=""/>
          <p:cNvGraphicFramePr>
            <a:graphicFrameLocks noGrp="1"/>
          </p:cNvGraphicFramePr>
          <p:nvPr/>
        </p:nvGraphicFramePr>
        <p:xfrm>
          <a:off x="540000" y="1430668"/>
          <a:ext cx="11111999" cy="502920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686452"/>
                <a:gridCol w="10425547"/>
              </a:tblGrid>
              <a:tr h="467999">
                <a:tc gridSpan="2"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30000"/>
                        </a:lnSpc>
                      </a:pP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黑体" panose="02010609060101010101" charset="-122"/>
                        </a:rPr>
                        <a:t>新课标</a:t>
                      </a:r>
                      <a:r>
                        <a:rPr lang="en-US" altLang="zh-CN" sz="30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“</a:t>
                      </a: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黑体" panose="02010609060101010101" charset="-122"/>
                        </a:rPr>
                        <a:t>跨学科学习</a:t>
                      </a:r>
                      <a:r>
                        <a:rPr lang="en-US" altLang="zh-CN" sz="30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”</a:t>
                      </a: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黑体" panose="02010609060101010101" charset="-122"/>
                        </a:rPr>
                        <a:t>任务群学习内容</a:t>
                      </a:r>
                      <a:endParaRPr lang="zh-CN" altLang="zh-CN" sz="30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0"/>
                        <a:ea typeface="黑体" panose="02010609060101010101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467999"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30000"/>
                        </a:lnSpc>
                      </a:pPr>
                      <a:r>
                        <a:rPr lang="en-US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Times New Roman" panose="02020603050405020304" pitchFamily="30"/>
                        </a:rPr>
                        <a:t>3</a:t>
                      </a:r>
                      <a:endParaRPr lang="en-US" altLang="zh-CN" sz="30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0"/>
                        <a:ea typeface="Times New Roman" panose="02020603050405020304" pitchFamily="30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eaLnBrk="1" fontAlgn="ctr" latinLnBrk="0" hangingPunct="0">
                        <a:lnSpc>
                          <a:spcPct val="130000"/>
                        </a:lnSpc>
                      </a:pP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宋体" panose="02010600030101010101" pitchFamily="2" charset="-122"/>
                        </a:rPr>
                        <a:t>在环境、安全、人口、资源、公共卫生等方面，选择感兴趣</a:t>
                      </a:r>
                      <a:b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宋体" panose="02010600030101010101" pitchFamily="2" charset="-122"/>
                          <a:sym typeface="_⨹_26_0b609"/>
                        </a:rPr>
                      </a:b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宋体" panose="02010600030101010101" pitchFamily="2" charset="-122"/>
                        </a:rPr>
                        <a:t>的社会热点问题，查找和阅读相关资料，记录重要内容，列</a:t>
                      </a:r>
                      <a:b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宋体" panose="02010600030101010101" pitchFamily="2" charset="-122"/>
                          <a:sym typeface="_⨹_26_d976f"/>
                        </a:rPr>
                      </a:b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宋体" panose="02010600030101010101" pitchFamily="2" charset="-122"/>
                        </a:rPr>
                        <a:t>出发言提纲，参加班级讨论。</a:t>
                      </a:r>
                      <a:endParaRPr lang="zh-CN" altLang="zh-CN" sz="30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  <a:tr h="467999"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30000"/>
                        </a:lnSpc>
                      </a:pPr>
                      <a:r>
                        <a:rPr lang="en-US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Times New Roman" panose="02020603050405020304" pitchFamily="30"/>
                        </a:rPr>
                        <a:t>4</a:t>
                      </a:r>
                      <a:endParaRPr lang="en-US" altLang="zh-CN" sz="30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0"/>
                        <a:ea typeface="Times New Roman" panose="02020603050405020304" pitchFamily="30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eaLnBrk="1" fontAlgn="ctr" latinLnBrk="0" hangingPunct="0">
                        <a:lnSpc>
                          <a:spcPct val="130000"/>
                        </a:lnSpc>
                      </a:pP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宋体" panose="02010600030101010101" pitchFamily="2" charset="-122"/>
                        </a:rPr>
                        <a:t>围绕仁爱诚信、天下为公、和谐包容、精忠报国、英勇奋</a:t>
                      </a:r>
                      <a:b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宋体" panose="02010600030101010101" pitchFamily="2" charset="-122"/>
                          <a:sym typeface="_⨹_25_b232d"/>
                        </a:rPr>
                      </a:b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宋体" panose="02010600030101010101" pitchFamily="2" charset="-122"/>
                        </a:rPr>
                        <a:t>斗、自强不息、明礼守法，以及科学理性、艺术精神等，选</a:t>
                      </a:r>
                      <a:b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宋体" panose="02010600030101010101" pitchFamily="2" charset="-122"/>
                          <a:sym typeface="_⨹_26_99005"/>
                        </a:rPr>
                      </a:b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宋体" panose="02010600030101010101" pitchFamily="2" charset="-122"/>
                        </a:rPr>
                        <a:t>择专题，组建小组，开展学习与研究，运用多种形式分享学</a:t>
                      </a:r>
                      <a:b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宋体" panose="02010600030101010101" pitchFamily="2" charset="-122"/>
                          <a:sym typeface="_⨹_26_4180d"/>
                        </a:rPr>
                      </a:b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宋体" panose="02010600030101010101" pitchFamily="2" charset="-122"/>
                        </a:rPr>
                        <a:t>习与研究成果。</a:t>
                      </a:r>
                      <a:endParaRPr lang="zh-CN" altLang="zh-CN" sz="30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</a:tbl>
          </a:graphicData>
        </a:graphic>
      </p:graphicFrame>
      <p:sp>
        <p:nvSpPr>
          <p:cNvPr id="3" name="文本框 2" title=""/>
          <p:cNvSpPr txBox="1"/>
          <p:nvPr/>
        </p:nvSpPr>
        <p:spPr>
          <a:xfrm>
            <a:off x="10617096" y="899163"/>
            <a:ext cx="1034903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续表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2839" name="yt_shape_12839" title=""/>
          <p:cNvSpPr txBox="1"/>
          <p:nvPr/>
        </p:nvSpPr>
        <p:spPr>
          <a:xfrm>
            <a:off x="540000" y="1921408"/>
            <a:ext cx="65" cy="540276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30000"/>
              </a:lnSpc>
            </a:pPr>
          </a:p>
        </p:txBody>
      </p:sp>
      <p:graphicFrame>
        <p:nvGraphicFramePr>
          <p:cNvPr id="12840" name="yt_table_12840" title=""/>
          <p:cNvGraphicFramePr>
            <a:graphicFrameLocks noGrp="1"/>
          </p:cNvGraphicFramePr>
          <p:nvPr/>
        </p:nvGraphicFramePr>
        <p:xfrm>
          <a:off x="540000" y="2062329"/>
          <a:ext cx="11111999" cy="256032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686452"/>
                <a:gridCol w="10425547"/>
              </a:tblGrid>
              <a:tr h="467999">
                <a:tc gridSpan="2"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30000"/>
                        </a:lnSpc>
                      </a:pP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黑体" panose="02010609060101010101" charset="-122"/>
                        </a:rPr>
                        <a:t>新课标</a:t>
                      </a:r>
                      <a:r>
                        <a:rPr lang="en-US" altLang="zh-CN" sz="30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“</a:t>
                      </a: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黑体" panose="02010609060101010101" charset="-122"/>
                        </a:rPr>
                        <a:t>跨学科学习</a:t>
                      </a:r>
                      <a:r>
                        <a:rPr lang="en-US" altLang="zh-CN" sz="30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”</a:t>
                      </a: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黑体" panose="02010609060101010101" charset="-122"/>
                        </a:rPr>
                        <a:t>任务群学习内容</a:t>
                      </a:r>
                      <a:endParaRPr lang="zh-CN" altLang="zh-CN" sz="30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0"/>
                        <a:ea typeface="黑体" panose="02010609060101010101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467999"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30000"/>
                        </a:lnSpc>
                      </a:pPr>
                      <a:r>
                        <a:rPr lang="en-US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Times New Roman" panose="02020603050405020304" pitchFamily="30"/>
                        </a:rPr>
                        <a:t>5</a:t>
                      </a:r>
                      <a:endParaRPr lang="en-US" altLang="zh-CN" sz="30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0"/>
                        <a:ea typeface="Times New Roman" panose="02020603050405020304" pitchFamily="30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eaLnBrk="1" fontAlgn="ctr" latinLnBrk="0" hangingPunct="0">
                        <a:lnSpc>
                          <a:spcPct val="130000"/>
                        </a:lnSpc>
                      </a:pP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宋体" panose="02010600030101010101" pitchFamily="2" charset="-122"/>
                        </a:rPr>
                        <a:t>组建文学艺术社团，开展相关文化活动，参与社区文化活动</a:t>
                      </a:r>
                      <a:b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宋体" panose="02010600030101010101" pitchFamily="2" charset="-122"/>
                          <a:sym typeface="_⨹_26_6a2dc"/>
                        </a:rPr>
                      </a:b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宋体" panose="02010600030101010101" pitchFamily="2" charset="-122"/>
                        </a:rPr>
                        <a:t>与文化建设；在参与过程中写出策划方案，制作海报，记录</a:t>
                      </a:r>
                      <a:b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宋体" panose="02010600030101010101" pitchFamily="2" charset="-122"/>
                          <a:sym typeface="_⨹_26_34c33"/>
                        </a:rPr>
                      </a:b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宋体" panose="02010600030101010101" pitchFamily="2" charset="-122"/>
                        </a:rPr>
                        <a:t>活动过程，运用多种媒介发布学习成果。</a:t>
                      </a:r>
                      <a:endParaRPr lang="zh-CN" altLang="zh-CN" sz="30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</a:tbl>
          </a:graphicData>
        </a:graphic>
      </p:graphicFrame>
      <p:sp>
        <p:nvSpPr>
          <p:cNvPr id="2" name="文本框 1" title=""/>
          <p:cNvSpPr txBox="1"/>
          <p:nvPr/>
        </p:nvSpPr>
        <p:spPr>
          <a:xfrm>
            <a:off x="10617096" y="1558381"/>
            <a:ext cx="1034903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续表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2842" name="yt_shape_12842" title=""/>
          <p:cNvSpPr txBox="1"/>
          <p:nvPr/>
        </p:nvSpPr>
        <p:spPr>
          <a:xfrm>
            <a:off x="540119" y="1828832"/>
            <a:ext cx="11111999" cy="11357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30000"/>
              </a:lnSpc>
            </a:pP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1.</a:t>
            </a:r>
            <a:r>
              <a:rPr lang="zh-CN" altLang="zh-CN" sz="3000" b="1" i="0" u="none">
                <a:solidFill>
                  <a:srgbClr val="ED028C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跨学科</a:t>
            </a:r>
            <a:r>
              <a:rPr lang="en-US" altLang="zh-CN" sz="3000" b="1" i="1" u="none">
                <a:solidFill>
                  <a:srgbClr val="ED028C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·</a:t>
            </a:r>
            <a:r>
              <a:rPr lang="zh-CN" altLang="zh-CN" sz="3000" b="1" i="0" u="none">
                <a:solidFill>
                  <a:srgbClr val="ED028C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社会实践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郴州市承办的湖南省第二届旅游发展大会正在紧</a:t>
            </a:r>
            <a:b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  <a:sym typeface="_⨹_21_58372"/>
              </a:rPr>
            </a:b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锣密鼓地筹办，请你也参与并完成下列任务。（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6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分）</a:t>
            </a:r>
            <a:endParaRPr lang="zh-CN" altLang="zh-CN" sz="3000" b="1" i="0" u="none">
              <a:solidFill>
                <a:srgbClr val="000000"/>
              </a:solidFill>
              <a:effectLst/>
              <a:latin typeface="Times New Roman" panose="02020603050405020304" pitchFamily="30"/>
              <a:ea typeface="宋体" panose="02010600030101010101" pitchFamily="2" charset="-122"/>
            </a:endParaRPr>
          </a:p>
        </p:txBody>
      </p:sp>
      <p:sp>
        <p:nvSpPr>
          <p:cNvPr id="12843" name="yt_shape_12843" title=""/>
          <p:cNvSpPr txBox="1"/>
          <p:nvPr/>
        </p:nvSpPr>
        <p:spPr>
          <a:xfrm>
            <a:off x="540119" y="3015380"/>
            <a:ext cx="11492915" cy="173592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30000"/>
              </a:lnSpc>
            </a:pP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（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1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）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黑体" panose="02010609060101010101" charset="-122"/>
              </a:rPr>
              <a:t>【任务一：写提示语】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你所在小区（村庄）仍存在随意堆放</a:t>
            </a:r>
            <a:b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  <a:sym typeface="_⨹_16_52b7f"/>
              </a:rPr>
            </a:b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垃圾的不文明现象，请你针对这类不文明现象拟写一则温馨提示。</a:t>
            </a:r>
            <a:b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  <a:sym typeface="_⨹_29_13494"/>
              </a:rPr>
            </a:b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（注意体现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温馨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）（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2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分）</a:t>
            </a:r>
            <a:endParaRPr lang="zh-CN" altLang="zh-CN" sz="3000" b="1" i="0" u="none">
              <a:solidFill>
                <a:srgbClr val="000000"/>
              </a:solidFill>
              <a:effectLst/>
              <a:latin typeface="Times New Roman" panose="02020603050405020304" pitchFamily="30"/>
              <a:ea typeface="宋体" panose="02010600030101010101" pitchFamily="2" charset="-122"/>
            </a:endParaRPr>
          </a:p>
        </p:txBody>
      </p:sp>
      <p:sp>
        <p:nvSpPr>
          <p:cNvPr id="12844" name="yt_shape_12844" title=""/>
          <p:cNvSpPr txBox="1"/>
          <p:nvPr/>
        </p:nvSpPr>
        <p:spPr>
          <a:xfrm>
            <a:off x="539999" y="4802092"/>
            <a:ext cx="10865191" cy="515077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30000"/>
              </a:lnSpc>
            </a:pPr>
            <a:r>
              <a:rPr sz="100" spc="-100">
                <a:latin typeface="Times New Roman" panose="02020603050405020304" pitchFamily="30"/>
              </a:rPr>
              <a:t>⁠</a:t>
            </a:r>
            <a:r>
              <a:rPr sz="2600">
                <a:latin typeface="Times New Roman" panose="02020603050405020304" pitchFamily="30"/>
              </a:rPr>
              <a:t>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                                   </a:t>
            </a:r>
            <a:r>
              <a:rPr lang="en-US"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</a:t>
            </a:r>
            <a:r>
              <a:rPr lang="en-US"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</a:t>
            </a:r>
            <a:r>
              <a:rPr sz="300" u="sng">
                <a:solidFill>
                  <a:srgbClr val="000000"/>
                </a:solidFill>
                <a:latin typeface="Times New Roman" panose="02020603050405020304" pitchFamily="30"/>
              </a:rPr>
              <a:t> </a:t>
            </a:r>
            <a:r>
              <a:rPr sz="100" spc="-100">
                <a:latin typeface="Times New Roman" panose="02020603050405020304" pitchFamily="30"/>
              </a:rPr>
              <a:t>⁠</a:t>
            </a:r>
            <a:endParaRPr sz="100" spc="-100">
              <a:latin typeface="Times New Roman" panose="02020603050405020304" pitchFamily="30"/>
            </a:endParaRPr>
          </a:p>
        </p:txBody>
      </p:sp>
      <p:sp>
        <p:nvSpPr>
          <p:cNvPr id="2" name="yt_shape_矩形_2" title=""/>
          <p:cNvSpPr/>
          <p:nvPr/>
        </p:nvSpPr>
        <p:spPr>
          <a:xfrm>
            <a:off x="832577" y="1865852"/>
            <a:ext cx="2773426" cy="530860"/>
          </a:xfrm>
          <a:prstGeom prst="rect">
            <a:avLst/>
          </a:prstGeom>
          <a:noFill/>
          <a:ln w="12700" cap="flat" cmpd="sng" algn="ctr">
            <a:solidFill>
              <a:srgbClr val="000000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文本框 2" title=""/>
          <p:cNvSpPr txBox="1"/>
          <p:nvPr/>
        </p:nvSpPr>
        <p:spPr>
          <a:xfrm>
            <a:off x="786810" y="4637736"/>
            <a:ext cx="6301486" cy="603708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zh-CN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cs typeface="+mn-cs"/>
              </a:rPr>
              <a:t>示例：垃圾分一分，环境美十分。　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2845" name="yt_shape_12845" title=""/>
          <p:cNvSpPr txBox="1"/>
          <p:nvPr/>
        </p:nvSpPr>
        <p:spPr>
          <a:xfrm>
            <a:off x="540120" y="1518490"/>
            <a:ext cx="11219490" cy="2336089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eaLnBrk="1" latinLnBrk="0" hangingPunct="0">
              <a:lnSpc>
                <a:spcPct val="130000"/>
              </a:lnSpc>
            </a:pP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（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2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）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黑体" panose="02010609060101010101" charset="-122"/>
              </a:rPr>
              <a:t>【任务二：完成对联】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王仙岭景区为吸引游客开展了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对联</a:t>
            </a:r>
            <a:b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  <a:sym typeface="_⨹_2_7cff6"/>
              </a:rPr>
            </a:b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征集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活动，小南同学根据景区提供的图片拟写了一副对联，但对</a:t>
            </a:r>
            <a:b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  <a:sym typeface="_⨹_26_4ac95"/>
              </a:rPr>
            </a:b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下联举棋不定，请你结合对联知识帮他选择准确的一项（</a:t>
            </a:r>
            <a:r>
              <a:rPr lang="zh-CN" altLang="zh-CN" sz="3000" b="1" i="0" u="none">
                <a:solidFill>
                  <a:srgbClr val="555369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　</a:t>
            </a:r>
            <a:r>
              <a:rPr lang="en-US" altLang="zh-CN" sz="3000" b="1" i="0" u="none">
                <a:solidFill>
                  <a:srgbClr val="FF0000">
                    <a:alpha val="0"/>
                  </a:srgbClr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C</a:t>
            </a:r>
            <a:r>
              <a:rPr lang="zh-CN" altLang="zh-CN" sz="3000" b="1" i="0" u="none">
                <a:solidFill>
                  <a:srgbClr val="555369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　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）</a:t>
            </a:r>
            <a:b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  <a:sym typeface="_⨹_1_64359"/>
              </a:rPr>
            </a:b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（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2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分）</a:t>
            </a:r>
            <a:endParaRPr lang="zh-CN" altLang="zh-CN" sz="3000" b="1" i="0" u="none">
              <a:solidFill>
                <a:srgbClr val="000000"/>
              </a:solidFill>
              <a:effectLst/>
              <a:latin typeface="Times New Roman" panose="02020603050405020304" pitchFamily="30"/>
              <a:ea typeface="宋体" panose="02010600030101010101" pitchFamily="2" charset="-122"/>
            </a:endParaRPr>
          </a:p>
        </p:txBody>
      </p:sp>
      <p:sp>
        <p:nvSpPr>
          <p:cNvPr id="12846" name="yt_shape_12846" title=""/>
          <p:cNvSpPr txBox="1"/>
          <p:nvPr/>
        </p:nvSpPr>
        <p:spPr>
          <a:xfrm>
            <a:off x="540000" y="3905367"/>
            <a:ext cx="10411505" cy="535596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30000"/>
              </a:lnSpc>
              <a:tabLst>
                <a:tab pos="3599815"/>
              </a:tabLst>
            </a:pP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上联：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山为锦屏何须画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	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下联：</a:t>
            </a:r>
            <a:r>
              <a:rPr sz="100" spc="-100">
                <a:latin typeface="Times New Roman" panose="02020603050405020304" pitchFamily="30"/>
              </a:rPr>
              <a:t>⁠</a:t>
            </a:r>
            <a:r>
              <a:rPr sz="2700">
                <a:latin typeface="Times New Roman" panose="02020603050405020304" pitchFamily="30"/>
              </a:rPr>
              <a:t>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                                     </a:t>
            </a:r>
            <a:r>
              <a:rPr sz="1900" u="sng">
                <a:solidFill>
                  <a:srgbClr val="000000"/>
                </a:solidFill>
                <a:latin typeface="Times New Roman" panose="02020603050405020304" pitchFamily="30"/>
              </a:rPr>
              <a:t> </a:t>
            </a:r>
            <a:r>
              <a:rPr sz="100" spc="-100">
                <a:latin typeface="Times New Roman" panose="02020603050405020304" pitchFamily="30"/>
              </a:rPr>
              <a:t>⁠</a:t>
            </a:r>
            <a:endParaRPr sz="100" spc="-100">
              <a:latin typeface="Times New Roman" panose="02020603050405020304" pitchFamily="30"/>
            </a:endParaRPr>
          </a:p>
        </p:txBody>
      </p:sp>
      <p:sp>
        <p:nvSpPr>
          <p:cNvPr id="12847" name="yt_shape_12847" title=""/>
          <p:cNvSpPr txBox="1"/>
          <p:nvPr/>
        </p:nvSpPr>
        <p:spPr>
          <a:xfrm>
            <a:off x="540000" y="4491751"/>
            <a:ext cx="7598234" cy="1135760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l" eaLnBrk="1" latinLnBrk="0" hangingPunct="0">
              <a:lnSpc>
                <a:spcPct val="130000"/>
              </a:lnSpc>
              <a:tabLst>
                <a:tab pos="4476115"/>
              </a:tabLst>
            </a:pP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A.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水作琴声不用乐</a:t>
            </a:r>
            <a:r>
              <a:rPr lang="en-US" altLang="zh-CN" sz="1200" b="0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	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B.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水作琴声何须弹</a:t>
            </a:r>
            <a:endParaRPr lang="zh-CN" altLang="zh-CN" sz="3000" b="1" i="0" u="none">
              <a:solidFill>
                <a:srgbClr val="000000"/>
              </a:solidFill>
              <a:effectLst/>
              <a:latin typeface="Times New Roman" panose="02020603050405020304" pitchFamily="30"/>
              <a:ea typeface="宋体" panose="02010600030101010101" pitchFamily="2" charset="-122"/>
            </a:endParaRPr>
          </a:p>
          <a:p>
            <a:pPr marL="0" indent="0" algn="l" eaLnBrk="1" latinLnBrk="0" hangingPunct="0">
              <a:lnSpc>
                <a:spcPct val="130000"/>
              </a:lnSpc>
              <a:tabLst>
                <a:tab pos="4476115"/>
              </a:tabLst>
            </a:pP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C.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水作琴声不用弦</a:t>
            </a:r>
            <a:r>
              <a:rPr lang="en-US" altLang="zh-CN" sz="1200" b="0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	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D.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水作琴声曲悠扬</a:t>
            </a:r>
            <a:endParaRPr lang="zh-CN" altLang="zh-CN" sz="3000" b="1" i="0" u="none">
              <a:solidFill>
                <a:srgbClr val="000000"/>
              </a:solidFill>
              <a:effectLst/>
              <a:latin typeface="Times New Roman" panose="02020603050405020304" pitchFamily="30"/>
              <a:ea typeface="宋体" panose="02010600030101010101" pitchFamily="2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10624744" y="2660404"/>
            <a:ext cx="454724" cy="68797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Times New Roman" panose="02020603050405020304" pitchFamily="30"/>
                <a:ea typeface="Times New Roman" panose="02020603050405020304" pitchFamily="30"/>
                <a:cs typeface="+mn-cs"/>
              </a:rPr>
              <a:t>C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2848" name="yt_shape_12848" title=""/>
          <p:cNvSpPr txBox="1"/>
          <p:nvPr/>
        </p:nvSpPr>
        <p:spPr>
          <a:xfrm>
            <a:off x="540120" y="2104874"/>
            <a:ext cx="10836718" cy="2936253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eaLnBrk="1" latinLnBrk="0" hangingPunct="0">
              <a:lnSpc>
                <a:spcPct val="130000"/>
              </a:lnSpc>
            </a:pPr>
            <a:r>
              <a:rPr lang="zh-CN" altLang="zh-CN" sz="3000" b="1" i="0" u="none">
                <a:solidFill>
                  <a:srgbClr val="ED028C"/>
                </a:solidFill>
                <a:effectLst/>
                <a:latin typeface="Times New Roman" panose="02020603050405020304" pitchFamily="30"/>
                <a:ea typeface="黑体" panose="02010609060101010101" charset="-122"/>
              </a:rPr>
              <a:t>解析：</a:t>
            </a:r>
            <a:r>
              <a:rPr lang="zh-CN" altLang="zh-CN" sz="3000" b="1" i="0" u="none">
                <a:solidFill>
                  <a:srgbClr val="ED028C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拟写对联时应注意：</a:t>
            </a:r>
            <a:r>
              <a:rPr lang="en-US" altLang="zh-CN" sz="3000" b="1" i="0" u="none">
                <a:solidFill>
                  <a:srgbClr val="ED028C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①</a:t>
            </a:r>
            <a:r>
              <a:rPr lang="zh-CN" altLang="zh-CN" sz="3000" b="1" i="0" u="none">
                <a:solidFill>
                  <a:srgbClr val="ED028C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字数相等；</a:t>
            </a:r>
            <a:r>
              <a:rPr lang="en-US" altLang="zh-CN" sz="3000" b="1" i="0" u="none">
                <a:solidFill>
                  <a:srgbClr val="ED028C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②</a:t>
            </a:r>
            <a:r>
              <a:rPr lang="zh-CN" altLang="zh-CN" sz="3000" b="1" i="0" u="none">
                <a:solidFill>
                  <a:srgbClr val="ED028C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词类相当；</a:t>
            </a:r>
            <a:r>
              <a:rPr lang="en-US" altLang="zh-CN" sz="3000" b="1" i="0" u="none">
                <a:solidFill>
                  <a:srgbClr val="ED028C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③</a:t>
            </a:r>
            <a:r>
              <a:rPr lang="zh-CN" altLang="zh-CN" sz="3000" b="1" i="0" u="none">
                <a:solidFill>
                  <a:srgbClr val="ED028C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结构相</a:t>
            </a:r>
            <a:br>
              <a:rPr lang="zh-CN" altLang="zh-CN" sz="3000" b="1" i="0" u="none">
                <a:solidFill>
                  <a:srgbClr val="ED028C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</a:br>
            <a:r>
              <a:rPr lang="zh-CN" altLang="zh-CN" sz="3000" b="1" i="0" u="none">
                <a:solidFill>
                  <a:srgbClr val="ED028C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应；</a:t>
            </a:r>
            <a:r>
              <a:rPr lang="en-US" altLang="zh-CN" sz="3000" b="1" i="0" u="none">
                <a:solidFill>
                  <a:srgbClr val="ED028C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④</a:t>
            </a:r>
            <a:r>
              <a:rPr lang="zh-CN" altLang="zh-CN" sz="3000" b="1" i="0" u="none">
                <a:solidFill>
                  <a:srgbClr val="ED028C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平仄相对，仄起平收；</a:t>
            </a:r>
            <a:r>
              <a:rPr lang="en-US" altLang="zh-CN" sz="3000" b="1" i="0" u="none">
                <a:solidFill>
                  <a:srgbClr val="ED028C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⑤</a:t>
            </a:r>
            <a:r>
              <a:rPr lang="zh-CN" altLang="zh-CN" sz="3000" b="1" i="0" u="none">
                <a:solidFill>
                  <a:srgbClr val="ED028C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内容相关。首先要排除</a:t>
            </a:r>
            <a:r>
              <a:rPr lang="en-US" altLang="zh-CN" sz="3000" b="1" i="0" u="none">
                <a:solidFill>
                  <a:srgbClr val="ED028C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B</a:t>
            </a:r>
            <a:r>
              <a:rPr lang="zh-CN" altLang="zh-CN" sz="3000" b="1" i="0" u="none">
                <a:solidFill>
                  <a:srgbClr val="ED028C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项</a:t>
            </a:r>
            <a:r>
              <a:rPr lang="en-US" altLang="zh-CN" sz="3000" b="1" i="0" u="none">
                <a:solidFill>
                  <a:srgbClr val="ED028C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zh-CN" sz="3000" b="1" i="0" u="none">
                <a:solidFill>
                  <a:srgbClr val="ED028C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水作琴声何须弹</a:t>
            </a:r>
            <a:r>
              <a:rPr lang="en-US" altLang="zh-CN" sz="3000" b="1" i="0" u="none">
                <a:solidFill>
                  <a:srgbClr val="ED028C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zh-CN" sz="3000" b="1" i="0" u="none">
                <a:solidFill>
                  <a:srgbClr val="ED028C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，</a:t>
            </a:r>
            <a:r>
              <a:rPr lang="en-US" altLang="zh-CN" sz="3000" b="1" i="0" u="none">
                <a:solidFill>
                  <a:srgbClr val="ED028C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zh-CN" sz="3000" b="1" i="0" u="none">
                <a:solidFill>
                  <a:srgbClr val="ED028C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何须</a:t>
            </a:r>
            <a:r>
              <a:rPr lang="en-US" altLang="zh-CN" sz="3000" b="1" i="0" u="none">
                <a:solidFill>
                  <a:srgbClr val="ED028C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zh-CN" sz="3000" b="1" i="0" u="none">
                <a:solidFill>
                  <a:srgbClr val="ED028C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上下联重复。根据结构相同的特点，排除</a:t>
            </a:r>
            <a:r>
              <a:rPr lang="en-US" altLang="zh-CN" sz="3000" b="1" i="0" u="none">
                <a:solidFill>
                  <a:srgbClr val="ED028C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D</a:t>
            </a:r>
            <a:r>
              <a:rPr lang="zh-CN" altLang="zh-CN" sz="3000" b="1" i="0" u="none">
                <a:solidFill>
                  <a:srgbClr val="ED028C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项</a:t>
            </a:r>
            <a:r>
              <a:rPr lang="en-US" altLang="zh-CN" sz="3000" b="1" i="0" u="none">
                <a:solidFill>
                  <a:srgbClr val="ED028C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zh-CN" sz="3000" b="1" i="0" u="none">
                <a:solidFill>
                  <a:srgbClr val="ED028C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水作琴声曲悠扬</a:t>
            </a:r>
            <a:r>
              <a:rPr lang="en-US" altLang="zh-CN" sz="3000" b="1" i="0" u="none">
                <a:solidFill>
                  <a:srgbClr val="ED028C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zh-CN" sz="3000" b="1" i="0" u="none">
                <a:solidFill>
                  <a:srgbClr val="ED028C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。根据平仄，排除</a:t>
            </a:r>
            <a:r>
              <a:rPr lang="en-US" altLang="zh-CN" sz="3000" b="1" i="0" u="none">
                <a:solidFill>
                  <a:srgbClr val="ED028C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A</a:t>
            </a:r>
            <a:r>
              <a:rPr lang="zh-CN" altLang="zh-CN" sz="3000" b="1" i="0" u="none">
                <a:solidFill>
                  <a:srgbClr val="ED028C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项</a:t>
            </a:r>
            <a:r>
              <a:rPr lang="en-US" altLang="zh-CN" sz="3000" b="1" i="0" u="none">
                <a:solidFill>
                  <a:srgbClr val="ED028C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zh-CN" sz="3000" b="1" i="0" u="none">
                <a:solidFill>
                  <a:srgbClr val="ED028C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水作琴声不用乐</a:t>
            </a:r>
            <a:r>
              <a:rPr lang="en-US" altLang="zh-CN" sz="3000" b="1" i="0" u="none">
                <a:solidFill>
                  <a:srgbClr val="ED028C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zh-CN" sz="3000" b="1" i="0" u="none">
                <a:solidFill>
                  <a:srgbClr val="ED028C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。</a:t>
            </a:r>
            <a:endParaRPr lang="zh-CN" altLang="zh-CN" sz="3000" b="1" i="0" u="none">
              <a:solidFill>
                <a:srgbClr val="ED028C"/>
              </a:solidFill>
              <a:effectLst/>
              <a:latin typeface="Times New Roman" panose="02020603050405020304" pitchFamily="30"/>
              <a:ea typeface="楷体" panose="02010609060101010101" pitchFamily="30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8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48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2849" name="yt_shape_12849" title=""/>
          <p:cNvSpPr txBox="1"/>
          <p:nvPr/>
        </p:nvSpPr>
        <p:spPr>
          <a:xfrm>
            <a:off x="540120" y="889340"/>
            <a:ext cx="11111880" cy="173592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eaLnBrk="1" latinLnBrk="0" hangingPunct="0">
              <a:lnSpc>
                <a:spcPct val="130000"/>
              </a:lnSpc>
            </a:pP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（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3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）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黑体" panose="02010609060101010101" charset="-122"/>
              </a:rPr>
              <a:t>【任务三：完善方案】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郴州为了迎接旅发大会新增了一些网</a:t>
            </a:r>
            <a:b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  <a:sym typeface="_⨹_16_80ea2"/>
              </a:rPr>
            </a:b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红景点，你的好朋友准备约你前往打卡体验，请你完善以下方案。</a:t>
            </a:r>
            <a:b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  <a:sym typeface="_⨹_29_eb03e"/>
              </a:rPr>
            </a:b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（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2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分）</a:t>
            </a:r>
            <a:endParaRPr lang="zh-CN" altLang="zh-CN" sz="3000" b="1" i="0" u="none">
              <a:solidFill>
                <a:srgbClr val="000000"/>
              </a:solidFill>
              <a:effectLst/>
              <a:latin typeface="Times New Roman" panose="02020603050405020304" pitchFamily="30"/>
              <a:ea typeface="宋体" panose="02010600030101010101" pitchFamily="2" charset="-122"/>
            </a:endParaRPr>
          </a:p>
        </p:txBody>
      </p:sp>
      <p:graphicFrame>
        <p:nvGraphicFramePr>
          <p:cNvPr id="12850" name="yt_table_12850" title=""/>
          <p:cNvGraphicFramePr>
            <a:graphicFrameLocks noGrp="1"/>
          </p:cNvGraphicFramePr>
          <p:nvPr/>
        </p:nvGraphicFramePr>
        <p:xfrm>
          <a:off x="540000" y="2828416"/>
          <a:ext cx="11111999" cy="342900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855557"/>
                <a:gridCol w="9256442"/>
              </a:tblGrid>
              <a:tr h="467999">
                <a:tc gridSpan="2"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30000"/>
                        </a:lnSpc>
                      </a:pP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黑体" panose="02010609060101010101" charset="-122"/>
                        </a:rPr>
                        <a:t>活动方案</a:t>
                      </a:r>
                      <a:endParaRPr lang="zh-CN" altLang="zh-CN" sz="30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0"/>
                        <a:ea typeface="黑体" panose="02010609060101010101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467999"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30000"/>
                        </a:lnSpc>
                      </a:pP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黑体" panose="02010609060101010101" charset="-122"/>
                        </a:rPr>
                        <a:t>活动目的</a:t>
                      </a:r>
                      <a:endParaRPr lang="zh-CN" altLang="zh-CN" sz="30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0"/>
                        <a:ea typeface="黑体" panose="02010609060101010101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30000"/>
                        </a:lnSpc>
                      </a:pP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宋体" panose="02010600030101010101" pitchFamily="2" charset="-122"/>
                        </a:rPr>
                        <a:t>打卡家乡美景，同游美丽郴州</a:t>
                      </a:r>
                      <a:endParaRPr lang="zh-CN" altLang="zh-CN" sz="30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  <a:tr h="467999"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30000"/>
                        </a:lnSpc>
                      </a:pP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黑体" panose="02010609060101010101" charset="-122"/>
                        </a:rPr>
                        <a:t>时间地点</a:t>
                      </a:r>
                      <a:endParaRPr lang="zh-CN" altLang="zh-CN" sz="30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0"/>
                        <a:ea typeface="黑体" panose="02010609060101010101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30000"/>
                        </a:lnSpc>
                      </a:pPr>
                      <a:r>
                        <a:rPr lang="en-US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Times New Roman" panose="02020603050405020304" pitchFamily="30"/>
                        </a:rPr>
                        <a:t>6</a:t>
                      </a: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宋体" panose="02010600030101010101" pitchFamily="2" charset="-122"/>
                        </a:rPr>
                        <a:t>月</a:t>
                      </a:r>
                      <a:r>
                        <a:rPr lang="en-US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Times New Roman" panose="02020603050405020304" pitchFamily="30"/>
                        </a:rPr>
                        <a:t>25</a:t>
                      </a: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宋体" panose="02010600030101010101" pitchFamily="2" charset="-122"/>
                        </a:rPr>
                        <a:t>日；高椅岭</a:t>
                      </a:r>
                      <a:endParaRPr lang="zh-CN" altLang="zh-CN" sz="30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  <a:tr h="467999"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30000"/>
                        </a:lnSpc>
                      </a:pP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黑体" panose="02010609060101010101" charset="-122"/>
                        </a:rPr>
                        <a:t>活动准备</a:t>
                      </a:r>
                      <a:endParaRPr lang="zh-CN" altLang="zh-CN" sz="30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0"/>
                        <a:ea typeface="黑体" panose="02010609060101010101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eaLnBrk="1" fontAlgn="ctr" latinLnBrk="0" hangingPunct="0">
                        <a:lnSpc>
                          <a:spcPct val="130000"/>
                        </a:lnSpc>
                      </a:pP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宋体" panose="02010600030101010101" pitchFamily="2" charset="-122"/>
                        </a:rPr>
                        <a:t>设计出行路线；</a:t>
                      </a:r>
                      <a:r>
                        <a:rPr lang="en-US" altLang="zh-CN" sz="30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①</a:t>
                      </a:r>
                      <a:r>
                        <a:rPr lang="zh-CN" altLang="zh-CN" sz="3000" b="1" i="0" u="sng">
                          <a:solidFill>
                            <a:srgbClr val="FF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30"/>
                          <a:ea typeface="宋体" panose="02010600030101010101" pitchFamily="2" charset="-122"/>
                        </a:rPr>
                        <a:t>　</a:t>
                      </a:r>
                      <a:r>
                        <a:rPr lang="en-US" altLang="zh-CN" sz="3000" b="1" i="0" u="sng">
                          <a:solidFill>
                            <a:srgbClr val="FF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30"/>
                          <a:ea typeface="宋体" panose="02010600030101010101" pitchFamily="2" charset="-122"/>
                        </a:rPr>
                        <a:t>                               </a:t>
                      </a:r>
                      <a:r>
                        <a:rPr lang="zh-CN" altLang="zh-CN" sz="3000" b="1" i="0" u="sng">
                          <a:solidFill>
                            <a:srgbClr val="FF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30"/>
                          <a:ea typeface="宋体" panose="02010600030101010101" pitchFamily="2" charset="-122"/>
                        </a:rPr>
                        <a:t>　</a:t>
                      </a:r>
                      <a:r>
                        <a:rPr lang="zh-CN" altLang="zh-CN" sz="3000" b="1" i="0" spc="-100">
                          <a:noFill/>
                          <a:effectLst/>
                          <a:latin typeface="Times New Roman" panose="02020603050405020304" pitchFamily="30"/>
                          <a:ea typeface="宋体" panose="02010600030101010101" pitchFamily="2" charset="-122"/>
                        </a:rPr>
                        <a:t>⁠</a:t>
                      </a:r>
                      <a:endParaRPr lang="zh-CN" altLang="zh-CN" sz="3000" b="1" i="0" spc="-100">
                        <a:noFill/>
                        <a:effectLst/>
                        <a:latin typeface="Times New Roman" panose="02020603050405020304" pitchFamily="3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  <a:tr h="467999"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30000"/>
                        </a:lnSpc>
                      </a:pP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黑体" panose="02010609060101010101" charset="-122"/>
                        </a:rPr>
                        <a:t>注意事项</a:t>
                      </a:r>
                      <a:endParaRPr lang="zh-CN" altLang="zh-CN" sz="30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0"/>
                        <a:ea typeface="黑体" panose="02010609060101010101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eaLnBrk="1" fontAlgn="ctr" latinLnBrk="0" hangingPunct="0">
                        <a:lnSpc>
                          <a:spcPct val="130000"/>
                        </a:lnSpc>
                      </a:pP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宋体" panose="02010600030101010101" pitchFamily="2" charset="-122"/>
                        </a:rPr>
                        <a:t>遵守景区规定；</a:t>
                      </a:r>
                      <a:r>
                        <a:rPr lang="en-US" altLang="zh-CN" sz="30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②</a:t>
                      </a:r>
                      <a:r>
                        <a:rPr lang="zh-CN" altLang="zh-CN" sz="3000" b="1" i="0" u="sng">
                          <a:solidFill>
                            <a:srgbClr val="FF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30"/>
                          <a:ea typeface="宋体" panose="02010600030101010101" pitchFamily="2" charset="-122"/>
                        </a:rPr>
                        <a:t>　</a:t>
                      </a:r>
                      <a:r>
                        <a:rPr lang="en-US" altLang="zh-CN" sz="3000" b="1" i="0" u="sng">
                          <a:solidFill>
                            <a:srgbClr val="FF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30"/>
                          <a:ea typeface="宋体" panose="02010600030101010101" pitchFamily="2" charset="-122"/>
                        </a:rPr>
                        <a:t>                               </a:t>
                      </a:r>
                      <a:r>
                        <a:rPr lang="zh-CN" altLang="zh-CN" sz="3000" b="1" i="0" u="sng">
                          <a:solidFill>
                            <a:srgbClr val="FF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30"/>
                          <a:ea typeface="宋体" panose="02010600030101010101" pitchFamily="2" charset="-122"/>
                        </a:rPr>
                        <a:t>　</a:t>
                      </a:r>
                      <a:r>
                        <a:rPr lang="zh-CN" altLang="zh-CN" sz="3000" b="1" i="0" spc="-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宋体" panose="02010600030101010101" pitchFamily="2" charset="-122"/>
                        </a:rPr>
                        <a:t> </a:t>
                      </a:r>
                      <a:r>
                        <a:rPr lang="zh-CN" altLang="zh-CN" sz="3000" b="1" i="0" u="sng">
                          <a:solidFill>
                            <a:srgbClr val="FF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30"/>
                          <a:ea typeface="宋体" panose="02010600030101010101" pitchFamily="2" charset="-122"/>
                        </a:rPr>
                        <a:t>　　</a:t>
                      </a:r>
                      <a:endParaRPr lang="zh-CN" altLang="zh-CN" sz="3000" b="1" i="0" u="sng">
                        <a:solidFill>
                          <a:srgbClr val="FF0000"/>
                        </a:solidFill>
                        <a:effectLst/>
                        <a:uFill>
                          <a:solidFill>
                            <a:srgbClr val="000000"/>
                          </a:solidFill>
                        </a:uFill>
                        <a:latin typeface="Times New Roman" panose="02020603050405020304" pitchFamily="3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2852" name="yt_shape_12852" title=""/>
          <p:cNvSpPr txBox="1"/>
          <p:nvPr/>
        </p:nvSpPr>
        <p:spPr>
          <a:xfrm>
            <a:off x="540000" y="2425626"/>
            <a:ext cx="11111999" cy="535596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defTabSz="11076305" eaLnBrk="1" latinLnBrk="0" hangingPunct="0">
              <a:lnSpc>
                <a:spcPct val="130000"/>
              </a:lnSpc>
            </a:pPr>
            <a:r>
              <a:rPr sz="100" spc="-100">
                <a:latin typeface="Times New Roman" panose="02020603050405020304" pitchFamily="30"/>
              </a:rPr>
              <a:t>⁠</a:t>
            </a:r>
            <a:r>
              <a:rPr sz="2700">
                <a:latin typeface="Times New Roman" panose="02020603050405020304" pitchFamily="30"/>
              </a:rPr>
              <a:t>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                                                                                                                                            </a:t>
            </a:r>
            <a:r>
              <a:rPr sz="200" u="sng">
                <a:solidFill>
                  <a:srgbClr val="000000"/>
                </a:solidFill>
                <a:latin typeface="Times New Roman" panose="02020603050405020304" pitchFamily="30"/>
              </a:rPr>
              <a:t> </a:t>
            </a:r>
            <a:r>
              <a:rPr sz="100" spc="-100">
                <a:latin typeface="Times New Roman" panose="02020603050405020304" pitchFamily="30"/>
              </a:rPr>
              <a:t>⁠</a:t>
            </a:r>
            <a:endParaRPr sz="100" spc="-100">
              <a:latin typeface="Times New Roman" panose="02020603050405020304" pitchFamily="30"/>
            </a:endParaRPr>
          </a:p>
        </p:txBody>
      </p:sp>
      <p:sp>
        <p:nvSpPr>
          <p:cNvPr id="12853" name="yt_shape_12853" title=""/>
          <p:cNvSpPr txBox="1"/>
          <p:nvPr/>
        </p:nvSpPr>
        <p:spPr>
          <a:xfrm>
            <a:off x="540000" y="3012010"/>
            <a:ext cx="11111999" cy="535596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defTabSz="11076305" eaLnBrk="1" latinLnBrk="0" hangingPunct="0">
              <a:lnSpc>
                <a:spcPct val="130000"/>
              </a:lnSpc>
            </a:pPr>
            <a:r>
              <a:rPr sz="100" spc="-100">
                <a:latin typeface="Times New Roman" panose="02020603050405020304" pitchFamily="30"/>
              </a:rPr>
              <a:t>⁠</a:t>
            </a:r>
            <a:r>
              <a:rPr sz="2700">
                <a:latin typeface="Times New Roman" panose="02020603050405020304" pitchFamily="30"/>
              </a:rPr>
              <a:t>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                                                                                                                                            </a:t>
            </a:r>
            <a:r>
              <a:rPr sz="200" u="sng">
                <a:solidFill>
                  <a:srgbClr val="000000"/>
                </a:solidFill>
                <a:latin typeface="Times New Roman" panose="02020603050405020304" pitchFamily="30"/>
              </a:rPr>
              <a:t> </a:t>
            </a:r>
            <a:r>
              <a:rPr sz="100" spc="-100">
                <a:latin typeface="Times New Roman" panose="02020603050405020304" pitchFamily="30"/>
              </a:rPr>
              <a:t>⁠</a:t>
            </a:r>
            <a:endParaRPr sz="100" spc="-100">
              <a:latin typeface="Times New Roman" panose="02020603050405020304" pitchFamily="30"/>
            </a:endParaRPr>
          </a:p>
        </p:txBody>
      </p:sp>
      <p:sp>
        <p:nvSpPr>
          <p:cNvPr id="12854" name="yt_shape_12854" title=""/>
          <p:cNvSpPr txBox="1"/>
          <p:nvPr/>
        </p:nvSpPr>
        <p:spPr>
          <a:xfrm>
            <a:off x="540000" y="3598394"/>
            <a:ext cx="11111999" cy="535596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defTabSz="11076305" eaLnBrk="1" latinLnBrk="0" hangingPunct="0">
              <a:lnSpc>
                <a:spcPct val="130000"/>
              </a:lnSpc>
            </a:pPr>
            <a:r>
              <a:rPr sz="100" spc="-100">
                <a:latin typeface="Times New Roman" panose="02020603050405020304" pitchFamily="30"/>
              </a:rPr>
              <a:t>⁠</a:t>
            </a:r>
            <a:r>
              <a:rPr sz="2700">
                <a:latin typeface="Times New Roman" panose="02020603050405020304" pitchFamily="30"/>
              </a:rPr>
              <a:t>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                                                                                                                                            </a:t>
            </a:r>
            <a:r>
              <a:rPr sz="200" u="sng">
                <a:solidFill>
                  <a:srgbClr val="000000"/>
                </a:solidFill>
                <a:latin typeface="Times New Roman" panose="02020603050405020304" pitchFamily="30"/>
              </a:rPr>
              <a:t> </a:t>
            </a:r>
            <a:r>
              <a:rPr sz="100" spc="-100">
                <a:latin typeface="Times New Roman" panose="02020603050405020304" pitchFamily="30"/>
              </a:rPr>
              <a:t>⁠</a:t>
            </a:r>
            <a:endParaRPr sz="100" spc="-100">
              <a:latin typeface="Times New Roman" panose="02020603050405020304" pitchFamily="30"/>
            </a:endParaRPr>
          </a:p>
        </p:txBody>
      </p:sp>
      <p:sp>
        <p:nvSpPr>
          <p:cNvPr id="12855" name="yt_shape_12855" title=""/>
          <p:cNvSpPr txBox="1"/>
          <p:nvPr/>
        </p:nvSpPr>
        <p:spPr>
          <a:xfrm>
            <a:off x="540000" y="4184778"/>
            <a:ext cx="11111999" cy="535596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defTabSz="11076305" eaLnBrk="1" latinLnBrk="0" hangingPunct="0">
              <a:lnSpc>
                <a:spcPct val="130000"/>
              </a:lnSpc>
            </a:pPr>
            <a:r>
              <a:rPr sz="100" spc="-100">
                <a:latin typeface="Times New Roman" panose="02020603050405020304" pitchFamily="30"/>
              </a:rPr>
              <a:t>⁠</a:t>
            </a:r>
            <a:r>
              <a:rPr sz="2700">
                <a:latin typeface="Times New Roman" panose="02020603050405020304" pitchFamily="30"/>
              </a:rPr>
              <a:t>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                                                                                                                                            </a:t>
            </a:r>
            <a:r>
              <a:rPr sz="200" u="sng">
                <a:solidFill>
                  <a:srgbClr val="000000"/>
                </a:solidFill>
                <a:latin typeface="Times New Roman" panose="02020603050405020304" pitchFamily="30"/>
              </a:rPr>
              <a:t> </a:t>
            </a:r>
            <a:r>
              <a:rPr sz="100" spc="-100">
                <a:latin typeface="Times New Roman" panose="02020603050405020304" pitchFamily="30"/>
              </a:rPr>
              <a:t>⁠</a:t>
            </a:r>
            <a:endParaRPr sz="100" spc="-100">
              <a:latin typeface="Times New Roman" panose="02020603050405020304" pitchFamily="30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832577" y="2282540"/>
            <a:ext cx="10873804" cy="624028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①</a:t>
            </a:r>
            <a:r>
              <a:rPr kumimoji="0" lang="zh-CN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cs typeface="+mn-cs"/>
              </a:rPr>
              <a:t>示例一：就餐安排	</a:t>
            </a:r>
            <a:endParaRPr lang="zh-CN" altLang="en-US"/>
          </a:p>
        </p:txBody>
      </p:sp>
      <p:sp>
        <p:nvSpPr>
          <p:cNvPr id="3" name="文本框 2" title=""/>
          <p:cNvSpPr txBox="1"/>
          <p:nvPr/>
        </p:nvSpPr>
        <p:spPr>
          <a:xfrm>
            <a:off x="832577" y="2868924"/>
            <a:ext cx="10873804" cy="624028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zh-CN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cs typeface="+mn-cs"/>
              </a:rPr>
              <a:t>示例二：选择出行工具	</a:t>
            </a:r>
            <a:endParaRPr lang="zh-CN" altLang="en-US"/>
          </a:p>
        </p:txBody>
      </p:sp>
      <p:sp>
        <p:nvSpPr>
          <p:cNvPr id="4" name="文本框 3" title=""/>
          <p:cNvSpPr txBox="1"/>
          <p:nvPr/>
        </p:nvSpPr>
        <p:spPr>
          <a:xfrm>
            <a:off x="832577" y="3455308"/>
            <a:ext cx="10873804" cy="624028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②</a:t>
            </a:r>
            <a:r>
              <a:rPr kumimoji="0" lang="zh-CN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cs typeface="+mn-cs"/>
              </a:rPr>
              <a:t>示例一：注意旅行安全（生命和财产安全）	</a:t>
            </a:r>
            <a:endParaRPr lang="zh-CN" altLang="en-US"/>
          </a:p>
        </p:txBody>
      </p:sp>
      <p:sp>
        <p:nvSpPr>
          <p:cNvPr id="5" name="文本框 4" title=""/>
          <p:cNvSpPr txBox="1"/>
          <p:nvPr/>
        </p:nvSpPr>
        <p:spPr>
          <a:xfrm>
            <a:off x="832577" y="4041692"/>
            <a:ext cx="10873804" cy="624028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zh-CN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cs typeface="+mn-cs"/>
              </a:rPr>
              <a:t>示例二：文明出行，不乱扔垃圾	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2856" name="yt_shape_12856" title=""/>
          <p:cNvSpPr txBox="1"/>
          <p:nvPr/>
        </p:nvSpPr>
        <p:spPr>
          <a:xfrm>
            <a:off x="540119" y="833914"/>
            <a:ext cx="11111999" cy="11357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30000"/>
              </a:lnSpc>
            </a:pP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2.</a:t>
            </a:r>
            <a:r>
              <a:rPr lang="zh-CN" altLang="zh-CN" sz="3000" b="1" i="0" u="none">
                <a:solidFill>
                  <a:srgbClr val="ED028C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跨学科</a:t>
            </a:r>
            <a:r>
              <a:rPr lang="en-US" altLang="zh-CN" sz="3000" b="1" i="1" u="none">
                <a:solidFill>
                  <a:srgbClr val="ED028C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·</a:t>
            </a:r>
            <a:r>
              <a:rPr lang="zh-CN" altLang="zh-CN" sz="3000" b="1" i="0" u="none">
                <a:solidFill>
                  <a:srgbClr val="ED028C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体育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今年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龙城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常州举行了常州市第十六届运动会。请</a:t>
            </a:r>
            <a:b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  <a:sym typeface="_⨹_17_40c5b"/>
              </a:rPr>
            </a:b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你参与并完成任务。（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5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分）</a:t>
            </a:r>
            <a:endParaRPr lang="zh-CN" altLang="zh-CN" sz="3000" b="1" i="0" u="none">
              <a:solidFill>
                <a:srgbClr val="000000"/>
              </a:solidFill>
              <a:effectLst/>
              <a:latin typeface="Times New Roman" panose="02020603050405020304" pitchFamily="30"/>
              <a:ea typeface="宋体" panose="02010600030101010101" pitchFamily="2" charset="-122"/>
            </a:endParaRPr>
          </a:p>
        </p:txBody>
      </p:sp>
      <p:sp>
        <p:nvSpPr>
          <p:cNvPr id="12857" name="yt_shape_12857" title=""/>
          <p:cNvSpPr txBox="1"/>
          <p:nvPr/>
        </p:nvSpPr>
        <p:spPr>
          <a:xfrm>
            <a:off x="540120" y="2020462"/>
            <a:ext cx="11205314" cy="173592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eaLnBrk="1" latinLnBrk="0" hangingPunct="0">
              <a:lnSpc>
                <a:spcPct val="130000"/>
              </a:lnSpc>
            </a:pP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（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1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）组委会邀请你担任运动会吉祥物遴选的大众评委，请从以下</a:t>
            </a:r>
            <a:b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  <a:sym typeface="_⨹_27_8d61d"/>
              </a:rPr>
            </a:b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两件作品中推选出你认为最合适的一件，并根据该作品的设计元素</a:t>
            </a:r>
            <a:b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  <a:sym typeface="_⨹_29_8b218"/>
              </a:rPr>
            </a:b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及寓意写出三点推选理由。（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3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分）</a:t>
            </a:r>
            <a:endParaRPr lang="zh-CN" altLang="zh-CN" sz="3000" b="1" i="0" u="none">
              <a:solidFill>
                <a:srgbClr val="000000"/>
              </a:solidFill>
              <a:effectLst/>
              <a:latin typeface="Times New Roman" panose="02020603050405020304" pitchFamily="30"/>
              <a:ea typeface="宋体" panose="02010600030101010101" pitchFamily="2" charset="-122"/>
            </a:endParaRPr>
          </a:p>
        </p:txBody>
      </p:sp>
      <p:pic>
        <p:nvPicPr>
          <p:cNvPr id="12858" name="yt_image_12858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296607" y="3959538"/>
            <a:ext cx="7598785" cy="2352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yt_shape_矩形_2" title=""/>
          <p:cNvSpPr/>
          <p:nvPr/>
        </p:nvSpPr>
        <p:spPr>
          <a:xfrm>
            <a:off x="825869" y="869062"/>
            <a:ext cx="2008251" cy="530860"/>
          </a:xfrm>
          <a:prstGeom prst="rect">
            <a:avLst/>
          </a:prstGeom>
          <a:noFill/>
          <a:ln w="12700" cap="flat" cmpd="sng" algn="ctr">
            <a:solidFill>
              <a:srgbClr val="000000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2860" name="yt_shape_12860" title=""/>
          <p:cNvSpPr txBox="1"/>
          <p:nvPr/>
        </p:nvSpPr>
        <p:spPr>
          <a:xfrm>
            <a:off x="540119" y="1573220"/>
            <a:ext cx="11492915" cy="3587566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30000"/>
              </a:lnSpc>
            </a:pP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推选作品：</a:t>
            </a:r>
            <a:r>
              <a:rPr sz="100" spc="-100">
                <a:latin typeface="Times New Roman" panose="02020603050405020304" pitchFamily="30"/>
              </a:rPr>
              <a:t>⁠</a:t>
            </a:r>
            <a:r>
              <a:rPr sz="3000">
                <a:latin typeface="Times New Roman" panose="02020603050405020304" pitchFamily="30"/>
              </a:rPr>
              <a:t>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</a:t>
            </a:r>
            <a:r>
              <a:rPr sz="1900" u="sng">
                <a:solidFill>
                  <a:srgbClr val="000000"/>
                </a:solidFill>
                <a:latin typeface="Times New Roman" panose="02020603050405020304" pitchFamily="30"/>
              </a:rPr>
              <a:t> </a:t>
            </a:r>
            <a:r>
              <a:rPr sz="100" spc="-100">
                <a:latin typeface="Times New Roman" panose="02020603050405020304" pitchFamily="30"/>
              </a:rPr>
              <a:t>⁠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（填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A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或者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B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）推选理由：</a:t>
            </a:r>
            <a:r>
              <a:rPr sz="100" spc="-100">
                <a:latin typeface="Times New Roman" panose="02020603050405020304" pitchFamily="30"/>
              </a:rPr>
              <a:t>⁠</a:t>
            </a:r>
            <a:r>
              <a:rPr sz="3000">
                <a:latin typeface="Times New Roman" panose="02020603050405020304" pitchFamily="30"/>
              </a:rPr>
              <a:t>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 </a:t>
            </a:r>
            <a:r>
              <a:rPr sz="1300" u="sng">
                <a:solidFill>
                  <a:srgbClr val="000000"/>
                </a:solidFill>
                <a:latin typeface="Times New Roman" panose="02020603050405020304" pitchFamily="30"/>
              </a:rPr>
              <a:t> </a:t>
            </a:r>
            <a:r>
              <a:rPr sz="100" spc="-100">
                <a:latin typeface="Times New Roman" panose="02020603050405020304" pitchFamily="30"/>
              </a:rPr>
              <a:t>⁠</a:t>
            </a:r>
            <a:br>
              <a:rPr lang="zh-CN" altLang="zh-CN" sz="30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sym typeface="W:7.505039,H:46.8"/>
              </a:rPr>
            </a:br>
            <a:r>
              <a:rPr sz="100" spc="-100">
                <a:latin typeface="Times New Roman" panose="02020603050405020304" pitchFamily="30"/>
              </a:rPr>
              <a:t>⁠</a:t>
            </a:r>
            <a:r>
              <a:rPr sz="3000">
                <a:latin typeface="Times New Roman" panose="02020603050405020304" pitchFamily="30"/>
              </a:rPr>
              <a:t>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                                                                                                                                            </a:t>
            </a:r>
            <a:r>
              <a:rPr sz="500" u="sng">
                <a:solidFill>
                  <a:srgbClr val="000000"/>
                </a:solidFill>
                <a:latin typeface="Times New Roman" panose="02020603050405020304" pitchFamily="30"/>
              </a:rPr>
              <a:t> </a:t>
            </a:r>
            <a:r>
              <a:rPr sz="100" spc="-100">
                <a:latin typeface="Times New Roman" panose="02020603050405020304" pitchFamily="30"/>
              </a:rPr>
              <a:t>⁠</a:t>
            </a:r>
            <a:br>
              <a:rPr lang="zh-CN" altLang="zh-CN" sz="30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sym typeface="W:7.504961,H:46.8"/>
              </a:rPr>
            </a:br>
            <a:r>
              <a:rPr sz="100" spc="-100">
                <a:latin typeface="Times New Roman" panose="02020603050405020304" pitchFamily="30"/>
              </a:rPr>
              <a:t>⁠</a:t>
            </a:r>
            <a:r>
              <a:rPr sz="3000">
                <a:latin typeface="Times New Roman" panose="02020603050405020304" pitchFamily="30"/>
              </a:rPr>
              <a:t>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                                                                                                                                            </a:t>
            </a:r>
            <a:r>
              <a:rPr sz="400" u="sng">
                <a:solidFill>
                  <a:srgbClr val="000000"/>
                </a:solidFill>
                <a:latin typeface="Times New Roman" panose="02020603050405020304" pitchFamily="30"/>
              </a:rPr>
              <a:t> </a:t>
            </a:r>
            <a:r>
              <a:rPr sz="100" spc="-100">
                <a:latin typeface="Times New Roman" panose="02020603050405020304" pitchFamily="30"/>
              </a:rPr>
              <a:t>⁠</a:t>
            </a:r>
            <a:br>
              <a:rPr lang="zh-CN" altLang="zh-CN" sz="30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sym typeface="W:7.505039,H:46.8"/>
              </a:rPr>
            </a:br>
            <a:r>
              <a:rPr sz="100" spc="-100">
                <a:latin typeface="Times New Roman" panose="02020603050405020304" pitchFamily="30"/>
              </a:rPr>
              <a:t>⁠</a:t>
            </a:r>
            <a:r>
              <a:rPr sz="3000">
                <a:latin typeface="Times New Roman" panose="02020603050405020304" pitchFamily="30"/>
              </a:rPr>
              <a:t>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                                                                                                                                            </a:t>
            </a:r>
            <a:r>
              <a:rPr sz="500" u="sng">
                <a:solidFill>
                  <a:srgbClr val="000000"/>
                </a:solidFill>
                <a:latin typeface="Times New Roman" panose="02020603050405020304" pitchFamily="30"/>
              </a:rPr>
              <a:t> </a:t>
            </a:r>
            <a:r>
              <a:rPr sz="100" spc="-100">
                <a:latin typeface="Times New Roman" panose="02020603050405020304" pitchFamily="30"/>
              </a:rPr>
              <a:t>⁠</a:t>
            </a:r>
            <a:br>
              <a:rPr lang="zh-CN" altLang="zh-CN" sz="30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sym typeface="W:7.504961,H:46.8"/>
              </a:rPr>
            </a:br>
            <a:r>
              <a:rPr sz="100" spc="-100">
                <a:latin typeface="Times New Roman" panose="02020603050405020304" pitchFamily="30"/>
              </a:rPr>
              <a:t>⁠</a:t>
            </a:r>
            <a:r>
              <a:rPr sz="3000">
                <a:latin typeface="Times New Roman" panose="02020603050405020304" pitchFamily="30"/>
              </a:rPr>
              <a:t>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                                                                                                                                            </a:t>
            </a:r>
            <a:r>
              <a:rPr sz="500" u="sng">
                <a:solidFill>
                  <a:srgbClr val="000000"/>
                </a:solidFill>
                <a:latin typeface="Times New Roman" panose="02020603050405020304" pitchFamily="30"/>
              </a:rPr>
              <a:t> </a:t>
            </a:r>
            <a:r>
              <a:rPr sz="100" spc="-100">
                <a:latin typeface="Times New Roman" panose="02020603050405020304" pitchFamily="30"/>
              </a:rPr>
              <a:t>⁠</a:t>
            </a:r>
            <a:br>
              <a:rPr lang="zh-CN" altLang="zh-CN" sz="30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sym typeface="W:7.504961,H:46.8"/>
              </a:rPr>
            </a:br>
            <a:r>
              <a:rPr sz="100" spc="-100">
                <a:latin typeface="Times New Roman" panose="02020603050405020304" pitchFamily="30"/>
              </a:rPr>
              <a:t>⁠</a:t>
            </a:r>
            <a:r>
              <a:rPr sz="3000">
                <a:latin typeface="Times New Roman" panose="02020603050405020304" pitchFamily="30"/>
              </a:rPr>
              <a:t>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                                                                                                                                          </a:t>
            </a:r>
            <a:r>
              <a:rPr sz="600" u="sng">
                <a:solidFill>
                  <a:srgbClr val="000000"/>
                </a:solidFill>
                <a:latin typeface="Times New Roman" panose="02020603050405020304" pitchFamily="30"/>
              </a:rPr>
              <a:t> </a:t>
            </a:r>
            <a:r>
              <a:rPr sz="100" spc="-100">
                <a:latin typeface="Times New Roman" panose="02020603050405020304" pitchFamily="30"/>
              </a:rPr>
              <a:t>⁠⁠</a:t>
            </a:r>
            <a:endParaRPr sz="100" spc="-100">
              <a:latin typeface="Times New Roman" panose="02020603050405020304" pitchFamily="30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2745633" y="1501014"/>
            <a:ext cx="1985074" cy="68797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zh-CN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cs typeface="+mn-cs"/>
              </a:rPr>
              <a:t>示例：</a:t>
            </a:r>
            <a:r>
              <a:rPr kumimoji="0" lang="en-US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Times New Roman" panose="02020603050405020304" pitchFamily="30"/>
                <a:cs typeface="+mn-cs"/>
              </a:rPr>
              <a:t>A</a:t>
            </a:r>
            <a:r>
              <a:rPr kumimoji="0" lang="zh-CN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cs typeface="+mn-cs"/>
              </a:rPr>
              <a:t>　</a:t>
            </a:r>
            <a:endParaRPr lang="zh-CN" altLang="en-US"/>
          </a:p>
        </p:txBody>
      </p:sp>
      <p:sp>
        <p:nvSpPr>
          <p:cNvPr id="3" name="文本框 2" title=""/>
          <p:cNvSpPr txBox="1"/>
          <p:nvPr/>
        </p:nvSpPr>
        <p:spPr>
          <a:xfrm>
            <a:off x="9287721" y="1501014"/>
            <a:ext cx="2188274" cy="68797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①</a:t>
            </a:r>
            <a:r>
              <a:rPr kumimoji="0" lang="zh-CN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cs typeface="+mn-cs"/>
              </a:rPr>
              <a:t>吉祥物的</a:t>
            </a:r>
            <a:br>
              <a:rPr kumimoji="0" lang="zh-CN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cs typeface="+mn-cs"/>
                <a:sym typeface="_⨹_4_b08f8"/>
              </a:rPr>
            </a:br>
            <a:endParaRPr lang="zh-CN" altLang="en-US"/>
          </a:p>
        </p:txBody>
      </p:sp>
      <p:sp>
        <p:nvSpPr>
          <p:cNvPr id="4" name="文本框 3" title=""/>
          <p:cNvSpPr txBox="1"/>
          <p:nvPr/>
        </p:nvSpPr>
        <p:spPr>
          <a:xfrm>
            <a:off x="450108" y="2095374"/>
            <a:ext cx="11370311" cy="68797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zh-CN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cs typeface="+mn-cs"/>
              </a:rPr>
              <a:t>名字富有深意，</a:t>
            </a:r>
            <a:r>
              <a:rPr kumimoji="0" lang="en-US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“</a:t>
            </a:r>
            <a:r>
              <a:rPr kumimoji="0" lang="zh-CN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cs typeface="+mn-cs"/>
              </a:rPr>
              <a:t>常常</a:t>
            </a:r>
            <a:r>
              <a:rPr kumimoji="0" lang="en-US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”</a:t>
            </a:r>
            <a:r>
              <a:rPr kumimoji="0" lang="zh-CN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cs typeface="+mn-cs"/>
              </a:rPr>
              <a:t>代表常州，</a:t>
            </a:r>
            <a:r>
              <a:rPr kumimoji="0" lang="en-US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“</a:t>
            </a:r>
            <a:r>
              <a:rPr kumimoji="0" lang="zh-CN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cs typeface="+mn-cs"/>
              </a:rPr>
              <a:t>龙龙</a:t>
            </a:r>
            <a:r>
              <a:rPr kumimoji="0" lang="en-US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”</a:t>
            </a:r>
            <a:r>
              <a:rPr kumimoji="0" lang="zh-CN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cs typeface="+mn-cs"/>
              </a:rPr>
              <a:t>取自常州古称龙城；</a:t>
            </a:r>
            <a:br>
              <a:rPr kumimoji="0" lang="zh-CN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cs typeface="+mn-cs"/>
                <a:sym typeface="_⨹_9_3bae7"/>
              </a:rPr>
            </a:br>
            <a:endParaRPr lang="zh-CN" altLang="en-US"/>
          </a:p>
        </p:txBody>
      </p:sp>
      <p:sp>
        <p:nvSpPr>
          <p:cNvPr id="5" name="文本框 4" title=""/>
          <p:cNvSpPr txBox="1"/>
          <p:nvPr/>
        </p:nvSpPr>
        <p:spPr>
          <a:xfrm>
            <a:off x="450108" y="2689734"/>
            <a:ext cx="11368722" cy="68797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②</a:t>
            </a:r>
            <a:r>
              <a:rPr kumimoji="0" lang="zh-CN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cs typeface="+mn-cs"/>
              </a:rPr>
              <a:t>吉祥物的头部是常州市花月季的形象，它们身上的数字</a:t>
            </a:r>
            <a:r>
              <a:rPr kumimoji="0" lang="en-US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“</a:t>
            </a:r>
            <a:r>
              <a:rPr kumimoji="0" lang="en-US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Times New Roman" panose="02020603050405020304" pitchFamily="30"/>
                <a:cs typeface="+mn-cs"/>
              </a:rPr>
              <a:t>16</a:t>
            </a:r>
            <a:r>
              <a:rPr kumimoji="0" lang="en-US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”</a:t>
            </a:r>
            <a:r>
              <a:rPr kumimoji="0" lang="zh-CN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cs typeface="+mn-cs"/>
              </a:rPr>
              <a:t>代</a:t>
            </a:r>
            <a:br>
              <a:rPr kumimoji="0" lang="zh-CN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cs typeface="+mn-cs"/>
                <a:sym typeface="_⨹_1_2ed2d"/>
              </a:rPr>
            </a:br>
            <a:endParaRPr lang="zh-CN" altLang="en-US"/>
          </a:p>
        </p:txBody>
      </p:sp>
      <p:sp>
        <p:nvSpPr>
          <p:cNvPr id="6" name="文本框 5" title=""/>
          <p:cNvSpPr txBox="1"/>
          <p:nvPr/>
        </p:nvSpPr>
        <p:spPr>
          <a:xfrm>
            <a:off x="450108" y="3284094"/>
            <a:ext cx="11370311" cy="68797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zh-CN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cs typeface="+mn-cs"/>
              </a:rPr>
              <a:t>表常州市第十六届运动会；</a:t>
            </a:r>
            <a:r>
              <a:rPr kumimoji="0" lang="en-US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③</a:t>
            </a:r>
            <a:r>
              <a:rPr kumimoji="0" lang="zh-CN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cs typeface="+mn-cs"/>
              </a:rPr>
              <a:t>奋进的运动人物形象、长江水等元素</a:t>
            </a:r>
            <a:br>
              <a:rPr kumimoji="0" lang="zh-CN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cs typeface="+mn-cs"/>
                <a:sym typeface="_⨹_16_b1692"/>
              </a:rPr>
            </a:br>
            <a:endParaRPr lang="zh-CN" altLang="en-US"/>
          </a:p>
        </p:txBody>
      </p:sp>
      <p:sp>
        <p:nvSpPr>
          <p:cNvPr id="7" name="文本框 6" title=""/>
          <p:cNvSpPr txBox="1"/>
          <p:nvPr/>
        </p:nvSpPr>
        <p:spPr>
          <a:xfrm>
            <a:off x="450108" y="3878454"/>
            <a:ext cx="11370311" cy="68797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zh-CN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cs typeface="+mn-cs"/>
              </a:rPr>
              <a:t>作为创意构思点，塑造出活泼可爱、活力十足的运动卡通形象，展</a:t>
            </a:r>
            <a:br>
              <a:rPr kumimoji="0" lang="zh-CN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cs typeface="+mn-cs"/>
                <a:sym typeface="_⨹_29_0cb1e"/>
              </a:rPr>
            </a:br>
            <a:endParaRPr lang="zh-CN" altLang="en-US"/>
          </a:p>
        </p:txBody>
      </p:sp>
      <p:sp>
        <p:nvSpPr>
          <p:cNvPr id="8" name="文本框 7" title=""/>
          <p:cNvSpPr txBox="1"/>
          <p:nvPr/>
        </p:nvSpPr>
        <p:spPr>
          <a:xfrm>
            <a:off x="450108" y="4472814"/>
            <a:ext cx="11248072" cy="68797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zh-CN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cs typeface="+mn-cs"/>
              </a:rPr>
              <a:t>现出朝气蓬勃的精神面貌。</a:t>
            </a:r>
            <a:r>
              <a:rPr kumimoji="0" lang="en-US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cs typeface="+mn-cs"/>
              </a:rPr>
              <a:t>							</a:t>
            </a:r>
            <a:br>
              <a:rPr kumimoji="0" lang="en-US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cs typeface="+mn-cs"/>
                <a:sym typeface="_⨹_7_d0169"/>
              </a:rPr>
            </a:b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  <p:bldP spid="6" grpId="0" build="allAtOnce"/>
      <p:bldP spid="7" grpId="0" build="allAtOnce"/>
      <p:bldP spid="8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2861" name="yt_shape_12861" title=""/>
          <p:cNvSpPr txBox="1"/>
          <p:nvPr/>
        </p:nvSpPr>
        <p:spPr>
          <a:xfrm>
            <a:off x="540119" y="1815050"/>
            <a:ext cx="11492915" cy="3515899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30000"/>
              </a:lnSpc>
            </a:pP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（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2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  <a:sym typeface=",isEnd"/>
              </a:rPr>
              <a:t>）请你仿照示例，从候选项目中任选一个项目，写一则运动项</a:t>
            </a:r>
            <a:b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  <a:sym typeface="_⨹_27_4af1a"/>
              </a:rPr>
            </a:b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目宣传标语。（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2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  <a:sym typeface=",isEnd"/>
              </a:rPr>
              <a:t>分）</a:t>
            </a:r>
            <a:endParaRPr lang="zh-CN" altLang="zh-CN" sz="3000" b="1" i="0" u="none">
              <a:solidFill>
                <a:srgbClr val="000000"/>
              </a:solidFill>
              <a:effectLst/>
              <a:latin typeface="Times New Roman" panose="02020603050405020304" pitchFamily="30"/>
              <a:ea typeface="宋体" panose="02010600030101010101" pitchFamily="2" charset="-122"/>
              <a:sym typeface=",isEnd"/>
            </a:endParaRPr>
          </a:p>
          <a:p>
            <a:pPr algn="l" eaLnBrk="1" latinLnBrk="0" hangingPunct="0">
              <a:lnSpc>
                <a:spcPct val="130000"/>
              </a:lnSpc>
            </a:pP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示例：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跳水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楷体" panose="02010609060101010101" pitchFamily="30" charset="-122"/>
                <a:ea typeface="楷体" panose="02010609060101010101" pitchFamily="30" charset="-122"/>
              </a:rPr>
              <a:t>——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  <a:sym typeface=",isEnd"/>
              </a:rPr>
              <a:t>控制情绪波澜，跳出人生精彩</a:t>
            </a:r>
            <a:endParaRPr lang="zh-CN" altLang="zh-CN" sz="3000" b="1" i="0" u="none">
              <a:solidFill>
                <a:srgbClr val="000000"/>
              </a:solidFill>
              <a:effectLst/>
              <a:latin typeface="Times New Roman" panose="02020603050405020304" pitchFamily="30"/>
              <a:ea typeface="楷体" panose="02010609060101010101" pitchFamily="30" charset="-122"/>
              <a:sym typeface=",isEnd"/>
            </a:endParaRPr>
          </a:p>
          <a:p>
            <a:pPr algn="l" eaLnBrk="1" latinLnBrk="0" hangingPunct="0">
              <a:lnSpc>
                <a:spcPct val="130000"/>
              </a:lnSpc>
            </a:pP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候选项目：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射箭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　　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足球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　　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  <a:sym typeface=",isEnd"/>
              </a:rPr>
              <a:t>武术</a:t>
            </a:r>
            <a:endParaRPr lang="zh-CN" altLang="zh-CN" sz="3000" b="1" i="0" u="none">
              <a:solidFill>
                <a:srgbClr val="000000"/>
              </a:solidFill>
              <a:effectLst/>
              <a:latin typeface="Times New Roman" panose="02020603050405020304" pitchFamily="30"/>
              <a:ea typeface="楷体" panose="02010609060101010101" pitchFamily="30" charset="-122"/>
              <a:sym typeface=",isEnd"/>
            </a:endParaRPr>
          </a:p>
          <a:p>
            <a:pPr algn="l" eaLnBrk="1" latinLnBrk="0" hangingPunct="0">
              <a:lnSpc>
                <a:spcPct val="130000"/>
              </a:lnSpc>
            </a:pP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我选择的项目是</a:t>
            </a:r>
            <a:r>
              <a:rPr sz="100" spc="-100">
                <a:latin typeface="Times New Roman" panose="02020603050405020304" pitchFamily="30"/>
              </a:rPr>
              <a:t>⁠</a:t>
            </a:r>
            <a:r>
              <a:rPr sz="3000">
                <a:latin typeface="Times New Roman" panose="02020603050405020304" pitchFamily="30"/>
              </a:rPr>
              <a:t>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</a:t>
            </a:r>
            <a:r>
              <a:rPr lang="en-US"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      </a:t>
            </a:r>
            <a:r>
              <a:rPr sz="1400" u="sng">
                <a:solidFill>
                  <a:srgbClr val="000000"/>
                </a:solidFill>
                <a:latin typeface="Times New Roman" panose="02020603050405020304" pitchFamily="30"/>
              </a:rPr>
              <a:t> </a:t>
            </a:r>
            <a:r>
              <a:rPr sz="100" spc="-100">
                <a:latin typeface="Times New Roman" panose="02020603050405020304" pitchFamily="30"/>
              </a:rPr>
              <a:t>⁠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，</a:t>
            </a:r>
            <a:endParaRPr lang="en-US" altLang="zh-CN" sz="3000" b="1" i="0" u="none">
              <a:solidFill>
                <a:srgbClr val="000000"/>
              </a:solidFill>
              <a:effectLst/>
              <a:latin typeface="Times New Roman" panose="02020603050405020304" pitchFamily="30"/>
              <a:ea typeface="宋体" panose="02010600030101010101" pitchFamily="2" charset="-122"/>
            </a:endParaRPr>
          </a:p>
          <a:p>
            <a:pPr algn="l" eaLnBrk="1" latinLnBrk="0" hangingPunct="0">
              <a:lnSpc>
                <a:spcPct val="130000"/>
              </a:lnSpc>
            </a:pP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标语：</a:t>
            </a:r>
            <a:r>
              <a:rPr sz="100" spc="-100">
                <a:latin typeface="Times New Roman" panose="02020603050405020304" pitchFamily="30"/>
              </a:rPr>
              <a:t>⁠</a:t>
            </a:r>
            <a:r>
              <a:rPr sz="3000">
                <a:latin typeface="Times New Roman" panose="02020603050405020304" pitchFamily="30"/>
              </a:rPr>
              <a:t>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</a:t>
            </a:r>
            <a:r>
              <a:rPr lang="en-US"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</a:t>
            </a:r>
            <a:r>
              <a:rPr lang="en-US" sz="2000" u="sng">
                <a:solidFill>
                  <a:srgbClr val="000000"/>
                </a:solidFill>
                <a:latin typeface="Times New Roman" panose="02020603050405020304" pitchFamily="30"/>
              </a:rPr>
              <a:t>   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</a:t>
            </a:r>
            <a:r>
              <a:rPr sz="1600" u="sng">
                <a:solidFill>
                  <a:srgbClr val="000000"/>
                </a:solidFill>
                <a:latin typeface="Times New Roman" panose="02020603050405020304" pitchFamily="30"/>
              </a:rPr>
              <a:t> </a:t>
            </a:r>
            <a:r>
              <a:rPr sz="100" spc="-100">
                <a:latin typeface="Times New Roman" panose="02020603050405020304" pitchFamily="30"/>
              </a:rPr>
              <a:t>⁠</a:t>
            </a:r>
            <a:endParaRPr sz="100" spc="-100">
              <a:latin typeface="Times New Roman" panose="02020603050405020304" pitchFamily="30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3510809" y="4120284"/>
            <a:ext cx="2159890" cy="68797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zh-CN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cs typeface="+mn-cs"/>
              </a:rPr>
              <a:t>示例：足球　</a:t>
            </a:r>
            <a:r>
              <a:rPr kumimoji="0" lang="en-US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cs typeface="+mn-cs"/>
              </a:rPr>
              <a:t> </a:t>
            </a:r>
            <a:endParaRPr lang="zh-CN" altLang="en-US"/>
          </a:p>
        </p:txBody>
      </p:sp>
      <p:sp>
        <p:nvSpPr>
          <p:cNvPr id="3" name="文本框 2" title=""/>
          <p:cNvSpPr txBox="1"/>
          <p:nvPr/>
        </p:nvSpPr>
        <p:spPr>
          <a:xfrm>
            <a:off x="1893645" y="4690177"/>
            <a:ext cx="5394218" cy="68797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zh-CN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cs typeface="+mn-cs"/>
              </a:rPr>
              <a:t>球队奋勇争冠，青春点</a:t>
            </a:r>
            <a:r>
              <a:rPr lang="zh-CN" altLang="zh-CN"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</a:rPr>
              <a:t>燃绿茵　</a:t>
            </a:r>
            <a:br>
              <a:rPr kumimoji="0" lang="zh-CN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cs typeface="+mn-cs"/>
                <a:sym typeface="_⨹_11_ce063"/>
              </a:rPr>
            </a:b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2865" name="yt_shape_12865" title=""/>
          <p:cNvSpPr txBox="1"/>
          <p:nvPr/>
        </p:nvSpPr>
        <p:spPr>
          <a:xfrm>
            <a:off x="540119" y="648000"/>
            <a:ext cx="11111999" cy="11357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30000"/>
              </a:lnSpc>
            </a:pP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3.</a:t>
            </a:r>
            <a:r>
              <a:rPr lang="zh-CN" altLang="zh-CN" sz="3000" b="1" i="0" u="none">
                <a:solidFill>
                  <a:srgbClr val="ED028C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跨学科</a:t>
            </a:r>
            <a:r>
              <a:rPr lang="en-US" altLang="zh-CN" sz="3000" b="1" i="1" u="none">
                <a:solidFill>
                  <a:srgbClr val="ED028C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·</a:t>
            </a:r>
            <a:r>
              <a:rPr lang="zh-CN" altLang="zh-CN" sz="3000" b="1" i="0" u="none">
                <a:solidFill>
                  <a:srgbClr val="ED028C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德育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南岭中学将开展以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自强不息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为主题的演讲活动，</a:t>
            </a:r>
            <a:b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  <a:sym typeface="_⨹_9_2ebfb"/>
              </a:rPr>
            </a:b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请你完成下面的任务。（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8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分）</a:t>
            </a:r>
            <a:endParaRPr lang="zh-CN" altLang="zh-CN" sz="3000" b="1" i="0" u="none">
              <a:solidFill>
                <a:srgbClr val="000000"/>
              </a:solidFill>
              <a:effectLst/>
              <a:latin typeface="Times New Roman" panose="02020603050405020304" pitchFamily="30"/>
              <a:ea typeface="宋体" panose="02010600030101010101" pitchFamily="2" charset="-122"/>
            </a:endParaRPr>
          </a:p>
        </p:txBody>
      </p:sp>
      <p:sp>
        <p:nvSpPr>
          <p:cNvPr id="12866" name="yt_shape_12866" title=""/>
          <p:cNvSpPr txBox="1"/>
          <p:nvPr/>
        </p:nvSpPr>
        <p:spPr>
          <a:xfrm>
            <a:off x="540119" y="1834548"/>
            <a:ext cx="11111999" cy="11357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30000"/>
              </a:lnSpc>
            </a:pP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（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1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）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黑体" panose="02010609060101010101" charset="-122"/>
              </a:rPr>
              <a:t>【我策划】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策划组在制作海报时，有三幅备用图片，你会选</a:t>
            </a:r>
            <a:b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  <a:sym typeface="_⨹_21_84537"/>
              </a:rPr>
            </a:b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择哪一幅作为海报的配图？请说明理由。（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3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分）</a:t>
            </a:r>
            <a:endParaRPr lang="zh-CN" altLang="zh-CN" sz="3000" b="1" i="0" u="none">
              <a:solidFill>
                <a:srgbClr val="000000"/>
              </a:solidFill>
              <a:effectLst/>
              <a:latin typeface="Times New Roman" panose="02020603050405020304" pitchFamily="30"/>
              <a:ea typeface="宋体" panose="02010600030101010101" pitchFamily="2" charset="-122"/>
            </a:endParaRPr>
          </a:p>
        </p:txBody>
      </p:sp>
      <p:pic>
        <p:nvPicPr>
          <p:cNvPr id="12867" name="yt_image_12867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055637" y="3173460"/>
            <a:ext cx="10080724" cy="2404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869" name="yt_shape_12869" title=""/>
          <p:cNvSpPr txBox="1"/>
          <p:nvPr/>
        </p:nvSpPr>
        <p:spPr>
          <a:xfrm>
            <a:off x="540119" y="5564162"/>
            <a:ext cx="11492915" cy="11357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30000"/>
              </a:lnSpc>
            </a:pPr>
            <a:r>
              <a:rPr lang="zh-CN" altLang="zh-CN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选择：</a:t>
            </a:r>
            <a:r>
              <a:rPr spc="-100">
                <a:latin typeface="Times New Roman" panose="02020603050405020304" pitchFamily="30"/>
              </a:rPr>
              <a:t>⁠</a:t>
            </a:r>
            <a:r>
              <a:rPr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                                                             </a:t>
            </a:r>
            <a:r>
              <a:rPr u="sng" smtClean="0">
                <a:solidFill>
                  <a:srgbClr val="000000"/>
                </a:solidFill>
                <a:latin typeface="Times New Roman" panose="02020603050405020304" pitchFamily="30"/>
              </a:rPr>
              <a:t>  </a:t>
            </a:r>
            <a:r>
              <a:rPr spc="-100" smtClean="0">
                <a:latin typeface="Times New Roman" panose="02020603050405020304" pitchFamily="30"/>
              </a:rPr>
              <a:t>⁠</a:t>
            </a:r>
            <a:br>
              <a:rPr lang="en-US" altLang="zh-CN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sym typeface="W:7.505039,H:46.8"/>
              </a:rPr>
            </a:br>
            <a:r>
              <a:rPr lang="zh-CN" altLang="en-US" spc="-100">
                <a:latin typeface="Times New Roman" panose="02020603050405020304" pitchFamily="30"/>
              </a:rPr>
              <a:t>⁠</a:t>
            </a:r>
            <a:r>
              <a:rPr lang="zh-CN" altLang="en-US">
                <a:solidFill>
                  <a:srgbClr val="000000"/>
                </a:solidFill>
                <a:latin typeface="Times New Roman" panose="02020603050405020304" pitchFamily="30"/>
                <a:ea typeface="宋体" panose="02010600030101010101" pitchFamily="2" charset="-122"/>
              </a:rPr>
              <a:t>理由：</a:t>
            </a:r>
            <a:r>
              <a:rPr lang="zh-CN" altLang="en-US" u="sng">
                <a:solidFill>
                  <a:srgbClr val="000000"/>
                </a:solidFill>
                <a:latin typeface="Times New Roman" panose="02020603050405020304" pitchFamily="30"/>
              </a:rPr>
              <a:t>               </a:t>
            </a:r>
            <a:r>
              <a:rPr u="sng">
                <a:solidFill>
                  <a:srgbClr val="000000"/>
                </a:solidFill>
                <a:latin typeface="Times New Roman" panose="02020603050405020304" pitchFamily="30"/>
              </a:rPr>
              <a:t> </a:t>
            </a:r>
            <a:r>
              <a:rPr lang="en-US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                        </a:t>
            </a:r>
            <a:r>
              <a:rPr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</a:t>
            </a:r>
            <a:r>
              <a:rPr spc="-100">
                <a:latin typeface="Times New Roman" panose="02020603050405020304" pitchFamily="30"/>
              </a:rPr>
              <a:t>⁠</a:t>
            </a:r>
            <a:endParaRPr spc="-100">
              <a:latin typeface="Times New Roman" panose="02020603050405020304" pitchFamily="30"/>
            </a:endParaRPr>
          </a:p>
        </p:txBody>
      </p:sp>
      <p:sp>
        <p:nvSpPr>
          <p:cNvPr id="2" name="yt_shape_矩形_2" title=""/>
          <p:cNvSpPr/>
          <p:nvPr/>
        </p:nvSpPr>
        <p:spPr>
          <a:xfrm>
            <a:off x="825869" y="676060"/>
            <a:ext cx="2008251" cy="530860"/>
          </a:xfrm>
          <a:prstGeom prst="rect">
            <a:avLst/>
          </a:prstGeom>
          <a:noFill/>
          <a:ln w="12700" cap="flat" cmpd="sng" algn="ctr">
            <a:solidFill>
              <a:srgbClr val="000000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2872" name="yt_shape_12872" title=""/>
          <p:cNvSpPr txBox="1"/>
          <p:nvPr/>
        </p:nvSpPr>
        <p:spPr>
          <a:xfrm>
            <a:off x="540120" y="3160897"/>
            <a:ext cx="11492915" cy="1715406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30000"/>
              </a:lnSpc>
            </a:pPr>
            <a:r>
              <a:rPr sz="100" spc="-100">
                <a:latin typeface="Times New Roman" panose="02020603050405020304" pitchFamily="30"/>
              </a:rPr>
              <a:t>⁠</a:t>
            </a:r>
            <a:r>
              <a:rPr sz="3000">
                <a:latin typeface="Times New Roman" panose="02020603050405020304" pitchFamily="30"/>
              </a:rPr>
              <a:t>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                                                                               </a:t>
            </a:r>
            <a:r>
              <a:rPr lang="en-US" sz="2000" u="sng">
                <a:solidFill>
                  <a:srgbClr val="000000"/>
                </a:solidFill>
                <a:latin typeface="Times New Roman" panose="02020603050405020304" pitchFamily="30"/>
              </a:rPr>
              <a:t> 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</a:t>
            </a:r>
            <a:r>
              <a:rPr lang="en-US" sz="2000" u="sng">
                <a:solidFill>
                  <a:srgbClr val="000000"/>
                </a:solidFill>
                <a:latin typeface="Times New Roman" panose="02020603050405020304" pitchFamily="30"/>
              </a:rPr>
              <a:t> 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    </a:t>
            </a:r>
            <a:r>
              <a:rPr sz="500" u="sng">
                <a:solidFill>
                  <a:srgbClr val="000000"/>
                </a:solidFill>
                <a:latin typeface="Times New Roman" panose="02020603050405020304" pitchFamily="30"/>
              </a:rPr>
              <a:t> </a:t>
            </a:r>
            <a:r>
              <a:rPr sz="100" spc="-100">
                <a:latin typeface="Times New Roman" panose="02020603050405020304" pitchFamily="30"/>
              </a:rPr>
              <a:t>⁠</a:t>
            </a:r>
            <a:br>
              <a:rPr lang="zh-CN" altLang="zh-CN" sz="30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sym typeface="W:7.504961,H:46.8"/>
              </a:rPr>
            </a:br>
            <a:r>
              <a:rPr sz="100" spc="-100">
                <a:latin typeface="Times New Roman" panose="02020603050405020304" pitchFamily="30"/>
              </a:rPr>
              <a:t>⁠</a:t>
            </a:r>
            <a:r>
              <a:rPr sz="3000">
                <a:latin typeface="Times New Roman" panose="02020603050405020304" pitchFamily="30"/>
              </a:rPr>
              <a:t>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                                                                                                   </a:t>
            </a:r>
            <a:r>
              <a:rPr lang="en-US" sz="2000" u="sng">
                <a:solidFill>
                  <a:srgbClr val="000000"/>
                </a:solidFill>
                <a:latin typeface="Times New Roman" panose="02020603050405020304" pitchFamily="30"/>
              </a:rPr>
              <a:t> 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</a:t>
            </a:r>
            <a:r>
              <a:rPr lang="en-US" sz="2000" u="sng">
                <a:solidFill>
                  <a:srgbClr val="000000"/>
                </a:solidFill>
                <a:latin typeface="Times New Roman" panose="02020603050405020304" pitchFamily="30"/>
              </a:rPr>
              <a:t> 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</a:t>
            </a:r>
            <a:r>
              <a:rPr sz="500" u="sng">
                <a:solidFill>
                  <a:srgbClr val="000000"/>
                </a:solidFill>
                <a:latin typeface="Times New Roman" panose="02020603050405020304" pitchFamily="30"/>
              </a:rPr>
              <a:t> </a:t>
            </a:r>
            <a:r>
              <a:rPr sz="100" spc="-100">
                <a:latin typeface="Times New Roman" panose="02020603050405020304" pitchFamily="30"/>
              </a:rPr>
              <a:t>⁠</a:t>
            </a:r>
            <a:br>
              <a:rPr lang="zh-CN" altLang="zh-CN" sz="30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sym typeface="W:7.504961,H:46.8"/>
              </a:rPr>
            </a:br>
            <a:r>
              <a:rPr sz="100" spc="-100">
                <a:latin typeface="Times New Roman" panose="02020603050405020304" pitchFamily="30"/>
              </a:rPr>
              <a:t>⁠</a:t>
            </a:r>
            <a:r>
              <a:rPr sz="2600">
                <a:latin typeface="Times New Roman" panose="02020603050405020304" pitchFamily="30"/>
              </a:rPr>
              <a:t>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                                                               </a:t>
            </a:r>
            <a:r>
              <a:rPr lang="en-US"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                         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</a:t>
            </a:r>
            <a:r>
              <a:rPr sz="400" u="sng">
                <a:solidFill>
                  <a:srgbClr val="000000"/>
                </a:solidFill>
                <a:latin typeface="Times New Roman" panose="02020603050405020304" pitchFamily="30"/>
              </a:rPr>
              <a:t> </a:t>
            </a:r>
            <a:r>
              <a:rPr sz="100" spc="-100">
                <a:latin typeface="Times New Roman" panose="02020603050405020304" pitchFamily="30"/>
              </a:rPr>
              <a:t>⁠</a:t>
            </a:r>
            <a:endParaRPr sz="100" spc="-100">
              <a:latin typeface="Times New Roman" panose="02020603050405020304" pitchFamily="30"/>
            </a:endParaRPr>
          </a:p>
        </p:txBody>
      </p:sp>
      <p:sp>
        <p:nvSpPr>
          <p:cNvPr id="2" name="yt_shape_12871" title=""/>
          <p:cNvSpPr txBox="1"/>
          <p:nvPr/>
        </p:nvSpPr>
        <p:spPr>
          <a:xfrm>
            <a:off x="628200" y="1881739"/>
            <a:ext cx="11111999" cy="1199587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defTabSz="11076305" eaLnBrk="1" latinLnBrk="0" hangingPunct="0">
              <a:lnSpc>
                <a:spcPct val="130000"/>
              </a:lnSpc>
            </a:pPr>
            <a:r>
              <a:rPr lang="zh-CN" altLang="zh-CN" sz="3000" b="1" i="0"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</a:rPr>
              <a:t>　示例一：图一　该图画的是周恩来少年求学的情景，</a:t>
            </a:r>
            <a:r>
              <a:rPr lang="en-US" altLang="zh-CN" sz="3000" b="1" i="0"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zh-CN" sz="3000" b="1" i="0"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</a:rPr>
              <a:t>为中华之</a:t>
            </a:r>
            <a:br>
              <a:rPr lang="zh-CN" altLang="zh-CN" sz="3000" b="1" i="0"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sym typeface="_⨹_4_83d22"/>
              </a:rPr>
            </a:br>
            <a:r>
              <a:rPr lang="zh-CN" altLang="zh-CN" sz="3000" b="1" i="0"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</a:rPr>
              <a:t>崛起而读书</a:t>
            </a:r>
            <a:r>
              <a:rPr lang="en-US" altLang="zh-CN" sz="3000" b="1" i="0"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zh-CN" sz="3000" b="1" i="0"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</a:rPr>
              <a:t>体现了他高远的志向，能体现</a:t>
            </a:r>
            <a:r>
              <a:rPr lang="en-US" altLang="zh-CN" sz="3000" b="1" i="0"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zh-CN" sz="3000" b="1" i="0"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</a:rPr>
              <a:t>自强不息</a:t>
            </a:r>
            <a:r>
              <a:rPr lang="en-US" altLang="zh-CN" sz="3000" b="1" i="0"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zh-CN" sz="3000" b="1" i="0"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</a:rPr>
              <a:t>的主题</a:t>
            </a:r>
            <a:r>
              <a:rPr lang="zh-CN" altLang="en-US"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</a:rPr>
              <a:t>。</a:t>
            </a:r>
            <a:r>
              <a:rPr lang="zh-CN" altLang="zh-CN" sz="3000" b="1" i="0"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</a:rPr>
              <a:t>	</a:t>
            </a:r>
            <a:endParaRPr lang="zh-CN" altLang="zh-CN" sz="3000" b="1" i="0">
              <a:effectLst/>
              <a:uFill>
                <a:solidFill>
                  <a:srgbClr val="000000"/>
                </a:solidFill>
              </a:uFill>
              <a:latin typeface="Times New Roman" panose="02020603050405020304" pitchFamily="30"/>
              <a:ea typeface="宋体" panose="02010600030101010101" pitchFamily="2" charset="-122"/>
            </a:endParaRPr>
          </a:p>
        </p:txBody>
      </p:sp>
      <p:sp>
        <p:nvSpPr>
          <p:cNvPr id="3" name="yt_shape_12872" title=""/>
          <p:cNvSpPr txBox="1"/>
          <p:nvPr/>
        </p:nvSpPr>
        <p:spPr>
          <a:xfrm>
            <a:off x="628200" y="3037196"/>
            <a:ext cx="11280265" cy="1715406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30000"/>
              </a:lnSpc>
            </a:pPr>
            <a:r>
              <a:rPr lang="zh-CN" altLang="zh-CN" sz="3000" b="1" i="0"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</a:rPr>
              <a:t>　示例二：图二　该图由周恩来的肖像和他的一首诗构成，</a:t>
            </a:r>
            <a:r>
              <a:rPr lang="en-US" altLang="zh-CN" sz="3000" b="1" i="0"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zh-CN" sz="3000" b="1" i="0"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</a:rPr>
              <a:t>大江</a:t>
            </a:r>
            <a:br>
              <a:rPr lang="zh-CN" altLang="zh-CN" sz="3000" b="1" i="0"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sym typeface="_⨹_2_30434"/>
              </a:rPr>
            </a:br>
            <a:r>
              <a:rPr lang="zh-CN" altLang="zh-CN" sz="3000" b="1" i="0"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</a:rPr>
              <a:t>歌罢掉头东，邃密群科济世穷</a:t>
            </a:r>
            <a:r>
              <a:rPr lang="en-US" altLang="zh-CN" sz="3000" b="1" i="0"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zh-CN" sz="3000" b="1" i="0"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</a:rPr>
              <a:t>表现了他为了救国救民的理想不懈</a:t>
            </a:r>
            <a:br>
              <a:rPr lang="zh-CN" altLang="zh-CN" sz="3000" b="1" i="0"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sym typeface="_⨹_15_03c1f"/>
              </a:rPr>
            </a:br>
            <a:r>
              <a:rPr lang="zh-CN" altLang="zh-CN" sz="3000" b="1" i="0"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</a:rPr>
              <a:t>追求的精神，能体现</a:t>
            </a:r>
            <a:r>
              <a:rPr lang="en-US" altLang="zh-CN" sz="3000" b="1" i="0"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zh-CN" sz="3000" b="1" i="0"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</a:rPr>
              <a:t>自强不息</a:t>
            </a:r>
            <a:r>
              <a:rPr lang="en-US" altLang="zh-CN" sz="3000" b="1" i="0"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zh-CN" sz="3000" b="1" i="0"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</a:rPr>
              <a:t>的主题。　</a:t>
            </a:r>
            <a:r>
              <a:rPr sz="100" spc="-100">
                <a:latin typeface="Times New Roman" panose="02020603050405020304" pitchFamily="30"/>
              </a:rPr>
              <a:t>⁠</a:t>
            </a:r>
            <a:endParaRPr sz="100" spc="-100">
              <a:latin typeface="Times New Roman" panose="02020603050405020304" pitchFamily="30"/>
            </a:endParaRPr>
          </a:p>
        </p:txBody>
      </p:sp>
      <p:sp>
        <p:nvSpPr>
          <p:cNvPr id="4" name="yt_shape_12872" title=""/>
          <p:cNvSpPr txBox="1"/>
          <p:nvPr/>
        </p:nvSpPr>
        <p:spPr>
          <a:xfrm>
            <a:off x="540120" y="1961520"/>
            <a:ext cx="11492915" cy="1199587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30000"/>
              </a:lnSpc>
            </a:pPr>
            <a:r>
              <a:rPr sz="100" spc="-100">
                <a:latin typeface="Times New Roman" panose="02020603050405020304" pitchFamily="30"/>
              </a:rPr>
              <a:t>⁠</a:t>
            </a:r>
            <a:r>
              <a:rPr sz="3000">
                <a:latin typeface="Times New Roman" panose="02020603050405020304" pitchFamily="30"/>
              </a:rPr>
              <a:t>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                                                                               </a:t>
            </a:r>
            <a:r>
              <a:rPr lang="en-US" sz="2000" u="sng">
                <a:solidFill>
                  <a:srgbClr val="000000"/>
                </a:solidFill>
                <a:latin typeface="Times New Roman" panose="02020603050405020304" pitchFamily="30"/>
              </a:rPr>
              <a:t> 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</a:t>
            </a:r>
            <a:r>
              <a:rPr lang="en-US" sz="2000" u="sng">
                <a:solidFill>
                  <a:srgbClr val="000000"/>
                </a:solidFill>
                <a:latin typeface="Times New Roman" panose="02020603050405020304" pitchFamily="30"/>
              </a:rPr>
              <a:t> 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    </a:t>
            </a:r>
            <a:r>
              <a:rPr sz="500" u="sng">
                <a:solidFill>
                  <a:srgbClr val="000000"/>
                </a:solidFill>
                <a:latin typeface="Times New Roman" panose="02020603050405020304" pitchFamily="30"/>
              </a:rPr>
              <a:t> </a:t>
            </a:r>
            <a:r>
              <a:rPr sz="100" spc="-100">
                <a:latin typeface="Times New Roman" panose="02020603050405020304" pitchFamily="30"/>
              </a:rPr>
              <a:t>⁠</a:t>
            </a:r>
            <a:br>
              <a:rPr lang="zh-CN" altLang="zh-CN" sz="30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sym typeface="W:7.504961,H:46.8"/>
              </a:rPr>
            </a:br>
            <a:r>
              <a:rPr sz="100" spc="-100">
                <a:latin typeface="Times New Roman" panose="02020603050405020304" pitchFamily="30"/>
              </a:rPr>
              <a:t>⁠</a:t>
            </a:r>
            <a:r>
              <a:rPr sz="3000">
                <a:latin typeface="Times New Roman" panose="02020603050405020304" pitchFamily="30"/>
              </a:rPr>
              <a:t>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                                                                                                   </a:t>
            </a:r>
            <a:r>
              <a:rPr lang="en-US" sz="2000" u="sng">
                <a:solidFill>
                  <a:srgbClr val="000000"/>
                </a:solidFill>
                <a:latin typeface="Times New Roman" panose="02020603050405020304" pitchFamily="30"/>
              </a:rPr>
              <a:t> 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</a:t>
            </a:r>
            <a:r>
              <a:rPr lang="en-US" sz="2000" u="sng">
                <a:solidFill>
                  <a:srgbClr val="000000"/>
                </a:solidFill>
                <a:latin typeface="Times New Roman" panose="02020603050405020304" pitchFamily="30"/>
              </a:rPr>
              <a:t> 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</a:t>
            </a:r>
            <a:r>
              <a:rPr sz="500" u="sng">
                <a:solidFill>
                  <a:srgbClr val="000000"/>
                </a:solidFill>
                <a:latin typeface="Times New Roman" panose="02020603050405020304" pitchFamily="30"/>
              </a:rPr>
              <a:t> </a:t>
            </a:r>
            <a:r>
              <a:rPr sz="100" spc="-100">
                <a:latin typeface="Times New Roman" panose="02020603050405020304" pitchFamily="30"/>
              </a:rPr>
              <a:t>⁠⁠</a:t>
            </a:r>
            <a:endParaRPr sz="100" spc="-100">
              <a:latin typeface="Times New Roman" panose="02020603050405020304" pitchFamily="3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2873" name="yt_shape_12873" title=""/>
          <p:cNvSpPr txBox="1"/>
          <p:nvPr/>
        </p:nvSpPr>
        <p:spPr>
          <a:xfrm>
            <a:off x="540119" y="872109"/>
            <a:ext cx="10624067" cy="11357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30000"/>
              </a:lnSpc>
            </a:pP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（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2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）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黑体" panose="02010609060101010101" charset="-122"/>
              </a:rPr>
              <a:t>【我主持】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假如你是主持人，请为以下两个演讲撰写串场</a:t>
            </a:r>
            <a:b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  <a:sym typeface="_⨹_20_fa105"/>
              </a:rPr>
            </a:b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词。（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3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分）</a:t>
            </a:r>
            <a:endParaRPr lang="zh-CN" altLang="zh-CN" sz="3000" b="1" i="0" u="none">
              <a:solidFill>
                <a:srgbClr val="000000"/>
              </a:solidFill>
              <a:effectLst/>
              <a:latin typeface="Times New Roman" panose="02020603050405020304" pitchFamily="30"/>
              <a:ea typeface="宋体" panose="02010600030101010101" pitchFamily="2" charset="-122"/>
            </a:endParaRPr>
          </a:p>
        </p:txBody>
      </p:sp>
      <p:graphicFrame>
        <p:nvGraphicFramePr>
          <p:cNvPr id="12874" name="yt_table_12874" title=""/>
          <p:cNvGraphicFramePr>
            <a:graphicFrameLocks noGrp="1"/>
          </p:cNvGraphicFramePr>
          <p:nvPr/>
        </p:nvGraphicFramePr>
        <p:xfrm>
          <a:off x="540000" y="2211021"/>
          <a:ext cx="11111999" cy="205740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2970957"/>
                <a:gridCol w="4115963"/>
                <a:gridCol w="4025079"/>
              </a:tblGrid>
              <a:tr h="467999"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30000"/>
                        </a:lnSpc>
                      </a:pP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黑体" panose="02010609060101010101" charset="-122"/>
                        </a:rPr>
                        <a:t>演讲顺序</a:t>
                      </a:r>
                      <a:endParaRPr lang="zh-CN" altLang="zh-CN" sz="30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0"/>
                        <a:ea typeface="黑体" panose="02010609060101010101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30000"/>
                        </a:lnSpc>
                      </a:pP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黑体" panose="02010609060101010101" charset="-122"/>
                        </a:rPr>
                        <a:t>演讲题目</a:t>
                      </a:r>
                      <a:endParaRPr lang="zh-CN" altLang="zh-CN" sz="30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0"/>
                        <a:ea typeface="黑体" panose="02010609060101010101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30000"/>
                        </a:lnSpc>
                      </a:pP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黑体" panose="02010609060101010101" charset="-122"/>
                        </a:rPr>
                        <a:t>演讲者</a:t>
                      </a:r>
                      <a:endParaRPr lang="zh-CN" altLang="zh-CN" sz="30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0"/>
                        <a:ea typeface="黑体" panose="02010609060101010101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  <a:tr h="467999"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30000"/>
                        </a:lnSpc>
                      </a:pPr>
                      <a:r>
                        <a:rPr lang="en-US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Times New Roman" panose="02020603050405020304" pitchFamily="30"/>
                        </a:rPr>
                        <a:t>Ⅰ</a:t>
                      </a:r>
                      <a:endParaRPr lang="en-US" altLang="zh-CN" sz="30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0"/>
                        <a:ea typeface="Times New Roman" panose="02020603050405020304" pitchFamily="30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30000"/>
                        </a:lnSpc>
                      </a:pP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宋体" panose="02010600030101010101" pitchFamily="2" charset="-122"/>
                        </a:rPr>
                        <a:t>《志当存高远》</a:t>
                      </a:r>
                      <a:endParaRPr lang="zh-CN" altLang="zh-CN" sz="30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30000"/>
                        </a:lnSpc>
                      </a:pPr>
                      <a:r>
                        <a:rPr lang="en-US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Times New Roman" panose="02020603050405020304" pitchFamily="30"/>
                        </a:rPr>
                        <a:t>901</a:t>
                      </a: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宋体" panose="02010600030101010101" pitchFamily="2" charset="-122"/>
                        </a:rPr>
                        <a:t>班小语</a:t>
                      </a:r>
                      <a:endParaRPr lang="zh-CN" altLang="zh-CN" sz="30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  <a:tr h="467999"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30000"/>
                        </a:lnSpc>
                      </a:pPr>
                      <a:r>
                        <a:rPr lang="en-US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Times New Roman" panose="02020603050405020304" pitchFamily="30"/>
                        </a:rPr>
                        <a:t>Ⅱ</a:t>
                      </a:r>
                      <a:endParaRPr lang="en-US" altLang="zh-CN" sz="30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0"/>
                        <a:ea typeface="Times New Roman" panose="02020603050405020304" pitchFamily="30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30000"/>
                        </a:lnSpc>
                      </a:pP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宋体" panose="02010600030101010101" pitchFamily="2" charset="-122"/>
                        </a:rPr>
                        <a:t>《勇做弄潮儿》</a:t>
                      </a:r>
                      <a:endParaRPr lang="zh-CN" altLang="zh-CN" sz="30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30000"/>
                        </a:lnSpc>
                      </a:pPr>
                      <a:r>
                        <a:rPr lang="en-US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Times New Roman" panose="02020603050405020304" pitchFamily="30"/>
                        </a:rPr>
                        <a:t>902</a:t>
                      </a:r>
                      <a:r>
                        <a:rPr lang="zh-CN" altLang="zh-CN" sz="30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0"/>
                          <a:ea typeface="宋体" panose="02010600030101010101" pitchFamily="2" charset="-122"/>
                        </a:rPr>
                        <a:t>班小文</a:t>
                      </a:r>
                      <a:endParaRPr lang="zh-CN" altLang="zh-CN" sz="30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</a:tbl>
          </a:graphicData>
        </a:graphic>
      </p:graphicFrame>
      <p:sp>
        <p:nvSpPr>
          <p:cNvPr id="12876" name="yt_shape_12876" title=""/>
          <p:cNvSpPr txBox="1"/>
          <p:nvPr/>
        </p:nvSpPr>
        <p:spPr>
          <a:xfrm>
            <a:off x="540120" y="4537967"/>
            <a:ext cx="11492915" cy="173592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30000"/>
              </a:lnSpc>
            </a:pPr>
            <a:r>
              <a:rPr sz="100" spc="-100">
                <a:latin typeface="Times New Roman" panose="02020603050405020304" pitchFamily="30"/>
              </a:rPr>
              <a:t>⁠</a:t>
            </a:r>
            <a:r>
              <a:rPr sz="3000">
                <a:latin typeface="Times New Roman" panose="02020603050405020304" pitchFamily="30"/>
              </a:rPr>
              <a:t>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                                                                                  </a:t>
            </a:r>
            <a:r>
              <a:rPr lang="en-US" sz="2000" u="sng">
                <a:solidFill>
                  <a:srgbClr val="000000"/>
                </a:solidFill>
                <a:latin typeface="Times New Roman" panose="02020603050405020304" pitchFamily="30"/>
              </a:rPr>
              <a:t> 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                      </a:t>
            </a:r>
            <a:r>
              <a:rPr sz="400" u="sng">
                <a:solidFill>
                  <a:srgbClr val="000000"/>
                </a:solidFill>
                <a:latin typeface="Times New Roman" panose="02020603050405020304" pitchFamily="30"/>
              </a:rPr>
              <a:t> </a:t>
            </a:r>
            <a:r>
              <a:rPr sz="100" spc="-100">
                <a:latin typeface="Times New Roman" panose="02020603050405020304" pitchFamily="30"/>
              </a:rPr>
              <a:t>⁠</a:t>
            </a:r>
            <a:br>
              <a:rPr lang="zh-CN" altLang="zh-CN" sz="30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sym typeface="W:7.504961,H:46.8"/>
              </a:rPr>
            </a:br>
            <a:r>
              <a:rPr sz="100" spc="-100">
                <a:latin typeface="Times New Roman" panose="02020603050405020304" pitchFamily="30"/>
              </a:rPr>
              <a:t>⁠</a:t>
            </a:r>
            <a:r>
              <a:rPr sz="3000">
                <a:latin typeface="Times New Roman" panose="02020603050405020304" pitchFamily="30"/>
              </a:rPr>
              <a:t>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                                                                                     </a:t>
            </a:r>
            <a:r>
              <a:rPr lang="en-US" sz="2000" u="sng">
                <a:solidFill>
                  <a:srgbClr val="000000"/>
                </a:solidFill>
                <a:latin typeface="Times New Roman" panose="02020603050405020304" pitchFamily="30"/>
              </a:rPr>
              <a:t> 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                      </a:t>
            </a:r>
            <a:r>
              <a:rPr sz="500" u="sng">
                <a:solidFill>
                  <a:srgbClr val="000000"/>
                </a:solidFill>
                <a:latin typeface="Times New Roman" panose="02020603050405020304" pitchFamily="30"/>
              </a:rPr>
              <a:t> </a:t>
            </a:r>
            <a:r>
              <a:rPr sz="100" spc="-100">
                <a:latin typeface="Times New Roman" panose="02020603050405020304" pitchFamily="30"/>
              </a:rPr>
              <a:t>⁠</a:t>
            </a:r>
            <a:br>
              <a:rPr lang="zh-CN" altLang="zh-CN" sz="30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sym typeface="W:7.504961,H:46.8"/>
              </a:rPr>
            </a:br>
            <a:r>
              <a:rPr sz="100" spc="-100">
                <a:latin typeface="Times New Roman" panose="02020603050405020304" pitchFamily="30"/>
              </a:rPr>
              <a:t>⁠</a:t>
            </a:r>
            <a:r>
              <a:rPr sz="2700">
                <a:latin typeface="Times New Roman" panose="02020603050405020304" pitchFamily="30"/>
              </a:rPr>
              <a:t>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                                                                                </a:t>
            </a:r>
            <a:r>
              <a:rPr lang="en-US"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       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</a:t>
            </a:r>
            <a:r>
              <a:rPr sz="400" u="sng">
                <a:solidFill>
                  <a:srgbClr val="000000"/>
                </a:solidFill>
                <a:latin typeface="Times New Roman" panose="02020603050405020304" pitchFamily="30"/>
              </a:rPr>
              <a:t> </a:t>
            </a:r>
            <a:r>
              <a:rPr sz="100" spc="-100">
                <a:latin typeface="Times New Roman" panose="02020603050405020304" pitchFamily="30"/>
              </a:rPr>
              <a:t>⁠</a:t>
            </a:r>
            <a:endParaRPr sz="100" spc="-100">
              <a:latin typeface="Times New Roman" panose="02020603050405020304" pitchFamily="30"/>
            </a:endParaRPr>
          </a:p>
        </p:txBody>
      </p:sp>
      <p:sp>
        <p:nvSpPr>
          <p:cNvPr id="2" name="yt_shape_12876" title=""/>
          <p:cNvSpPr txBox="1"/>
          <p:nvPr/>
        </p:nvSpPr>
        <p:spPr>
          <a:xfrm>
            <a:off x="653534" y="4414869"/>
            <a:ext cx="11111760" cy="173592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30000"/>
              </a:lnSpc>
            </a:pPr>
            <a:r>
              <a:rPr lang="zh-CN" altLang="zh-CN" sz="100" b="1" i="0" spc="-100">
                <a:effectLst/>
                <a:latin typeface="Times New Roman" panose="02020603050405020304" pitchFamily="30"/>
                <a:ea typeface="宋体" panose="02010600030101010101" pitchFamily="2" charset="-122"/>
              </a:rPr>
              <a:t> </a:t>
            </a:r>
            <a:r>
              <a:rPr lang="zh-CN" altLang="zh-CN" sz="3000" b="1" i="0"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</a:rPr>
              <a:t>　示例：同学们，</a:t>
            </a:r>
            <a:r>
              <a:rPr lang="en-US" altLang="zh-CN" sz="3000" b="1" i="0"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Times New Roman" panose="02020603050405020304" pitchFamily="30"/>
              </a:rPr>
              <a:t>901</a:t>
            </a:r>
            <a:r>
              <a:rPr lang="zh-CN" altLang="zh-CN" sz="3000" b="1" i="0"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</a:rPr>
              <a:t>班小语同学的演讲让我们热血沸腾，是啊，</a:t>
            </a:r>
            <a:br>
              <a:rPr lang="zh-CN" altLang="zh-CN" sz="3000" b="1" i="0"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sym typeface="_⨹_19_137b4"/>
              </a:rPr>
            </a:br>
            <a:r>
              <a:rPr lang="zh-CN" altLang="zh-CN" sz="3000" b="1" i="0"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</a:rPr>
              <a:t>志存高远才能步步向前，志存高远才会勇做时代的弄潮儿。下面，</a:t>
            </a:r>
            <a:br>
              <a:rPr lang="zh-CN" altLang="zh-CN" sz="3000" b="1" i="0"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sym typeface="_⨹_29_696da"/>
              </a:rPr>
            </a:br>
            <a:r>
              <a:rPr lang="zh-CN" altLang="zh-CN" sz="3000" b="1" i="0"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</a:rPr>
              <a:t>请大家欣赏</a:t>
            </a:r>
            <a:r>
              <a:rPr lang="en-US" altLang="zh-CN" sz="3000" b="1" i="0"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Times New Roman" panose="02020603050405020304" pitchFamily="30"/>
              </a:rPr>
              <a:t>902</a:t>
            </a:r>
            <a:r>
              <a:rPr lang="zh-CN" altLang="zh-CN" sz="3000" b="1" i="0"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</a:rPr>
              <a:t>班小文同学演讲《勇做弄潮儿》。　</a:t>
            </a:r>
            <a:r>
              <a:rPr sz="100" spc="-100">
                <a:latin typeface="Times New Roman" panose="02020603050405020304" pitchFamily="30"/>
              </a:rPr>
              <a:t>⁠</a:t>
            </a:r>
            <a:endParaRPr sz="100" spc="-100">
              <a:latin typeface="Times New Roman" panose="02020603050405020304" pitchFamily="3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2877" name="yt_shape_12877" title=""/>
          <p:cNvSpPr txBox="1"/>
          <p:nvPr/>
        </p:nvSpPr>
        <p:spPr>
          <a:xfrm>
            <a:off x="540120" y="2711928"/>
            <a:ext cx="11492915" cy="11357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30000"/>
              </a:lnSpc>
            </a:pP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（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3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）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黑体" panose="02010609060101010101" charset="-122"/>
              </a:rPr>
              <a:t>【我宣传】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活动结束，宣传组要在公众号上发一篇新闻报</a:t>
            </a:r>
            <a:b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  <a:sym typeface="_⨹_20_1ba5f"/>
              </a:rPr>
            </a:b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道，请为其拟写新闻标题。（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2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分）</a:t>
            </a:r>
            <a:endParaRPr lang="zh-CN" altLang="zh-CN" sz="3000" b="1" i="0" u="none">
              <a:solidFill>
                <a:srgbClr val="000000"/>
              </a:solidFill>
              <a:effectLst/>
              <a:latin typeface="Times New Roman" panose="02020603050405020304" pitchFamily="30"/>
              <a:ea typeface="宋体" panose="02010600030101010101" pitchFamily="2" charset="-122"/>
            </a:endParaRPr>
          </a:p>
        </p:txBody>
      </p:sp>
      <p:sp>
        <p:nvSpPr>
          <p:cNvPr id="12878" name="yt_shape_12878" title=""/>
          <p:cNvSpPr txBox="1"/>
          <p:nvPr/>
        </p:nvSpPr>
        <p:spPr>
          <a:xfrm>
            <a:off x="540000" y="3898476"/>
            <a:ext cx="11111999" cy="535596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defTabSz="11076305" eaLnBrk="1" latinLnBrk="0" hangingPunct="0">
              <a:lnSpc>
                <a:spcPct val="130000"/>
              </a:lnSpc>
            </a:pPr>
            <a:r>
              <a:rPr sz="100" spc="-100">
                <a:latin typeface="Times New Roman" panose="02020603050405020304" pitchFamily="30"/>
              </a:rPr>
              <a:t>⁠</a:t>
            </a:r>
            <a:r>
              <a:rPr sz="2700">
                <a:latin typeface="Times New Roman" panose="02020603050405020304" pitchFamily="30"/>
              </a:rPr>
              <a:t>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                                                                                                                                            </a:t>
            </a:r>
            <a:r>
              <a:rPr sz="200" u="sng">
                <a:solidFill>
                  <a:srgbClr val="000000"/>
                </a:solidFill>
                <a:latin typeface="Times New Roman" panose="02020603050405020304" pitchFamily="30"/>
              </a:rPr>
              <a:t> </a:t>
            </a:r>
            <a:r>
              <a:rPr sz="100" spc="-100">
                <a:latin typeface="Times New Roman" panose="02020603050405020304" pitchFamily="30"/>
              </a:rPr>
              <a:t>⁠</a:t>
            </a:r>
            <a:endParaRPr sz="100" spc="-100">
              <a:latin typeface="Times New Roman" panose="02020603050405020304" pitchFamily="30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832577" y="3727034"/>
            <a:ext cx="8275981" cy="624028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zh-CN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cs typeface="+mn-cs"/>
              </a:rPr>
              <a:t>示例：南岭中学开展</a:t>
            </a:r>
            <a:r>
              <a:rPr kumimoji="0" lang="en-US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“</a:t>
            </a:r>
            <a:r>
              <a:rPr kumimoji="0" lang="zh-CN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cs typeface="+mn-cs"/>
              </a:rPr>
              <a:t>自强不息</a:t>
            </a:r>
            <a:r>
              <a:rPr kumimoji="0" lang="en-US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”</a:t>
            </a:r>
            <a:r>
              <a:rPr kumimoji="0" lang="zh-CN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cs typeface="+mn-cs"/>
              </a:rPr>
              <a:t>主题演讲活动	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2879" name="yt_shape_12879" title=""/>
          <p:cNvSpPr txBox="1"/>
          <p:nvPr/>
        </p:nvSpPr>
        <p:spPr>
          <a:xfrm>
            <a:off x="540000" y="561762"/>
            <a:ext cx="8689879" cy="535596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30000"/>
              </a:lnSpc>
            </a:pP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4.</a:t>
            </a:r>
            <a:r>
              <a:rPr lang="zh-CN" altLang="zh-CN" sz="3000" b="1" i="0" u="none">
                <a:solidFill>
                  <a:srgbClr val="ED028C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跨学科</a:t>
            </a:r>
            <a:r>
              <a:rPr lang="en-US" altLang="zh-CN" sz="3000" b="1" i="1" u="none">
                <a:solidFill>
                  <a:srgbClr val="ED028C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·</a:t>
            </a:r>
            <a:r>
              <a:rPr lang="zh-CN" altLang="zh-CN" sz="3000" b="1" i="0" u="none">
                <a:solidFill>
                  <a:srgbClr val="ED028C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美术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阅读下面的文字，完成题目。（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4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分）</a:t>
            </a:r>
            <a:endParaRPr lang="zh-CN" altLang="zh-CN" sz="3000" b="1" i="0" u="none">
              <a:solidFill>
                <a:srgbClr val="000000"/>
              </a:solidFill>
              <a:effectLst/>
              <a:latin typeface="Times New Roman" panose="02020603050405020304" pitchFamily="30"/>
              <a:ea typeface="宋体" panose="02010600030101010101" pitchFamily="2" charset="-122"/>
            </a:endParaRPr>
          </a:p>
        </p:txBody>
      </p:sp>
      <p:sp>
        <p:nvSpPr>
          <p:cNvPr id="12880" name="yt_shape_12880" title=""/>
          <p:cNvSpPr txBox="1"/>
          <p:nvPr/>
        </p:nvSpPr>
        <p:spPr>
          <a:xfrm>
            <a:off x="540120" y="1148147"/>
            <a:ext cx="11361258" cy="2509453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indent="765175" algn="just" eaLnBrk="1" latinLnBrk="0" hangingPunct="0">
              <a:lnSpc>
                <a:spcPct val="110000"/>
              </a:lnSpc>
            </a:pPr>
            <a:r>
              <a:rPr lang="en-US" altLang="zh-CN" sz="30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玉兔巡月，扬帆星河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。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2023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年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1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月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14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日，在北京颐堤港的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中国探月太空兔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展陈活动现场，中国探月航天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IP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形象太空兔正式对外公布了名称。在过去几年时间里，大家一直亲切地称呼其为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太空兔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，在农历兔年到来之际，中国探月航天太空兔终于有了自己正式的中英文名称，</a:t>
            </a:r>
            <a:r>
              <a:rPr lang="zh-CN" altLang="zh-CN" sz="3000" b="1" i="0" u="none" spc="-150">
                <a:solidFill>
                  <a:srgbClr val="000000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中文名：</a:t>
            </a:r>
            <a:r>
              <a:rPr lang="en-US" altLang="zh-CN" sz="3000" b="1" i="0" u="none" spc="-15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zh-CN" sz="3000" b="1" i="0" u="none" spc="-150">
                <a:solidFill>
                  <a:srgbClr val="000000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兔星星</a:t>
            </a:r>
            <a:r>
              <a:rPr lang="en-US" altLang="zh-CN" sz="3000" b="1" i="0" u="none" spc="-15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zh-CN" sz="3000" b="1" i="0" u="none" spc="-150">
                <a:solidFill>
                  <a:srgbClr val="000000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；英文名</a:t>
            </a:r>
            <a:r>
              <a:rPr lang="en-US" altLang="zh-CN" sz="3000" b="1" i="0" u="none" spc="-30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en-US" altLang="zh-CN" sz="3000" b="1" i="0" u="none" spc="-300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To      star</a:t>
            </a:r>
            <a:r>
              <a:rPr lang="en-US" altLang="zh-CN" sz="3000" b="1" i="0" u="none" spc="-30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zh-CN" sz="3000" b="1" i="0" u="none" spc="-300">
                <a:solidFill>
                  <a:srgbClr val="000000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。</a:t>
            </a:r>
            <a:endParaRPr lang="zh-CN" altLang="zh-CN" sz="3000" b="1" i="0" u="none" spc="-300">
              <a:solidFill>
                <a:srgbClr val="000000"/>
              </a:solidFill>
              <a:effectLst/>
              <a:latin typeface="Times New Roman" panose="02020603050405020304" pitchFamily="30"/>
              <a:ea typeface="楷体" panose="02010609060101010101" pitchFamily="30" charset="-122"/>
            </a:endParaRPr>
          </a:p>
        </p:txBody>
      </p:sp>
      <p:sp>
        <p:nvSpPr>
          <p:cNvPr id="2" name="yt_shape_矩形_2" title=""/>
          <p:cNvSpPr/>
          <p:nvPr/>
        </p:nvSpPr>
        <p:spPr>
          <a:xfrm>
            <a:off x="825750" y="625262"/>
            <a:ext cx="2008251" cy="466916"/>
          </a:xfrm>
          <a:prstGeom prst="rect">
            <a:avLst/>
          </a:prstGeom>
          <a:noFill/>
          <a:ln w="12700" cap="flat" cmpd="sng" algn="ctr">
            <a:solidFill>
              <a:srgbClr val="000000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yt_shape_12883" title=""/>
          <p:cNvSpPr txBox="1"/>
          <p:nvPr/>
        </p:nvSpPr>
        <p:spPr>
          <a:xfrm>
            <a:off x="540000" y="5615263"/>
            <a:ext cx="10427535" cy="535596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30000"/>
              </a:lnSpc>
            </a:pP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（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1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）请为上面的材料拟一个标题。（不超过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18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个字）（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2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分）</a:t>
            </a:r>
            <a:endParaRPr lang="zh-CN" altLang="zh-CN" sz="3000" b="1" i="0" u="none">
              <a:solidFill>
                <a:srgbClr val="000000"/>
              </a:solidFill>
              <a:effectLst/>
              <a:latin typeface="Times New Roman" panose="02020603050405020304" pitchFamily="30"/>
              <a:ea typeface="宋体" panose="02010600030101010101" pitchFamily="2" charset="-122"/>
            </a:endParaRPr>
          </a:p>
        </p:txBody>
      </p:sp>
      <p:pic>
        <p:nvPicPr>
          <p:cNvPr id="3" name="yt_image_12881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517945" y="3610199"/>
            <a:ext cx="1156111" cy="1980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yt_shape_12884" title=""/>
          <p:cNvSpPr txBox="1"/>
          <p:nvPr/>
        </p:nvSpPr>
        <p:spPr>
          <a:xfrm>
            <a:off x="540000" y="6201647"/>
            <a:ext cx="11111999" cy="535596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defTabSz="11076305" eaLnBrk="1" latinLnBrk="0" hangingPunct="0">
              <a:lnSpc>
                <a:spcPct val="130000"/>
              </a:lnSpc>
            </a:pPr>
            <a:r>
              <a:rPr sz="100" spc="-100">
                <a:latin typeface="Times New Roman" panose="02020603050405020304" pitchFamily="30"/>
              </a:rPr>
              <a:t>⁠</a:t>
            </a:r>
            <a:r>
              <a:rPr sz="2700">
                <a:latin typeface="Times New Roman" panose="02020603050405020304" pitchFamily="30"/>
              </a:rPr>
              <a:t>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                                                                                                                                            </a:t>
            </a:r>
            <a:r>
              <a:rPr sz="200" u="sng">
                <a:solidFill>
                  <a:srgbClr val="000000"/>
                </a:solidFill>
                <a:latin typeface="Times New Roman" panose="02020603050405020304" pitchFamily="30"/>
              </a:rPr>
              <a:t> </a:t>
            </a:r>
            <a:r>
              <a:rPr sz="100" spc="-100">
                <a:latin typeface="Times New Roman" panose="02020603050405020304" pitchFamily="30"/>
              </a:rPr>
              <a:t>⁠</a:t>
            </a:r>
            <a:endParaRPr sz="100" spc="-100">
              <a:latin typeface="Times New Roman" panose="02020603050405020304" pitchFamily="30"/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832577" y="6065644"/>
            <a:ext cx="6709451" cy="624028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zh-CN" altLang="zh-CN" sz="3000" b="1" i="0" strike="noStrike" kern="1200" cap="none" spc="0" normalizeH="0" baseline="0" noProof="0">
                <a:ln>
                  <a:noFill/>
                </a:ln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cs typeface="+mn-cs"/>
              </a:rPr>
              <a:t>中国探月航天太空兔正式对外公布名称	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2885" name="yt_shape_12885" title=""/>
          <p:cNvSpPr txBox="1"/>
          <p:nvPr/>
        </p:nvSpPr>
        <p:spPr>
          <a:xfrm>
            <a:off x="540119" y="3217548"/>
            <a:ext cx="11111999" cy="11357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30000"/>
              </a:lnSpc>
            </a:pP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（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2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）</a:t>
            </a:r>
            <a:r>
              <a:rPr lang="zh-CN" altLang="en-US">
                <a:solidFill>
                  <a:srgbClr val="000000"/>
                </a:solidFill>
                <a:latin typeface="Times New Roman" panose="02020603050405020304" pitchFamily="30"/>
                <a:ea typeface="宋体" panose="02010600030101010101" pitchFamily="2" charset="-122"/>
              </a:rPr>
              <a:t>如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图是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兔星星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的形象，请说说你对这个形象设计创意的</a:t>
            </a:r>
            <a:b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  <a:sym typeface="_⨹_18_b9490"/>
              </a:rPr>
            </a:b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理解。（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2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分）</a:t>
            </a:r>
            <a:endParaRPr lang="zh-CN" altLang="zh-CN" sz="3000" b="1" i="0" u="none">
              <a:solidFill>
                <a:srgbClr val="000000"/>
              </a:solidFill>
              <a:effectLst/>
              <a:latin typeface="Times New Roman" panose="02020603050405020304" pitchFamily="30"/>
              <a:ea typeface="宋体" panose="02010600030101010101" pitchFamily="2" charset="-122"/>
            </a:endParaRPr>
          </a:p>
        </p:txBody>
      </p:sp>
      <p:sp>
        <p:nvSpPr>
          <p:cNvPr id="2" name="yt_shape_12886" title=""/>
          <p:cNvSpPr txBox="1"/>
          <p:nvPr/>
        </p:nvSpPr>
        <p:spPr>
          <a:xfrm>
            <a:off x="540120" y="4404096"/>
            <a:ext cx="11210997" cy="173592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defTabSz="11076305" eaLnBrk="1" latinLnBrk="0" hangingPunct="0">
              <a:lnSpc>
                <a:spcPct val="130000"/>
              </a:lnSpc>
            </a:pPr>
            <a:r>
              <a:rPr lang="zh-CN" altLang="zh-CN" sz="100" b="1" i="0" spc="-100">
                <a:effectLst/>
                <a:latin typeface="Times New Roman" panose="02020603050405020304" pitchFamily="30"/>
                <a:ea typeface="宋体" panose="02010600030101010101" pitchFamily="2" charset="-122"/>
              </a:rPr>
              <a:t> </a:t>
            </a:r>
            <a:r>
              <a:rPr lang="zh-CN" altLang="zh-CN" sz="3000" b="1" i="0"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</a:rPr>
              <a:t>　以我国古代神话故事中的</a:t>
            </a:r>
            <a:r>
              <a:rPr lang="en-US" altLang="zh-CN" sz="3000" b="1" i="0"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zh-CN" sz="3000" b="1" i="0"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</a:rPr>
              <a:t>月宫玉兔</a:t>
            </a:r>
            <a:r>
              <a:rPr lang="en-US" altLang="zh-CN" sz="3000" b="1" i="0"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zh-CN" sz="3000" b="1" i="0"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</a:rPr>
              <a:t>的形象为主体，结合现代</a:t>
            </a:r>
            <a:br>
              <a:rPr lang="zh-CN" altLang="zh-CN" sz="3000" b="1" i="0"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sym typeface="_⨹_11_1bfd4"/>
              </a:rPr>
            </a:br>
            <a:r>
              <a:rPr lang="zh-CN" altLang="zh-CN" sz="3000" b="1" i="0"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</a:rPr>
              <a:t>宇航员形象，通过拟人化的方式，具体体现了航天人奋力拼搏、勇</a:t>
            </a:r>
            <a:br>
              <a:rPr lang="zh-CN" altLang="zh-CN" sz="3000" b="1" i="0"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sym typeface="_⨹_29_f4ae2"/>
              </a:rPr>
            </a:br>
            <a:r>
              <a:rPr lang="zh-CN" altLang="zh-CN" sz="3000" b="1" i="0"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</a:rPr>
              <a:t>于探索的航天精神。	</a:t>
            </a:r>
            <a:endParaRPr lang="zh-CN" altLang="zh-CN" sz="3000" b="1" i="0">
              <a:effectLst/>
              <a:uFill>
                <a:solidFill>
                  <a:srgbClr val="000000"/>
                </a:solidFill>
              </a:uFill>
              <a:latin typeface="Times New Roman" panose="02020603050405020304" pitchFamily="30"/>
              <a:ea typeface="宋体" panose="02010600030101010101" pitchFamily="2" charset="-122"/>
            </a:endParaRPr>
          </a:p>
        </p:txBody>
      </p:sp>
      <p:pic>
        <p:nvPicPr>
          <p:cNvPr id="3" name="yt_image_12881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420656" y="831557"/>
            <a:ext cx="1350688" cy="2313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yt_shape_12872" title=""/>
          <p:cNvSpPr txBox="1"/>
          <p:nvPr/>
        </p:nvSpPr>
        <p:spPr>
          <a:xfrm>
            <a:off x="540119" y="4510327"/>
            <a:ext cx="11492915" cy="1715406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30000"/>
              </a:lnSpc>
            </a:pPr>
            <a:r>
              <a:rPr sz="100" spc="-100">
                <a:latin typeface="Times New Roman" panose="02020603050405020304" pitchFamily="30"/>
              </a:rPr>
              <a:t>⁠</a:t>
            </a:r>
            <a:r>
              <a:rPr sz="3000">
                <a:latin typeface="Times New Roman" panose="02020603050405020304" pitchFamily="30"/>
              </a:rPr>
              <a:t>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                                                                               </a:t>
            </a:r>
            <a:r>
              <a:rPr lang="en-US" sz="2000" u="sng">
                <a:solidFill>
                  <a:srgbClr val="000000"/>
                </a:solidFill>
                <a:latin typeface="Times New Roman" panose="02020603050405020304" pitchFamily="30"/>
              </a:rPr>
              <a:t> 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</a:t>
            </a:r>
            <a:r>
              <a:rPr lang="en-US" sz="2000" u="sng">
                <a:solidFill>
                  <a:srgbClr val="000000"/>
                </a:solidFill>
                <a:latin typeface="Times New Roman" panose="02020603050405020304" pitchFamily="30"/>
              </a:rPr>
              <a:t> 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    </a:t>
            </a:r>
            <a:r>
              <a:rPr sz="500" u="sng">
                <a:solidFill>
                  <a:srgbClr val="000000"/>
                </a:solidFill>
                <a:latin typeface="Times New Roman" panose="02020603050405020304" pitchFamily="30"/>
              </a:rPr>
              <a:t> </a:t>
            </a:r>
            <a:r>
              <a:rPr sz="100" spc="-100">
                <a:latin typeface="Times New Roman" panose="02020603050405020304" pitchFamily="30"/>
              </a:rPr>
              <a:t>⁠</a:t>
            </a:r>
            <a:br>
              <a:rPr lang="zh-CN" altLang="zh-CN" sz="30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sym typeface="W:7.504961,H:46.8"/>
              </a:rPr>
            </a:br>
            <a:r>
              <a:rPr sz="100" spc="-100">
                <a:latin typeface="Times New Roman" panose="02020603050405020304" pitchFamily="30"/>
              </a:rPr>
              <a:t>⁠</a:t>
            </a:r>
            <a:r>
              <a:rPr sz="3000">
                <a:latin typeface="Times New Roman" panose="02020603050405020304" pitchFamily="30"/>
              </a:rPr>
              <a:t>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                                                                                                   </a:t>
            </a:r>
            <a:r>
              <a:rPr lang="en-US" sz="2000" u="sng">
                <a:solidFill>
                  <a:srgbClr val="000000"/>
                </a:solidFill>
                <a:latin typeface="Times New Roman" panose="02020603050405020304" pitchFamily="30"/>
              </a:rPr>
              <a:t> 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</a:t>
            </a:r>
            <a:r>
              <a:rPr lang="en-US" sz="2000" u="sng">
                <a:solidFill>
                  <a:srgbClr val="000000"/>
                </a:solidFill>
                <a:latin typeface="Times New Roman" panose="02020603050405020304" pitchFamily="30"/>
              </a:rPr>
              <a:t> 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</a:t>
            </a:r>
            <a:r>
              <a:rPr sz="500" u="sng">
                <a:solidFill>
                  <a:srgbClr val="000000"/>
                </a:solidFill>
                <a:latin typeface="Times New Roman" panose="02020603050405020304" pitchFamily="30"/>
              </a:rPr>
              <a:t> </a:t>
            </a:r>
            <a:r>
              <a:rPr sz="100" spc="-100">
                <a:latin typeface="Times New Roman" panose="02020603050405020304" pitchFamily="30"/>
              </a:rPr>
              <a:t>⁠</a:t>
            </a:r>
            <a:br>
              <a:rPr lang="zh-CN" altLang="zh-CN" sz="30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0"/>
                <a:ea typeface="宋体" panose="02010600030101010101" pitchFamily="2" charset="-122"/>
                <a:sym typeface="W:7.504961,H:46.8"/>
              </a:rPr>
            </a:br>
            <a:r>
              <a:rPr sz="100" spc="-100">
                <a:latin typeface="Times New Roman" panose="02020603050405020304" pitchFamily="30"/>
              </a:rPr>
              <a:t>⁠</a:t>
            </a:r>
            <a:r>
              <a:rPr sz="2600">
                <a:latin typeface="Times New Roman" panose="02020603050405020304" pitchFamily="30"/>
              </a:rPr>
              <a:t>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                                                               </a:t>
            </a:r>
            <a:r>
              <a:rPr lang="en-US"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                                    </a:t>
            </a:r>
            <a:r>
              <a:rPr sz="2000" u="sng">
                <a:solidFill>
                  <a:srgbClr val="000000"/>
                </a:solidFill>
                <a:latin typeface="Times New Roman" panose="02020603050405020304" pitchFamily="30"/>
              </a:rPr>
              <a:t>                       </a:t>
            </a:r>
            <a:r>
              <a:rPr sz="400" u="sng">
                <a:solidFill>
                  <a:srgbClr val="000000"/>
                </a:solidFill>
                <a:latin typeface="Times New Roman" panose="02020603050405020304" pitchFamily="30"/>
              </a:rPr>
              <a:t> </a:t>
            </a:r>
            <a:r>
              <a:rPr sz="100" spc="-100">
                <a:latin typeface="Times New Roman" panose="02020603050405020304" pitchFamily="30"/>
              </a:rPr>
              <a:t>⁠</a:t>
            </a:r>
            <a:endParaRPr sz="100" spc="-100">
              <a:latin typeface="Times New Roman" panose="02020603050405020304" pitchFamily="3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2887" name="yt_shape_12887" title=""/>
          <p:cNvSpPr txBox="1"/>
          <p:nvPr/>
        </p:nvSpPr>
        <p:spPr>
          <a:xfrm>
            <a:off x="540119" y="1811682"/>
            <a:ext cx="11111999" cy="11357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30000"/>
              </a:lnSpc>
            </a:pP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5.</a:t>
            </a:r>
            <a:r>
              <a:rPr lang="zh-CN" altLang="zh-CN" sz="3000" b="1" i="0" u="none">
                <a:solidFill>
                  <a:srgbClr val="ED028C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跨学科</a:t>
            </a:r>
            <a:r>
              <a:rPr lang="en-US" altLang="zh-CN" sz="3000" b="1" i="1" u="none">
                <a:solidFill>
                  <a:srgbClr val="ED028C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·</a:t>
            </a:r>
            <a:r>
              <a:rPr lang="zh-CN" altLang="zh-CN" sz="3000" b="1" i="0" u="none">
                <a:solidFill>
                  <a:srgbClr val="ED028C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数学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请你阅读下面的材料，按照要求，完成下面小题。</a:t>
            </a:r>
            <a:b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  <a:sym typeface="_⨹_22_df7bb"/>
              </a:rPr>
            </a:b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（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5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宋体" panose="02010600030101010101" pitchFamily="2" charset="-122"/>
              </a:rPr>
              <a:t>分）</a:t>
            </a:r>
            <a:endParaRPr lang="zh-CN" altLang="zh-CN" sz="3000" b="1" i="0" u="none">
              <a:solidFill>
                <a:srgbClr val="000000"/>
              </a:solidFill>
              <a:effectLst/>
              <a:latin typeface="Times New Roman" panose="02020603050405020304" pitchFamily="30"/>
              <a:ea typeface="宋体" panose="02010600030101010101" pitchFamily="2" charset="-122"/>
            </a:endParaRPr>
          </a:p>
        </p:txBody>
      </p:sp>
      <p:sp>
        <p:nvSpPr>
          <p:cNvPr id="12888" name="yt_shape_12888" title=""/>
          <p:cNvSpPr txBox="1"/>
          <p:nvPr/>
        </p:nvSpPr>
        <p:spPr>
          <a:xfrm>
            <a:off x="540119" y="2998230"/>
            <a:ext cx="11354169" cy="2336089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indent="765175" algn="just" eaLnBrk="1" latinLnBrk="0" hangingPunct="0">
              <a:lnSpc>
                <a:spcPct val="130000"/>
              </a:lnSpc>
            </a:pP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黑体" panose="02010609060101010101" charset="-122"/>
              </a:rPr>
              <a:t>【材料一】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短片视频就是常说的短视频，其主要传播方式为互</a:t>
            </a:r>
            <a:b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  <a:sym typeface="_⨹_22_a9e83"/>
              </a:rPr>
            </a:b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联网传播，传播时长一般在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Times New Roman" panose="02020603050405020304" pitchFamily="30"/>
              </a:rPr>
              <a:t>5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分钟以内。不只是青少年沉迷短视频，一些成年人也在低头中感到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时间知觉麻木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，在虚拟世界里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沉醉不知归路</a:t>
            </a:r>
            <a:r>
              <a:rPr lang="en-US" altLang="zh-CN" sz="30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zh-CN" sz="3000" b="1" i="0" u="none">
                <a:solidFill>
                  <a:srgbClr val="000000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。</a:t>
            </a:r>
            <a:endParaRPr lang="zh-CN" altLang="zh-CN" sz="3000" b="1" i="0" u="none">
              <a:solidFill>
                <a:srgbClr val="000000"/>
              </a:solidFill>
              <a:effectLst/>
              <a:latin typeface="Times New Roman" panose="02020603050405020304" pitchFamily="30"/>
              <a:ea typeface="楷体" panose="02010609060101010101" pitchFamily="30" charset="-122"/>
            </a:endParaRPr>
          </a:p>
        </p:txBody>
      </p:sp>
      <p:sp>
        <p:nvSpPr>
          <p:cNvPr id="2" name="yt_shape_矩形_2" title=""/>
          <p:cNvSpPr/>
          <p:nvPr/>
        </p:nvSpPr>
        <p:spPr>
          <a:xfrm>
            <a:off x="825869" y="1875182"/>
            <a:ext cx="2008251" cy="530860"/>
          </a:xfrm>
          <a:prstGeom prst="rect">
            <a:avLst/>
          </a:prstGeom>
          <a:noFill/>
          <a:ln w="12700" cap="flat" cmpd="sng" algn="ctr">
            <a:solidFill>
              <a:srgbClr val="000000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2889" name="yt_shape_12889" title=""/>
          <p:cNvSpPr txBox="1"/>
          <p:nvPr/>
        </p:nvSpPr>
        <p:spPr>
          <a:xfrm>
            <a:off x="540119" y="1804792"/>
            <a:ext cx="10957221" cy="3536417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auto" latinLnBrk="0" hangingPunct="1">
              <a:lnSpc>
                <a:spcPct val="100000"/>
              </a:lnSpc>
              <a:buNone/>
              <a:defRPr sz="3000" b="1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indent="765175" algn="just" eaLnBrk="1" latinLnBrk="0" hangingPunct="0">
              <a:lnSpc>
                <a:spcPct val="130000"/>
              </a:lnSpc>
            </a:pPr>
            <a:r>
              <a:rPr lang="zh-CN" altLang="zh-CN" sz="3000" b="1" i="0" u="none" spc="150">
                <a:solidFill>
                  <a:srgbClr val="000000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短视频何以具有令人沉迷的用户黏性？短视频因其较强的</a:t>
            </a:r>
            <a:br>
              <a:rPr lang="zh-CN" altLang="zh-CN" sz="3000" b="1" i="0" u="none" spc="150">
                <a:solidFill>
                  <a:srgbClr val="000000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  <a:sym typeface="_⨹_25_b835c"/>
              </a:rPr>
            </a:br>
            <a:r>
              <a:rPr lang="zh-CN" altLang="zh-CN" sz="3000" b="1" i="0" u="none" spc="150">
                <a:solidFill>
                  <a:srgbClr val="000000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视觉感染力，很容易传播扩散。此外，传播参与者既有围观心</a:t>
            </a:r>
            <a:br>
              <a:rPr lang="zh-CN" altLang="zh-CN" sz="3000" b="1" i="0" u="none" spc="150">
                <a:solidFill>
                  <a:srgbClr val="000000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  <a:sym typeface="_⨹_27_1e659"/>
              </a:rPr>
            </a:br>
            <a:r>
              <a:rPr lang="zh-CN" altLang="zh-CN" sz="3000" b="1" i="0" u="none" spc="150">
                <a:solidFill>
                  <a:srgbClr val="000000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态，也有自我表露诉求。而短视频能够实现双重满足、短小便</a:t>
            </a:r>
            <a:br>
              <a:rPr lang="zh-CN" altLang="zh-CN" sz="3000" b="1" i="0" u="none" spc="150">
                <a:solidFill>
                  <a:srgbClr val="000000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  <a:sym typeface="_⨹_27_227d3"/>
              </a:rPr>
            </a:br>
            <a:r>
              <a:rPr lang="zh-CN" altLang="zh-CN" sz="3000" b="1" i="0" u="none" spc="150">
                <a:solidFill>
                  <a:srgbClr val="000000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捷的传播形态，适应信息消费的碎片化；垂直深耕、算法推</a:t>
            </a:r>
            <a:br>
              <a:rPr lang="zh-CN" altLang="zh-CN" sz="3000" b="1" i="0" u="none" spc="150">
                <a:solidFill>
                  <a:srgbClr val="000000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  <a:sym typeface="_⨹_26_8058a"/>
              </a:rPr>
            </a:br>
            <a:r>
              <a:rPr lang="zh-CN" altLang="zh-CN" sz="3000" b="1" i="0" u="none" spc="150">
                <a:solidFill>
                  <a:srgbClr val="000000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荐，实现精准对接用户需求。短视频还以参差多态的内容，拓</a:t>
            </a:r>
            <a:br>
              <a:rPr lang="zh-CN" altLang="zh-CN" sz="3000" b="1" i="0" u="none" spc="150">
                <a:solidFill>
                  <a:srgbClr val="000000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  <a:sym typeface="_⨹_27_8dbd5"/>
              </a:rPr>
            </a:br>
            <a:r>
              <a:rPr lang="zh-CN" altLang="zh-CN" sz="3000" b="1" i="0" u="none" spc="150">
                <a:solidFill>
                  <a:srgbClr val="000000"/>
                </a:solidFill>
                <a:effectLst/>
                <a:latin typeface="Times New Roman" panose="02020603050405020304" pitchFamily="30"/>
                <a:ea typeface="楷体" panose="02010609060101010101" pitchFamily="30" charset="-122"/>
              </a:rPr>
              <a:t>展人们认识世界的维度。</a:t>
            </a:r>
            <a:endParaRPr lang="zh-CN" altLang="zh-CN" sz="3000" b="1" i="0" u="none" spc="150">
              <a:solidFill>
                <a:srgbClr val="000000"/>
              </a:solidFill>
              <a:effectLst/>
              <a:latin typeface="Times New Roman" panose="02020603050405020304" pitchFamily="30"/>
              <a:ea typeface="楷体" panose="02010609060101010101" pitchFamily="30" charset="-122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https://d.book118.com/585344200201011034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21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82">
      <vt:lpstr>Arial</vt:lpstr>
      <vt:lpstr>Calibri</vt:lpstr>
      <vt:lpstr>Calibri Light</vt:lpstr>
      <vt:lpstr>等线 Light</vt:lpstr>
      <vt:lpstr>等线</vt:lpstr>
      <vt:lpstr>Times New Roman</vt:lpstr>
      <vt:lpstr>宋体</vt:lpstr>
      <vt:lpstr>_⨹_26_cd05d</vt:lpstr>
      <vt:lpstr>_⨹_25_8079c</vt:lpstr>
      <vt:lpstr>_⨹_26_8dc8f</vt:lpstr>
      <vt:lpstr>黑体</vt:lpstr>
      <vt:lpstr>_⨹_25_b232d</vt:lpstr>
      <vt:lpstr>_⨹_26_99005</vt:lpstr>
      <vt:lpstr>_⨹_26_4180d</vt:lpstr>
      <vt:lpstr>_⨹_26_0b609</vt:lpstr>
      <vt:lpstr>_⨹_26_d976f</vt:lpstr>
      <vt:lpstr>_⨹_26_6a2dc</vt:lpstr>
      <vt:lpstr>_⨹_26_34c33</vt:lpstr>
      <vt:lpstr>楷体</vt:lpstr>
      <vt:lpstr>_⨹_21_58372</vt:lpstr>
      <vt:lpstr>_⨹_16_52b7f</vt:lpstr>
      <vt:lpstr>_⨹_29_13494</vt:lpstr>
      <vt:lpstr>_⨹_2_7cff6</vt:lpstr>
      <vt:lpstr>_⨹_26_4ac95</vt:lpstr>
      <vt:lpstr>_⨹_1_64359</vt:lpstr>
      <vt:lpstr>_⨹_16_80ea2</vt:lpstr>
      <vt:lpstr>_⨹_29_eb03e</vt:lpstr>
      <vt:lpstr>_⨹_17_40c5b</vt:lpstr>
      <vt:lpstr>_⨹_27_8d61d</vt:lpstr>
      <vt:lpstr>_⨹_29_8b218</vt:lpstr>
      <vt:lpstr>W:7.505039,H:46.8</vt:lpstr>
      <vt:lpstr>W:7.504961,H:46.8</vt:lpstr>
      <vt:lpstr>_⨹_4_b08f8</vt:lpstr>
      <vt:lpstr>_⨹_9_3bae7</vt:lpstr>
      <vt:lpstr>_⨹_1_2ed2d</vt:lpstr>
      <vt:lpstr>_⨹_16_b1692</vt:lpstr>
      <vt:lpstr>_⨹_29_0cb1e</vt:lpstr>
      <vt:lpstr>_⨹_7_d0169</vt:lpstr>
      <vt:lpstr>,isEnd</vt:lpstr>
      <vt:lpstr>_⨹_27_4af1a</vt:lpstr>
      <vt:lpstr>_⨹_11_ce063</vt:lpstr>
      <vt:lpstr>_⨹_9_2ebfb</vt:lpstr>
      <vt:lpstr>_⨹_21_84537</vt:lpstr>
      <vt:lpstr>_⨹_4_83d22</vt:lpstr>
      <vt:lpstr>_⨹_2_30434</vt:lpstr>
      <vt:lpstr>_⨹_15_03c1f</vt:lpstr>
      <vt:lpstr>_⨹_20_fa105</vt:lpstr>
      <vt:lpstr>_⨹_19_137b4</vt:lpstr>
      <vt:lpstr>_⨹_29_696da</vt:lpstr>
      <vt:lpstr>_⨹_20_1ba5f</vt:lpstr>
      <vt:lpstr>_⨹_18_b9490</vt:lpstr>
      <vt:lpstr>_⨹_11_1bfd4</vt:lpstr>
      <vt:lpstr>_⨹_29_f4ae2</vt:lpstr>
      <vt:lpstr>_⨹_22_df7bb</vt:lpstr>
      <vt:lpstr>_⨹_22_a9e83</vt:lpstr>
      <vt:lpstr>_⨹_25_b835c</vt:lpstr>
      <vt:lpstr>_⨹_27_1e659</vt:lpstr>
      <vt:lpstr>_⨹_27_227d3</vt:lpstr>
      <vt:lpstr>_⨹_26_8058a</vt:lpstr>
      <vt:lpstr>_⨹_27_8dbd5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2024-08-30T01:42:55.260</cp:lastPrinted>
  <dcterms:created xsi:type="dcterms:W3CDTF">2024-08-29T17:42:55Z</dcterms:created>
  <dcterms:modified xsi:type="dcterms:W3CDTF">2024-08-29T17:42:56Z</dcterms:modified>
</cp:coreProperties>
</file>