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C01EA1-900A-43A6-8877-01B73181AC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9A2C09-0E01-45DC-AE44-059E5BA834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112911-BFC8-45F2-B91D-FCB867F32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C60794-0F67-45D8-A8C1-E30F023AF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501F59-EFCA-4D55-B9A5-14A280BE8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C28BBA-9606-4455-AB51-8BA72BCFF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296D9B-5C22-40E3-9235-CC5C31AA0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384F72-AA82-4BDB-8EFC-1977F44D6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300261-F28D-4959-8C5B-F2D86D02E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1034C5-273F-4347-9D7E-FA33EED3A4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210935-7708-45D4-AD80-517F48803C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601520205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:XXX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2023年广电年终总结及计划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2023年工作总结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2023年工作亮点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2024年工作计划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风险预测与应对措施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2023年工作总结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8353219" y="3266375"/>
            <a:ext cx="519494" cy="1016032"/>
          </a:xfrm>
          <a:custGeom>
            <a:rect l="l" t="t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768259" y="3266375"/>
            <a:ext cx="519494" cy="1016032"/>
          </a:xfrm>
          <a:custGeom>
            <a:rect l="l" t="t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183299" y="3266375"/>
            <a:ext cx="517779" cy="1016032"/>
          </a:xfrm>
          <a:custGeom>
            <a:rect l="l" t="t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597482" y="3266375"/>
            <a:ext cx="517779" cy="1016032"/>
          </a:xfrm>
          <a:custGeom>
            <a:rect l="l" t="t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012522" y="3266375"/>
            <a:ext cx="517779" cy="1016032"/>
          </a:xfrm>
          <a:custGeom>
            <a:rect l="l" t="t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945436" y="3266375"/>
            <a:ext cx="1067181" cy="1012793"/>
          </a:xfrm>
          <a:custGeom>
            <a:rect l="l" t="t" r="r" b="b"/>
            <a:pathLst>
              <a:path w="577" h="1119">
                <a:moveTo>
                  <a:pt x="577" y="0"/>
                </a:moveTo>
                <a:lnTo>
                  <a:pt x="577" y="1119"/>
                </a:lnTo>
                <a:lnTo>
                  <a:pt x="288" y="840"/>
                </a:lnTo>
                <a:lnTo>
                  <a:pt x="0" y="1118"/>
                </a:lnTo>
                <a:lnTo>
                  <a:pt x="0" y="0"/>
                </a:lnTo>
                <a:lnTo>
                  <a:pt x="577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530301" y="3266375"/>
            <a:ext cx="1067181" cy="10160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115261" y="3266375"/>
            <a:ext cx="1067181" cy="101603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01078" y="3266375"/>
            <a:ext cx="1067181" cy="10160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287848" y="3266375"/>
            <a:ext cx="1065371" cy="101603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873665" y="3266375"/>
            <a:ext cx="1067181" cy="10160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764028" y="3543978"/>
            <a:ext cx="599483" cy="457207"/>
          </a:xfrm>
          <a:custGeom>
            <a:rect l="l" t="t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55322" y="3419587"/>
            <a:ext cx="587403" cy="581530"/>
          </a:xfrm>
          <a:custGeom>
            <a:rect l="l" t="t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561542" y="3514667"/>
            <a:ext cx="518709" cy="440902"/>
          </a:xfrm>
          <a:custGeom>
            <a:rect l="l" t="t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975145" y="3514915"/>
            <a:ext cx="519146" cy="519146"/>
          </a:xfrm>
          <a:custGeom>
            <a:rect l="l" t="t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185844" y="3550564"/>
            <a:ext cx="585547" cy="444038"/>
          </a:xfrm>
          <a:custGeom>
            <a:rect l="l" t="t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9113819" y="3513098"/>
            <a:ext cx="585547" cy="444038"/>
          </a:xfrm>
          <a:custGeom>
            <a:rect l="l" t="t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完成项目与成绩</a:t>
            </a:r>
          </a:p>
        </p:txBody>
      </p:sp>
      <p:sp>
        <p:nvSpPr>
          <p:cNvPr id="40" name="AutoShape 40"/>
          <p:cNvSpPr/>
          <p:nvPr/>
        </p:nvSpPr>
        <p:spPr>
          <a:xfrm>
            <a:off x="772371" y="1572639"/>
            <a:ext cx="2591140" cy="15156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869006" y="1713859"/>
            <a:ext cx="2376786" cy="123316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项目一：新媒体平台建设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115261" y="1572639"/>
            <a:ext cx="2591140" cy="15156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211896" y="1713859"/>
            <a:ext cx="2376786" cy="123316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项目二：大型活动直播</a:t>
            </a:r>
          </a:p>
        </p:txBody>
      </p:sp>
      <p:sp>
        <p:nvSpPr>
          <p:cNvPr id="44" name="AutoShape 44"/>
          <p:cNvSpPr/>
          <p:nvPr/>
        </p:nvSpPr>
        <p:spPr>
          <a:xfrm>
            <a:off x="7287753" y="1572639"/>
            <a:ext cx="2591140" cy="15156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7384387" y="1713859"/>
            <a:ext cx="2376786" cy="123316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项目三：内容创新与制作</a:t>
            </a:r>
          </a:p>
        </p:txBody>
      </p:sp>
      <p:sp>
        <p:nvSpPr>
          <p:cNvPr id="46" name="AutoShape 46"/>
          <p:cNvSpPr/>
          <p:nvPr/>
        </p:nvSpPr>
        <p:spPr>
          <a:xfrm>
            <a:off x="2530301" y="4565516"/>
            <a:ext cx="2591140" cy="151560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2626936" y="4706736"/>
            <a:ext cx="2376786" cy="123316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完成了公司官方微信、微博及抖音平台的搭建，提升了品牌曝光度。</a:t>
            </a:r>
          </a:p>
        </p:txBody>
      </p:sp>
      <p:sp>
        <p:nvSpPr>
          <p:cNvPr id="48" name="AutoShape 48"/>
          <p:cNvSpPr/>
          <p:nvPr/>
        </p:nvSpPr>
        <p:spPr>
          <a:xfrm>
            <a:off x="5701078" y="4565516"/>
            <a:ext cx="2591140" cy="151560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TextBox 49"/>
          <p:cNvSpPr txBox="1"/>
          <p:nvPr/>
        </p:nvSpPr>
        <p:spPr>
          <a:xfrm>
            <a:off x="5797713" y="4706736"/>
            <a:ext cx="2376786" cy="123316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成功直播了5场大型活动，吸引了大量观众，提升了公司影响力。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8872712" y="4565516"/>
            <a:ext cx="2591140" cy="151560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8969347" y="4706736"/>
            <a:ext cx="2376786" cy="123316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DFCF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推出了一系列原创节目，获得了良好的口碑和收视率。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问题一：技术故障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解决方案一：加强技术保障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遇到的问题与解决方案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3500000">
            <a:off x="1207034" y="3414098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894644" y="4362026"/>
            <a:ext cx="744855" cy="235839"/>
          </a:xfrm>
          <a:custGeom>
            <a:rect l="l" t="t" r="r" b="b"/>
            <a:pathLst>
              <a:path w="723" h="226">
                <a:moveTo>
                  <a:pt x="618" y="132"/>
                </a:moveTo>
                <a:cubicBezTo>
                  <a:pt x="616" y="126"/>
                  <a:pt x="613" y="120"/>
                  <a:pt x="611" y="115"/>
                </a:cubicBezTo>
                <a:cubicBezTo>
                  <a:pt x="560" y="21"/>
                  <a:pt x="560" y="21"/>
                  <a:pt x="560" y="21"/>
                </a:cubicBezTo>
                <a:cubicBezTo>
                  <a:pt x="553" y="9"/>
                  <a:pt x="540" y="1"/>
                  <a:pt x="526" y="1"/>
                </a:cubicBezTo>
                <a:cubicBezTo>
                  <a:pt x="526" y="1"/>
                  <a:pt x="503" y="0"/>
                  <a:pt x="491" y="0"/>
                </a:cubicBezTo>
                <a:cubicBezTo>
                  <a:pt x="476" y="0"/>
                  <a:pt x="463" y="8"/>
                  <a:pt x="456" y="21"/>
                </a:cubicBezTo>
                <a:cubicBezTo>
                  <a:pt x="439" y="52"/>
                  <a:pt x="439" y="52"/>
                  <a:pt x="439" y="52"/>
                </a:cubicBezTo>
                <a:cubicBezTo>
                  <a:pt x="445" y="61"/>
                  <a:pt x="445" y="61"/>
                  <a:pt x="445" y="61"/>
                </a:cubicBezTo>
                <a:cubicBezTo>
                  <a:pt x="464" y="25"/>
                  <a:pt x="464" y="25"/>
                  <a:pt x="464" y="25"/>
                </a:cubicBezTo>
                <a:cubicBezTo>
                  <a:pt x="470" y="15"/>
                  <a:pt x="480" y="8"/>
                  <a:pt x="491" y="8"/>
                </a:cubicBezTo>
                <a:cubicBezTo>
                  <a:pt x="502" y="8"/>
                  <a:pt x="512" y="15"/>
                  <a:pt x="517" y="25"/>
                </a:cubicBezTo>
                <a:cubicBezTo>
                  <a:pt x="568" y="118"/>
                  <a:pt x="568" y="118"/>
                  <a:pt x="568" y="118"/>
                </a:cubicBezTo>
                <a:cubicBezTo>
                  <a:pt x="574" y="129"/>
                  <a:pt x="580" y="144"/>
                  <a:pt x="572" y="156"/>
                </a:cubicBezTo>
                <a:cubicBezTo>
                  <a:pt x="564" y="168"/>
                  <a:pt x="548" y="169"/>
                  <a:pt x="542" y="169"/>
                </a:cubicBezTo>
                <a:cubicBezTo>
                  <a:pt x="457" y="169"/>
                  <a:pt x="457" y="169"/>
                  <a:pt x="457" y="169"/>
                </a:cubicBezTo>
                <a:cubicBezTo>
                  <a:pt x="461" y="166"/>
                  <a:pt x="465" y="163"/>
                  <a:pt x="467" y="159"/>
                </a:cubicBezTo>
                <a:cubicBezTo>
                  <a:pt x="478" y="144"/>
                  <a:pt x="470" y="127"/>
                  <a:pt x="464" y="115"/>
                </a:cubicBezTo>
                <a:cubicBezTo>
                  <a:pt x="428" y="48"/>
                  <a:pt x="428" y="48"/>
                  <a:pt x="428" y="48"/>
                </a:cubicBezTo>
                <a:cubicBezTo>
                  <a:pt x="413" y="21"/>
                  <a:pt x="413" y="21"/>
                  <a:pt x="413" y="21"/>
                </a:cubicBezTo>
                <a:cubicBezTo>
                  <a:pt x="406" y="9"/>
                  <a:pt x="393" y="1"/>
                  <a:pt x="379" y="1"/>
                </a:cubicBezTo>
                <a:cubicBezTo>
                  <a:pt x="379" y="1"/>
                  <a:pt x="347" y="0"/>
                  <a:pt x="344" y="0"/>
                </a:cubicBezTo>
                <a:cubicBezTo>
                  <a:pt x="330" y="0"/>
                  <a:pt x="317" y="8"/>
                  <a:pt x="310" y="21"/>
                </a:cubicBezTo>
                <a:cubicBezTo>
                  <a:pt x="293" y="51"/>
                  <a:pt x="293" y="51"/>
                  <a:pt x="293" y="51"/>
                </a:cubicBezTo>
                <a:cubicBezTo>
                  <a:pt x="298" y="61"/>
                  <a:pt x="298" y="61"/>
                  <a:pt x="298" y="61"/>
                </a:cubicBezTo>
                <a:cubicBezTo>
                  <a:pt x="318" y="25"/>
                  <a:pt x="318" y="25"/>
                  <a:pt x="318" y="25"/>
                </a:cubicBezTo>
                <a:cubicBezTo>
                  <a:pt x="323" y="15"/>
                  <a:pt x="333" y="8"/>
                  <a:pt x="344" y="8"/>
                </a:cubicBezTo>
                <a:cubicBezTo>
                  <a:pt x="355" y="8"/>
                  <a:pt x="365" y="15"/>
                  <a:pt x="371" y="25"/>
                </a:cubicBezTo>
                <a:cubicBezTo>
                  <a:pt x="422" y="118"/>
                  <a:pt x="422" y="118"/>
                  <a:pt x="422" y="118"/>
                </a:cubicBezTo>
                <a:cubicBezTo>
                  <a:pt x="427" y="129"/>
                  <a:pt x="434" y="144"/>
                  <a:pt x="425" y="156"/>
                </a:cubicBezTo>
                <a:cubicBezTo>
                  <a:pt x="417" y="168"/>
                  <a:pt x="402" y="169"/>
                  <a:pt x="395" y="169"/>
                </a:cubicBezTo>
                <a:cubicBezTo>
                  <a:pt x="311" y="169"/>
                  <a:pt x="311" y="169"/>
                  <a:pt x="311" y="169"/>
                </a:cubicBezTo>
                <a:cubicBezTo>
                  <a:pt x="315" y="166"/>
                  <a:pt x="318" y="163"/>
                  <a:pt x="321" y="159"/>
                </a:cubicBezTo>
                <a:cubicBezTo>
                  <a:pt x="331" y="144"/>
                  <a:pt x="324" y="127"/>
                  <a:pt x="317" y="115"/>
                </a:cubicBezTo>
                <a:cubicBezTo>
                  <a:pt x="266" y="21"/>
                  <a:pt x="266" y="21"/>
                  <a:pt x="266" y="21"/>
                </a:cubicBezTo>
                <a:cubicBezTo>
                  <a:pt x="260" y="9"/>
                  <a:pt x="246" y="1"/>
                  <a:pt x="232" y="1"/>
                </a:cubicBezTo>
                <a:cubicBezTo>
                  <a:pt x="232" y="1"/>
                  <a:pt x="200" y="0"/>
                  <a:pt x="198" y="0"/>
                </a:cubicBezTo>
                <a:cubicBezTo>
                  <a:pt x="183" y="0"/>
                  <a:pt x="170" y="8"/>
                  <a:pt x="163" y="21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1" y="117"/>
                  <a:pt x="109" y="119"/>
                  <a:pt x="108" y="122"/>
                </a:cubicBezTo>
                <a:cubicBezTo>
                  <a:pt x="111" y="121"/>
                  <a:pt x="115" y="121"/>
                  <a:pt x="119" y="120"/>
                </a:cubicBezTo>
                <a:cubicBezTo>
                  <a:pt x="119" y="120"/>
                  <a:pt x="120" y="119"/>
                  <a:pt x="120" y="118"/>
                </a:cubicBezTo>
                <a:cubicBezTo>
                  <a:pt x="171" y="25"/>
                  <a:pt x="171" y="25"/>
                  <a:pt x="171" y="25"/>
                </a:cubicBezTo>
                <a:cubicBezTo>
                  <a:pt x="177" y="15"/>
                  <a:pt x="187" y="8"/>
                  <a:pt x="198" y="8"/>
                </a:cubicBezTo>
                <a:cubicBezTo>
                  <a:pt x="208" y="8"/>
                  <a:pt x="219" y="15"/>
                  <a:pt x="224" y="25"/>
                </a:cubicBezTo>
                <a:cubicBezTo>
                  <a:pt x="275" y="118"/>
                  <a:pt x="275" y="118"/>
                  <a:pt x="275" y="118"/>
                </a:cubicBezTo>
                <a:cubicBezTo>
                  <a:pt x="281" y="129"/>
                  <a:pt x="287" y="144"/>
                  <a:pt x="279" y="156"/>
                </a:cubicBezTo>
                <a:cubicBezTo>
                  <a:pt x="270" y="168"/>
                  <a:pt x="255" y="169"/>
                  <a:pt x="249" y="169"/>
                </a:cubicBezTo>
                <a:cubicBezTo>
                  <a:pt x="147" y="169"/>
                  <a:pt x="147" y="169"/>
                  <a:pt x="147" y="169"/>
                </a:cubicBezTo>
                <a:cubicBezTo>
                  <a:pt x="140" y="169"/>
                  <a:pt x="125" y="168"/>
                  <a:pt x="116" y="156"/>
                </a:cubicBezTo>
                <a:cubicBezTo>
                  <a:pt x="111" y="147"/>
                  <a:pt x="112" y="138"/>
                  <a:pt x="115" y="130"/>
                </a:cubicBezTo>
                <a:cubicBezTo>
                  <a:pt x="112" y="130"/>
                  <a:pt x="106" y="132"/>
                  <a:pt x="105" y="132"/>
                </a:cubicBezTo>
                <a:cubicBezTo>
                  <a:pt x="42" y="151"/>
                  <a:pt x="0" y="177"/>
                  <a:pt x="0" y="177"/>
                </a:cubicBezTo>
                <a:cubicBezTo>
                  <a:pt x="0" y="177"/>
                  <a:pt x="107" y="227"/>
                  <a:pt x="238" y="227"/>
                </a:cubicBezTo>
                <a:cubicBezTo>
                  <a:pt x="485" y="227"/>
                  <a:pt x="485" y="227"/>
                  <a:pt x="485" y="227"/>
                </a:cubicBezTo>
                <a:cubicBezTo>
                  <a:pt x="617" y="227"/>
                  <a:pt x="723" y="177"/>
                  <a:pt x="723" y="177"/>
                </a:cubicBezTo>
                <a:cubicBezTo>
                  <a:pt x="723" y="177"/>
                  <a:pt x="681" y="151"/>
                  <a:pt x="618" y="13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700000">
            <a:off x="1474591" y="3601169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700000">
            <a:off x="2372036" y="2275003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74244" y="3123014"/>
            <a:ext cx="330613" cy="588550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46361" y="3211596"/>
            <a:ext cx="44577" cy="25146"/>
          </a:xfrm>
          <a:custGeom>
            <a:rect l="l" t="t" r="r" b="b"/>
            <a:pathLst>
              <a:path w="57" h="32">
                <a:moveTo>
                  <a:pt x="0" y="32"/>
                </a:moveTo>
                <a:cubicBezTo>
                  <a:pt x="57" y="32"/>
                  <a:pt x="57" y="32"/>
                  <a:pt x="57" y="32"/>
                </a:cubicBezTo>
                <a:cubicBezTo>
                  <a:pt x="56" y="21"/>
                  <a:pt x="55" y="11"/>
                  <a:pt x="54" y="0"/>
                </a:cubicBezTo>
                <a:cubicBezTo>
                  <a:pt x="0" y="0"/>
                  <a:pt x="0" y="0"/>
                  <a:pt x="0" y="0"/>
                </a:cubicBezTo>
                <a:lnTo>
                  <a:pt x="0" y="32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87319" y="3131586"/>
            <a:ext cx="15526" cy="33718"/>
          </a:xfrm>
          <a:custGeom>
            <a:rect l="l" t="t" r="r" b="b"/>
            <a:pathLst>
              <a:path w="20" h="43">
                <a:moveTo>
                  <a:pt x="20" y="43"/>
                </a:moveTo>
                <a:cubicBezTo>
                  <a:pt x="18" y="28"/>
                  <a:pt x="15" y="14"/>
                  <a:pt x="12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5"/>
                  <a:pt x="4" y="29"/>
                  <a:pt x="6" y="43"/>
                </a:cubicBezTo>
                <a:lnTo>
                  <a:pt x="20" y="4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446361" y="3173877"/>
            <a:ext cx="41624" cy="29051"/>
          </a:xfrm>
          <a:custGeom>
            <a:rect l="l" t="t" r="r" b="b"/>
            <a:pathLst>
              <a:path w="52" h="37">
                <a:moveTo>
                  <a:pt x="0" y="37"/>
                </a:moveTo>
                <a:cubicBezTo>
                  <a:pt x="53" y="37"/>
                  <a:pt x="53" y="37"/>
                  <a:pt x="53" y="37"/>
                </a:cubicBezTo>
                <a:cubicBezTo>
                  <a:pt x="52" y="25"/>
                  <a:pt x="51" y="13"/>
                  <a:pt x="5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492557" y="3173877"/>
            <a:ext cx="16478" cy="29051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19" y="25"/>
                  <a:pt x="17" y="12"/>
                  <a:pt x="1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3"/>
                  <a:pt x="3" y="25"/>
                  <a:pt x="4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474365" y="3060339"/>
            <a:ext cx="11239" cy="27432"/>
          </a:xfrm>
          <a:custGeom>
            <a:rect l="l" t="t" r="r" b="b"/>
            <a:pathLst>
              <a:path w="14" h="35">
                <a:moveTo>
                  <a:pt x="14" y="35"/>
                </a:moveTo>
                <a:cubicBezTo>
                  <a:pt x="10" y="23"/>
                  <a:pt x="6" y="1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2"/>
                  <a:pt x="5" y="24"/>
                  <a:pt x="7" y="35"/>
                </a:cubicBezTo>
                <a:lnTo>
                  <a:pt x="14" y="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481699" y="3096915"/>
            <a:ext cx="12573" cy="26099"/>
          </a:xfrm>
          <a:custGeom>
            <a:rect l="l" t="t" r="r" b="b"/>
            <a:pathLst>
              <a:path w="16" h="33">
                <a:moveTo>
                  <a:pt x="16" y="33"/>
                </a:moveTo>
                <a:cubicBezTo>
                  <a:pt x="14" y="21"/>
                  <a:pt x="11" y="10"/>
                  <a:pt x="8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1"/>
                  <a:pt x="4" y="22"/>
                  <a:pt x="5" y="33"/>
                </a:cubicBezTo>
                <a:lnTo>
                  <a:pt x="16" y="3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372352" y="3211596"/>
            <a:ext cx="18860" cy="25146"/>
          </a:xfrm>
          <a:custGeom>
            <a:rect l="l" t="t" r="r" b="b"/>
            <a:pathLst>
              <a:path w="24" h="32">
                <a:moveTo>
                  <a:pt x="4" y="0"/>
                </a:moveTo>
                <a:cubicBezTo>
                  <a:pt x="2" y="11"/>
                  <a:pt x="1" y="21"/>
                  <a:pt x="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2" y="21"/>
                  <a:pt x="23" y="11"/>
                  <a:pt x="24" y="0"/>
                </a:cubicBezTo>
                <a:lnTo>
                  <a:pt x="4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390545" y="3096915"/>
            <a:ext cx="14859" cy="26099"/>
          </a:xfrm>
          <a:custGeom>
            <a:rect l="l" t="t" r="r" b="b"/>
            <a:pathLst>
              <a:path w="19" h="33">
                <a:moveTo>
                  <a:pt x="9" y="0"/>
                </a:moveTo>
                <a:cubicBezTo>
                  <a:pt x="6" y="10"/>
                  <a:pt x="3" y="21"/>
                  <a:pt x="0" y="33"/>
                </a:cubicBezTo>
                <a:cubicBezTo>
                  <a:pt x="14" y="33"/>
                  <a:pt x="14" y="33"/>
                  <a:pt x="14" y="33"/>
                </a:cubicBezTo>
                <a:cubicBezTo>
                  <a:pt x="16" y="22"/>
                  <a:pt x="17" y="11"/>
                  <a:pt x="19" y="0"/>
                </a:cubicBezTo>
                <a:lnTo>
                  <a:pt x="9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376352" y="3173877"/>
            <a:ext cx="18193" cy="29051"/>
          </a:xfrm>
          <a:custGeom>
            <a:rect l="l" t="t" r="r" b="b"/>
            <a:pathLst>
              <a:path w="23" h="37">
                <a:moveTo>
                  <a:pt x="6" y="0"/>
                </a:moveTo>
                <a:cubicBezTo>
                  <a:pt x="4" y="12"/>
                  <a:pt x="2" y="25"/>
                  <a:pt x="0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21" y="25"/>
                  <a:pt x="22" y="13"/>
                  <a:pt x="23" y="0"/>
                </a:cubicBezTo>
                <a:lnTo>
                  <a:pt x="6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421882" y="3021001"/>
            <a:ext cx="17145" cy="30671"/>
          </a:xfrm>
          <a:custGeom>
            <a:rect l="l" t="t" r="r" b="b"/>
            <a:pathLst>
              <a:path w="22" h="39">
                <a:moveTo>
                  <a:pt x="22" y="0"/>
                </a:moveTo>
                <a:cubicBezTo>
                  <a:pt x="14" y="2"/>
                  <a:pt x="7" y="9"/>
                  <a:pt x="0" y="19"/>
                </a:cubicBezTo>
                <a:cubicBezTo>
                  <a:pt x="5" y="21"/>
                  <a:pt x="5" y="21"/>
                  <a:pt x="5" y="21"/>
                </a:cubicBezTo>
                <a:cubicBezTo>
                  <a:pt x="3" y="27"/>
                  <a:pt x="2" y="33"/>
                  <a:pt x="1" y="39"/>
                </a:cubicBezTo>
                <a:cubicBezTo>
                  <a:pt x="22" y="39"/>
                  <a:pt x="22" y="39"/>
                  <a:pt x="22" y="39"/>
                </a:cubicBezTo>
                <a:lnTo>
                  <a:pt x="2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446361" y="3021001"/>
            <a:ext cx="18860" cy="30671"/>
          </a:xfrm>
          <a:custGeom>
            <a:rect l="l" t="t" r="r" b="b"/>
            <a:pathLst>
              <a:path w="24" h="39">
                <a:moveTo>
                  <a:pt x="20" y="21"/>
                </a:moveTo>
                <a:cubicBezTo>
                  <a:pt x="22" y="20"/>
                  <a:pt x="22" y="20"/>
                  <a:pt x="22" y="20"/>
                </a:cubicBezTo>
                <a:cubicBezTo>
                  <a:pt x="15" y="9"/>
                  <a:pt x="8" y="2"/>
                  <a:pt x="0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2" y="33"/>
                  <a:pt x="21" y="27"/>
                  <a:pt x="20" y="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413309" y="3047099"/>
            <a:ext cx="2286" cy="4667"/>
          </a:xfrm>
          <a:custGeom>
            <a:rect l="l" t="t" r="r" b="b"/>
            <a:pathLst>
              <a:path w="3" h="6">
                <a:moveTo>
                  <a:pt x="0" y="6"/>
                </a:moveTo>
                <a:cubicBezTo>
                  <a:pt x="2" y="6"/>
                  <a:pt x="2" y="6"/>
                  <a:pt x="2" y="6"/>
                </a:cubicBezTo>
                <a:cubicBezTo>
                  <a:pt x="2" y="4"/>
                  <a:pt x="3" y="2"/>
                  <a:pt x="3" y="0"/>
                </a:cubicBezTo>
                <a:cubicBezTo>
                  <a:pt x="2" y="2"/>
                  <a:pt x="1" y="4"/>
                  <a:pt x="0" y="6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3399784" y="3060339"/>
            <a:ext cx="12859" cy="27432"/>
          </a:xfrm>
          <a:custGeom>
            <a:rect l="l" t="t" r="r" b="b"/>
            <a:pathLst>
              <a:path w="16" h="35">
                <a:moveTo>
                  <a:pt x="12" y="0"/>
                </a:moveTo>
                <a:cubicBezTo>
                  <a:pt x="8" y="11"/>
                  <a:pt x="4" y="23"/>
                  <a:pt x="0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2" y="24"/>
                  <a:pt x="14" y="12"/>
                  <a:pt x="16" y="0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382639" y="3131586"/>
            <a:ext cx="17145" cy="33718"/>
          </a:xfrm>
          <a:custGeom>
            <a:rect l="l" t="t" r="r" b="b"/>
            <a:pathLst>
              <a:path w="22" h="43">
                <a:moveTo>
                  <a:pt x="8" y="0"/>
                </a:moveTo>
                <a:cubicBezTo>
                  <a:pt x="5" y="14"/>
                  <a:pt x="2" y="28"/>
                  <a:pt x="0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8" y="29"/>
                  <a:pt x="20" y="15"/>
                  <a:pt x="22" y="0"/>
                </a:cubicBezTo>
                <a:lnTo>
                  <a:pt x="8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3446361" y="3245220"/>
            <a:ext cx="46196" cy="29051"/>
          </a:xfrm>
          <a:custGeom>
            <a:rect l="l" t="t" r="r" b="b"/>
            <a:pathLst>
              <a:path w="59" h="37">
                <a:moveTo>
                  <a:pt x="0" y="37"/>
                </a:moveTo>
                <a:cubicBezTo>
                  <a:pt x="59" y="37"/>
                  <a:pt x="59" y="37"/>
                  <a:pt x="59" y="37"/>
                </a:cubicBezTo>
                <a:cubicBezTo>
                  <a:pt x="58" y="25"/>
                  <a:pt x="58" y="13"/>
                  <a:pt x="57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403023" y="3131586"/>
            <a:ext cx="36004" cy="33718"/>
          </a:xfrm>
          <a:custGeom>
            <a:rect l="l" t="t" r="r" b="b"/>
            <a:pathLst>
              <a:path w="46" h="43">
                <a:moveTo>
                  <a:pt x="46" y="0"/>
                </a:moveTo>
                <a:cubicBezTo>
                  <a:pt x="6" y="0"/>
                  <a:pt x="6" y="0"/>
                  <a:pt x="6" y="0"/>
                </a:cubicBezTo>
                <a:cubicBezTo>
                  <a:pt x="4" y="15"/>
                  <a:pt x="2" y="29"/>
                  <a:pt x="0" y="43"/>
                </a:cubicBezTo>
                <a:cubicBezTo>
                  <a:pt x="46" y="43"/>
                  <a:pt x="46" y="43"/>
                  <a:pt x="46" y="43"/>
                </a:cubicBezTo>
                <a:lnTo>
                  <a:pt x="46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414929" y="3060339"/>
            <a:ext cx="24098" cy="27432"/>
          </a:xfrm>
          <a:custGeom>
            <a:rect l="l" t="t" r="r" b="b"/>
            <a:pathLst>
              <a:path w="31" h="35">
                <a:moveTo>
                  <a:pt x="31" y="0"/>
                </a:moveTo>
                <a:cubicBezTo>
                  <a:pt x="7" y="0"/>
                  <a:pt x="7" y="0"/>
                  <a:pt x="7" y="0"/>
                </a:cubicBezTo>
                <a:cubicBezTo>
                  <a:pt x="5" y="12"/>
                  <a:pt x="2" y="24"/>
                  <a:pt x="0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0"/>
                  <a:pt x="31" y="0"/>
                  <a:pt x="3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399117" y="3173877"/>
            <a:ext cx="40005" cy="29051"/>
          </a:xfrm>
          <a:custGeom>
            <a:rect l="l" t="t" r="r" b="b"/>
            <a:pathLst>
              <a:path w="51" h="37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13"/>
                  <a:pt x="1" y="25"/>
                  <a:pt x="0" y="37"/>
                </a:cubicBezTo>
                <a:cubicBezTo>
                  <a:pt x="51" y="37"/>
                  <a:pt x="51" y="37"/>
                  <a:pt x="51" y="37"/>
                </a:cubicBezTo>
                <a:lnTo>
                  <a:pt x="51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446361" y="3131586"/>
            <a:ext cx="37624" cy="33718"/>
          </a:xfrm>
          <a:custGeom>
            <a:rect l="l" t="t" r="r" b="b"/>
            <a:pathLst>
              <a:path w="48" h="43">
                <a:moveTo>
                  <a:pt x="0" y="43"/>
                </a:moveTo>
                <a:cubicBezTo>
                  <a:pt x="48" y="43"/>
                  <a:pt x="48" y="43"/>
                  <a:pt x="48" y="43"/>
                </a:cubicBezTo>
                <a:cubicBezTo>
                  <a:pt x="47" y="29"/>
                  <a:pt x="45" y="15"/>
                  <a:pt x="43" y="0"/>
                </a:cubicBezTo>
                <a:cubicBezTo>
                  <a:pt x="0" y="0"/>
                  <a:pt x="0" y="0"/>
                  <a:pt x="0" y="0"/>
                </a:cubicBezTo>
                <a:lnTo>
                  <a:pt x="0" y="4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446361" y="3060339"/>
            <a:ext cx="25718" cy="27432"/>
          </a:xfrm>
          <a:custGeom>
            <a:rect l="l" t="t" r="r" b="b"/>
            <a:pathLst>
              <a:path w="33" h="35">
                <a:moveTo>
                  <a:pt x="33" y="35"/>
                </a:moveTo>
                <a:cubicBezTo>
                  <a:pt x="31" y="24"/>
                  <a:pt x="29" y="12"/>
                  <a:pt x="2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5"/>
                  <a:pt x="0" y="35"/>
                  <a:pt x="0" y="35"/>
                </a:cubicBezTo>
                <a:lnTo>
                  <a:pt x="33" y="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446361" y="3096915"/>
            <a:ext cx="32004" cy="26099"/>
          </a:xfrm>
          <a:custGeom>
            <a:rect l="l" t="t" r="r" b="b"/>
            <a:pathLst>
              <a:path w="41" h="33">
                <a:moveTo>
                  <a:pt x="0" y="33"/>
                </a:moveTo>
                <a:cubicBezTo>
                  <a:pt x="41" y="33"/>
                  <a:pt x="41" y="33"/>
                  <a:pt x="41" y="33"/>
                </a:cubicBezTo>
                <a:cubicBezTo>
                  <a:pt x="39" y="22"/>
                  <a:pt x="37" y="11"/>
                  <a:pt x="35" y="0"/>
                </a:cubicBezTo>
                <a:cubicBezTo>
                  <a:pt x="0" y="0"/>
                  <a:pt x="0" y="0"/>
                  <a:pt x="0" y="0"/>
                </a:cubicBezTo>
                <a:lnTo>
                  <a:pt x="0" y="3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409309" y="3096915"/>
            <a:ext cx="29718" cy="26099"/>
          </a:xfrm>
          <a:custGeom>
            <a:rect l="l" t="t" r="r" b="b"/>
            <a:pathLst>
              <a:path w="38" h="33">
                <a:moveTo>
                  <a:pt x="38" y="0"/>
                </a:moveTo>
                <a:cubicBezTo>
                  <a:pt x="5" y="0"/>
                  <a:pt x="5" y="0"/>
                  <a:pt x="5" y="0"/>
                </a:cubicBezTo>
                <a:cubicBezTo>
                  <a:pt x="3" y="11"/>
                  <a:pt x="1" y="22"/>
                  <a:pt x="0" y="33"/>
                </a:cubicBezTo>
                <a:cubicBezTo>
                  <a:pt x="38" y="33"/>
                  <a:pt x="38" y="33"/>
                  <a:pt x="38" y="33"/>
                </a:cubicBezTo>
                <a:lnTo>
                  <a:pt x="38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394450" y="3282843"/>
            <a:ext cx="44577" cy="30385"/>
          </a:xfrm>
          <a:custGeom>
            <a:rect l="l" t="t" r="r" b="b"/>
            <a:pathLst>
              <a:path w="57" h="39">
                <a:moveTo>
                  <a:pt x="5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27"/>
                  <a:pt x="0" y="39"/>
                </a:cubicBezTo>
                <a:cubicBezTo>
                  <a:pt x="57" y="39"/>
                  <a:pt x="57" y="39"/>
                  <a:pt x="57" y="39"/>
                </a:cubicBezTo>
                <a:lnTo>
                  <a:pt x="57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3396831" y="3211596"/>
            <a:ext cx="42291" cy="25146"/>
          </a:xfrm>
          <a:custGeom>
            <a:rect l="l" t="t" r="r" b="b"/>
            <a:pathLst>
              <a:path w="54" h="32">
                <a:moveTo>
                  <a:pt x="5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11"/>
                  <a:pt x="0" y="21"/>
                  <a:pt x="0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0"/>
                  <a:pt x="54" y="0"/>
                  <a:pt x="54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3395117" y="3245220"/>
            <a:ext cx="43910" cy="29051"/>
          </a:xfrm>
          <a:custGeom>
            <a:rect l="l" t="t" r="r" b="b"/>
            <a:pathLst>
              <a:path w="56" h="37">
                <a:moveTo>
                  <a:pt x="56" y="0"/>
                </a:moveTo>
                <a:cubicBezTo>
                  <a:pt x="1" y="0"/>
                  <a:pt x="1" y="0"/>
                  <a:pt x="1" y="0"/>
                </a:cubicBezTo>
                <a:cubicBezTo>
                  <a:pt x="0" y="13"/>
                  <a:pt x="0" y="25"/>
                  <a:pt x="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0"/>
                  <a:pt x="56" y="0"/>
                  <a:pt x="56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3370066" y="3245220"/>
            <a:ext cx="18860" cy="29051"/>
          </a:xfrm>
          <a:custGeom>
            <a:rect l="l" t="t" r="r" b="b"/>
            <a:pathLst>
              <a:path w="24" h="37">
                <a:moveTo>
                  <a:pt x="2" y="0"/>
                </a:moveTo>
                <a:cubicBezTo>
                  <a:pt x="1" y="13"/>
                  <a:pt x="1" y="25"/>
                  <a:pt x="0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25"/>
                  <a:pt x="23" y="13"/>
                  <a:pt x="24" y="0"/>
                </a:cubicBezTo>
                <a:lnTo>
                  <a:pt x="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3498844" y="3245220"/>
            <a:ext cx="16478" cy="29051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20" y="25"/>
                  <a:pt x="19" y="13"/>
                  <a:pt x="1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"/>
                  <a:pt x="1" y="25"/>
                  <a:pt x="1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496558" y="3211596"/>
            <a:ext cx="15811" cy="25146"/>
          </a:xfrm>
          <a:custGeom>
            <a:rect l="l" t="t" r="r" b="b"/>
            <a:pathLst>
              <a:path w="20" h="32">
                <a:moveTo>
                  <a:pt x="20" y="32"/>
                </a:moveTo>
                <a:cubicBezTo>
                  <a:pt x="19" y="21"/>
                  <a:pt x="18" y="11"/>
                  <a:pt x="17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1"/>
                  <a:pt x="1" y="21"/>
                  <a:pt x="2" y="32"/>
                </a:cubicBezTo>
                <a:lnTo>
                  <a:pt x="20" y="32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412643" y="3051672"/>
            <a:ext cx="9906" cy="8572"/>
          </a:xfrm>
          <a:custGeom>
            <a:rect l="l" t="t" r="r" b="b"/>
            <a:pathLst>
              <a:path w="13" h="11">
                <a:moveTo>
                  <a:pt x="13" y="0"/>
                </a:moveTo>
                <a:cubicBezTo>
                  <a:pt x="3" y="0"/>
                  <a:pt x="3" y="0"/>
                  <a:pt x="3" y="0"/>
                </a:cubicBezTo>
                <a:cubicBezTo>
                  <a:pt x="2" y="4"/>
                  <a:pt x="1" y="8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8"/>
                  <a:pt x="12" y="4"/>
                  <a:pt x="13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3465125" y="3051672"/>
            <a:ext cx="9239" cy="8572"/>
          </a:xfrm>
          <a:custGeom>
            <a:rect l="l" t="t" r="r" b="b"/>
            <a:pathLst>
              <a:path w="12" h="11">
                <a:moveTo>
                  <a:pt x="12" y="11"/>
                </a:moveTo>
                <a:cubicBezTo>
                  <a:pt x="12" y="9"/>
                  <a:pt x="11" y="7"/>
                  <a:pt x="11" y="5"/>
                </a:cubicBezTo>
                <a:cubicBezTo>
                  <a:pt x="10" y="3"/>
                  <a:pt x="9" y="2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8"/>
                  <a:pt x="2" y="11"/>
                </a:cubicBezTo>
                <a:lnTo>
                  <a:pt x="12" y="1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3439027" y="3051672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3405404" y="3087676"/>
            <a:ext cx="9620" cy="9239"/>
          </a:xfrm>
          <a:custGeom>
            <a:rect l="l" t="t" r="r" b="b"/>
            <a:pathLst>
              <a:path w="12" h="12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4"/>
                  <a:pt x="1" y="8"/>
                  <a:pt x="0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8"/>
                  <a:pt x="12" y="4"/>
                  <a:pt x="12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3472079" y="3087676"/>
            <a:ext cx="9620" cy="9239"/>
          </a:xfrm>
          <a:custGeom>
            <a:rect l="l" t="t" r="r" b="b"/>
            <a:pathLst>
              <a:path w="12" h="12">
                <a:moveTo>
                  <a:pt x="2" y="12"/>
                </a:moveTo>
                <a:cubicBezTo>
                  <a:pt x="12" y="12"/>
                  <a:pt x="12" y="12"/>
                  <a:pt x="12" y="12"/>
                </a:cubicBezTo>
                <a:cubicBezTo>
                  <a:pt x="11" y="8"/>
                  <a:pt x="11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2" y="8"/>
                  <a:pt x="2" y="12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3439027" y="3087676"/>
            <a:ext cx="7239" cy="923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3399784" y="3123014"/>
            <a:ext cx="9620" cy="8572"/>
          </a:xfrm>
          <a:custGeom>
            <a:rect l="l" t="t" r="r" b="b"/>
            <a:pathLst>
              <a:path w="12" h="11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2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3478365" y="3123014"/>
            <a:ext cx="8953" cy="8572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1" y="7"/>
                  <a:pt x="2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3439027" y="3123014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3394450" y="3165305"/>
            <a:ext cx="8572" cy="8572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3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3"/>
                  <a:pt x="1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3483985" y="3165305"/>
            <a:ext cx="8572" cy="8572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3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3"/>
                  <a:pt x="1" y="7"/>
                  <a:pt x="2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3439027" y="3165305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3390545" y="3202929"/>
            <a:ext cx="8572" cy="8572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3487985" y="3202929"/>
            <a:ext cx="8572" cy="8572"/>
          </a:xfrm>
          <a:custGeom>
            <a:rect l="l" t="t" r="r" b="b"/>
            <a:pathLst>
              <a:path w="11" h="11">
                <a:moveTo>
                  <a:pt x="1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7"/>
                  <a:pt x="1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>
            <a:off x="3439027" y="3202929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388830" y="3236647"/>
            <a:ext cx="7906" cy="8572"/>
          </a:xfrm>
          <a:custGeom>
            <a:rect l="l" t="t" r="r" b="b"/>
            <a:pathLst>
              <a:path w="10" h="11">
                <a:moveTo>
                  <a:pt x="1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10" y="3"/>
                  <a:pt x="10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3490938" y="3236647"/>
            <a:ext cx="7906" cy="8572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3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3439027" y="3236647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3387211" y="3274271"/>
            <a:ext cx="7239" cy="8572"/>
          </a:xfrm>
          <a:custGeom>
            <a:rect l="l" t="t" r="r" b="b"/>
            <a:pathLst>
              <a:path w="9" h="11">
                <a:moveTo>
                  <a:pt x="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9" y="4"/>
                  <a:pt x="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3492557" y="3274271"/>
            <a:ext cx="7906" cy="8572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3439027" y="3274271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>
            <a:off x="3439027" y="3313228"/>
            <a:ext cx="7239" cy="857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 rot="2700000">
            <a:off x="3195854" y="2092028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 rot="13500000">
            <a:off x="3543612" y="3414098"/>
            <a:ext cx="2139982" cy="2139982"/>
          </a:xfrm>
          <a:custGeom>
            <a:rect l="l" t="t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4422579" y="4332117"/>
            <a:ext cx="414052" cy="295751"/>
          </a:xfrm>
          <a:custGeom>
            <a:rect l="l" t="t" r="r" b="b"/>
            <a:pathLst>
              <a:path w="21600" h="21600">
                <a:moveTo>
                  <a:pt x="20056" y="17282"/>
                </a:moveTo>
                <a:lnTo>
                  <a:pt x="1544" y="17282"/>
                </a:lnTo>
                <a:cubicBezTo>
                  <a:pt x="691" y="17282"/>
                  <a:pt x="0" y="18250"/>
                  <a:pt x="0" y="19441"/>
                </a:cubicBezTo>
                <a:cubicBezTo>
                  <a:pt x="0" y="20638"/>
                  <a:pt x="691" y="21600"/>
                  <a:pt x="1544" y="21600"/>
                </a:cubicBezTo>
                <a:lnTo>
                  <a:pt x="20056" y="21600"/>
                </a:lnTo>
                <a:cubicBezTo>
                  <a:pt x="20909" y="21600"/>
                  <a:pt x="21600" y="20638"/>
                  <a:pt x="21600" y="19441"/>
                </a:cubicBezTo>
                <a:cubicBezTo>
                  <a:pt x="21600" y="18250"/>
                  <a:pt x="20909" y="17282"/>
                  <a:pt x="20056" y="17282"/>
                </a:cubicBezTo>
                <a:close/>
                <a:moveTo>
                  <a:pt x="1544" y="4321"/>
                </a:moveTo>
                <a:lnTo>
                  <a:pt x="20056" y="4321"/>
                </a:lnTo>
                <a:cubicBezTo>
                  <a:pt x="20909" y="4321"/>
                  <a:pt x="21600" y="3353"/>
                  <a:pt x="21600" y="2159"/>
                </a:cubicBezTo>
                <a:cubicBezTo>
                  <a:pt x="21600" y="965"/>
                  <a:pt x="20909" y="0"/>
                  <a:pt x="20056" y="0"/>
                </a:cubicBezTo>
                <a:lnTo>
                  <a:pt x="1544" y="0"/>
                </a:lnTo>
                <a:cubicBezTo>
                  <a:pt x="691" y="0"/>
                  <a:pt x="0" y="965"/>
                  <a:pt x="0" y="2159"/>
                </a:cubicBezTo>
                <a:cubicBezTo>
                  <a:pt x="0" y="3353"/>
                  <a:pt x="691" y="4321"/>
                  <a:pt x="1544" y="4321"/>
                </a:cubicBezTo>
                <a:close/>
                <a:moveTo>
                  <a:pt x="20056" y="8640"/>
                </a:moveTo>
                <a:lnTo>
                  <a:pt x="1544" y="8640"/>
                </a:lnTo>
                <a:cubicBezTo>
                  <a:pt x="691" y="8640"/>
                  <a:pt x="0" y="9608"/>
                  <a:pt x="0" y="10799"/>
                </a:cubicBezTo>
                <a:cubicBezTo>
                  <a:pt x="0" y="11996"/>
                  <a:pt x="691" y="12958"/>
                  <a:pt x="1544" y="12958"/>
                </a:cubicBezTo>
                <a:lnTo>
                  <a:pt x="20056" y="12958"/>
                </a:lnTo>
                <a:cubicBezTo>
                  <a:pt x="20909" y="12958"/>
                  <a:pt x="21600" y="11996"/>
                  <a:pt x="21600" y="10799"/>
                </a:cubicBezTo>
                <a:cubicBezTo>
                  <a:pt x="21600" y="9608"/>
                  <a:pt x="20909" y="8640"/>
                  <a:pt x="20056" y="864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 rot="2700000">
            <a:off x="4948930" y="3611741"/>
            <a:ext cx="492347" cy="492347"/>
          </a:xfrm>
          <a:prstGeom prst="ellipse">
            <a:avLst/>
          </a:prstGeom>
          <a:solidFill>
            <a:schemeClr val="lt1">
              <a:alpha val="100000"/>
            </a:schemeClr>
          </a:solidFill>
          <a:ln w="100012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2" name="AutoShape 62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63" name="AutoShape 63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64" name="AutoShape 64"/>
          <p:cNvSpPr/>
          <p:nvPr/>
        </p:nvSpPr>
        <p:spPr>
          <a:xfrm>
            <a:off x="6649402" y="2138986"/>
            <a:ext cx="587026" cy="58559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Freeform 65"/>
          <p:cNvSpPr/>
          <p:nvPr/>
        </p:nvSpPr>
        <p:spPr>
          <a:xfrm>
            <a:off x="6731888" y="2359775"/>
            <a:ext cx="409003" cy="129159"/>
          </a:xfrm>
          <a:custGeom>
            <a:rect l="l" t="t" r="r" b="b"/>
            <a:pathLst>
              <a:path w="723" h="226">
                <a:moveTo>
                  <a:pt x="618" y="132"/>
                </a:moveTo>
                <a:cubicBezTo>
                  <a:pt x="616" y="126"/>
                  <a:pt x="613" y="120"/>
                  <a:pt x="611" y="115"/>
                </a:cubicBezTo>
                <a:cubicBezTo>
                  <a:pt x="560" y="21"/>
                  <a:pt x="560" y="21"/>
                  <a:pt x="560" y="21"/>
                </a:cubicBezTo>
                <a:cubicBezTo>
                  <a:pt x="553" y="9"/>
                  <a:pt x="540" y="1"/>
                  <a:pt x="526" y="1"/>
                </a:cubicBezTo>
                <a:cubicBezTo>
                  <a:pt x="526" y="1"/>
                  <a:pt x="503" y="0"/>
                  <a:pt x="491" y="0"/>
                </a:cubicBezTo>
                <a:cubicBezTo>
                  <a:pt x="476" y="0"/>
                  <a:pt x="463" y="8"/>
                  <a:pt x="456" y="21"/>
                </a:cubicBezTo>
                <a:cubicBezTo>
                  <a:pt x="439" y="52"/>
                  <a:pt x="439" y="52"/>
                  <a:pt x="439" y="52"/>
                </a:cubicBezTo>
                <a:cubicBezTo>
                  <a:pt x="445" y="61"/>
                  <a:pt x="445" y="61"/>
                  <a:pt x="445" y="61"/>
                </a:cubicBezTo>
                <a:cubicBezTo>
                  <a:pt x="464" y="25"/>
                  <a:pt x="464" y="25"/>
                  <a:pt x="464" y="25"/>
                </a:cubicBezTo>
                <a:cubicBezTo>
                  <a:pt x="470" y="15"/>
                  <a:pt x="480" y="8"/>
                  <a:pt x="491" y="8"/>
                </a:cubicBezTo>
                <a:cubicBezTo>
                  <a:pt x="502" y="8"/>
                  <a:pt x="512" y="15"/>
                  <a:pt x="517" y="25"/>
                </a:cubicBezTo>
                <a:cubicBezTo>
                  <a:pt x="568" y="118"/>
                  <a:pt x="568" y="118"/>
                  <a:pt x="568" y="118"/>
                </a:cubicBezTo>
                <a:cubicBezTo>
                  <a:pt x="574" y="129"/>
                  <a:pt x="580" y="144"/>
                  <a:pt x="572" y="156"/>
                </a:cubicBezTo>
                <a:cubicBezTo>
                  <a:pt x="564" y="168"/>
                  <a:pt x="548" y="169"/>
                  <a:pt x="542" y="169"/>
                </a:cubicBezTo>
                <a:cubicBezTo>
                  <a:pt x="457" y="169"/>
                  <a:pt x="457" y="169"/>
                  <a:pt x="457" y="169"/>
                </a:cubicBezTo>
                <a:cubicBezTo>
                  <a:pt x="461" y="166"/>
                  <a:pt x="465" y="163"/>
                  <a:pt x="467" y="159"/>
                </a:cubicBezTo>
                <a:cubicBezTo>
                  <a:pt x="478" y="144"/>
                  <a:pt x="470" y="127"/>
                  <a:pt x="464" y="115"/>
                </a:cubicBezTo>
                <a:cubicBezTo>
                  <a:pt x="428" y="48"/>
                  <a:pt x="428" y="48"/>
                  <a:pt x="428" y="48"/>
                </a:cubicBezTo>
                <a:cubicBezTo>
                  <a:pt x="413" y="21"/>
                  <a:pt x="413" y="21"/>
                  <a:pt x="413" y="21"/>
                </a:cubicBezTo>
                <a:cubicBezTo>
                  <a:pt x="406" y="9"/>
                  <a:pt x="393" y="1"/>
                  <a:pt x="379" y="1"/>
                </a:cubicBezTo>
                <a:cubicBezTo>
                  <a:pt x="379" y="1"/>
                  <a:pt x="347" y="0"/>
                  <a:pt x="344" y="0"/>
                </a:cubicBezTo>
                <a:cubicBezTo>
                  <a:pt x="330" y="0"/>
                  <a:pt x="317" y="8"/>
                  <a:pt x="310" y="21"/>
                </a:cubicBezTo>
                <a:cubicBezTo>
                  <a:pt x="293" y="51"/>
                  <a:pt x="293" y="51"/>
                  <a:pt x="293" y="51"/>
                </a:cubicBezTo>
                <a:cubicBezTo>
                  <a:pt x="298" y="61"/>
                  <a:pt x="298" y="61"/>
                  <a:pt x="298" y="61"/>
                </a:cubicBezTo>
                <a:cubicBezTo>
                  <a:pt x="318" y="25"/>
                  <a:pt x="318" y="25"/>
                  <a:pt x="318" y="25"/>
                </a:cubicBezTo>
                <a:cubicBezTo>
                  <a:pt x="323" y="15"/>
                  <a:pt x="333" y="8"/>
                  <a:pt x="344" y="8"/>
                </a:cubicBezTo>
                <a:cubicBezTo>
                  <a:pt x="355" y="8"/>
                  <a:pt x="365" y="15"/>
                  <a:pt x="371" y="25"/>
                </a:cubicBezTo>
                <a:cubicBezTo>
                  <a:pt x="422" y="118"/>
                  <a:pt x="422" y="118"/>
                  <a:pt x="422" y="118"/>
                </a:cubicBezTo>
                <a:cubicBezTo>
                  <a:pt x="427" y="129"/>
                  <a:pt x="434" y="144"/>
                  <a:pt x="425" y="156"/>
                </a:cubicBezTo>
                <a:cubicBezTo>
                  <a:pt x="417" y="168"/>
                  <a:pt x="402" y="169"/>
                  <a:pt x="395" y="169"/>
                </a:cubicBezTo>
                <a:cubicBezTo>
                  <a:pt x="311" y="169"/>
                  <a:pt x="311" y="169"/>
                  <a:pt x="311" y="169"/>
                </a:cubicBezTo>
                <a:cubicBezTo>
                  <a:pt x="315" y="166"/>
                  <a:pt x="318" y="163"/>
                  <a:pt x="321" y="159"/>
                </a:cubicBezTo>
                <a:cubicBezTo>
                  <a:pt x="331" y="144"/>
                  <a:pt x="324" y="127"/>
                  <a:pt x="317" y="115"/>
                </a:cubicBezTo>
                <a:cubicBezTo>
                  <a:pt x="266" y="21"/>
                  <a:pt x="266" y="21"/>
                  <a:pt x="266" y="21"/>
                </a:cubicBezTo>
                <a:cubicBezTo>
                  <a:pt x="260" y="9"/>
                  <a:pt x="246" y="1"/>
                  <a:pt x="232" y="1"/>
                </a:cubicBezTo>
                <a:cubicBezTo>
                  <a:pt x="232" y="1"/>
                  <a:pt x="200" y="0"/>
                  <a:pt x="198" y="0"/>
                </a:cubicBezTo>
                <a:cubicBezTo>
                  <a:pt x="183" y="0"/>
                  <a:pt x="170" y="8"/>
                  <a:pt x="163" y="21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1" y="117"/>
                  <a:pt x="109" y="119"/>
                  <a:pt x="108" y="122"/>
                </a:cubicBezTo>
                <a:cubicBezTo>
                  <a:pt x="111" y="121"/>
                  <a:pt x="115" y="121"/>
                  <a:pt x="119" y="120"/>
                </a:cubicBezTo>
                <a:cubicBezTo>
                  <a:pt x="119" y="120"/>
                  <a:pt x="120" y="119"/>
                  <a:pt x="120" y="118"/>
                </a:cubicBezTo>
                <a:cubicBezTo>
                  <a:pt x="171" y="25"/>
                  <a:pt x="171" y="25"/>
                  <a:pt x="171" y="25"/>
                </a:cubicBezTo>
                <a:cubicBezTo>
                  <a:pt x="177" y="15"/>
                  <a:pt x="187" y="8"/>
                  <a:pt x="198" y="8"/>
                </a:cubicBezTo>
                <a:cubicBezTo>
                  <a:pt x="208" y="8"/>
                  <a:pt x="219" y="15"/>
                  <a:pt x="224" y="25"/>
                </a:cubicBezTo>
                <a:cubicBezTo>
                  <a:pt x="275" y="118"/>
                  <a:pt x="275" y="118"/>
                  <a:pt x="275" y="118"/>
                </a:cubicBezTo>
                <a:cubicBezTo>
                  <a:pt x="281" y="129"/>
                  <a:pt x="287" y="144"/>
                  <a:pt x="279" y="156"/>
                </a:cubicBezTo>
                <a:cubicBezTo>
                  <a:pt x="270" y="168"/>
                  <a:pt x="255" y="169"/>
                  <a:pt x="249" y="169"/>
                </a:cubicBezTo>
                <a:cubicBezTo>
                  <a:pt x="147" y="169"/>
                  <a:pt x="147" y="169"/>
                  <a:pt x="147" y="169"/>
                </a:cubicBezTo>
                <a:cubicBezTo>
                  <a:pt x="140" y="169"/>
                  <a:pt x="125" y="168"/>
                  <a:pt x="116" y="156"/>
                </a:cubicBezTo>
                <a:cubicBezTo>
                  <a:pt x="111" y="147"/>
                  <a:pt x="112" y="138"/>
                  <a:pt x="115" y="130"/>
                </a:cubicBezTo>
                <a:cubicBezTo>
                  <a:pt x="112" y="130"/>
                  <a:pt x="106" y="132"/>
                  <a:pt x="105" y="132"/>
                </a:cubicBezTo>
                <a:cubicBezTo>
                  <a:pt x="42" y="151"/>
                  <a:pt x="0" y="177"/>
                  <a:pt x="0" y="177"/>
                </a:cubicBezTo>
                <a:cubicBezTo>
                  <a:pt x="0" y="177"/>
                  <a:pt x="107" y="227"/>
                  <a:pt x="238" y="227"/>
                </a:cubicBezTo>
                <a:cubicBezTo>
                  <a:pt x="485" y="227"/>
                  <a:pt x="485" y="227"/>
                  <a:pt x="485" y="227"/>
                </a:cubicBezTo>
                <a:cubicBezTo>
                  <a:pt x="617" y="227"/>
                  <a:pt x="723" y="177"/>
                  <a:pt x="723" y="177"/>
                </a:cubicBezTo>
                <a:cubicBezTo>
                  <a:pt x="723" y="177"/>
                  <a:pt x="681" y="151"/>
                  <a:pt x="618" y="132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>
            <a:off x="6649402" y="3402766"/>
            <a:ext cx="587026" cy="58559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Freeform 67"/>
          <p:cNvSpPr/>
          <p:nvPr/>
        </p:nvSpPr>
        <p:spPr>
          <a:xfrm>
            <a:off x="6833234" y="3604645"/>
            <a:ext cx="224504" cy="398621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Freeform 68"/>
          <p:cNvSpPr/>
          <p:nvPr/>
        </p:nvSpPr>
        <p:spPr>
          <a:xfrm>
            <a:off x="6950105" y="3664653"/>
            <a:ext cx="30290" cy="16954"/>
          </a:xfrm>
          <a:custGeom>
            <a:rect l="l" t="t" r="r" b="b"/>
            <a:pathLst>
              <a:path w="57" h="32">
                <a:moveTo>
                  <a:pt x="0" y="32"/>
                </a:moveTo>
                <a:cubicBezTo>
                  <a:pt x="57" y="32"/>
                  <a:pt x="57" y="32"/>
                  <a:pt x="57" y="32"/>
                </a:cubicBezTo>
                <a:cubicBezTo>
                  <a:pt x="56" y="21"/>
                  <a:pt x="55" y="11"/>
                  <a:pt x="54" y="0"/>
                </a:cubicBezTo>
                <a:cubicBezTo>
                  <a:pt x="0" y="0"/>
                  <a:pt x="0" y="0"/>
                  <a:pt x="0" y="0"/>
                </a:cubicBezTo>
                <a:lnTo>
                  <a:pt x="0" y="32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Freeform 69"/>
          <p:cNvSpPr/>
          <p:nvPr/>
        </p:nvSpPr>
        <p:spPr>
          <a:xfrm>
            <a:off x="6977919" y="3610551"/>
            <a:ext cx="10573" cy="22860"/>
          </a:xfrm>
          <a:custGeom>
            <a:rect l="l" t="t" r="r" b="b"/>
            <a:pathLst>
              <a:path w="20" h="43">
                <a:moveTo>
                  <a:pt x="20" y="43"/>
                </a:moveTo>
                <a:cubicBezTo>
                  <a:pt x="18" y="28"/>
                  <a:pt x="15" y="14"/>
                  <a:pt x="12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5"/>
                  <a:pt x="4" y="29"/>
                  <a:pt x="6" y="43"/>
                </a:cubicBezTo>
                <a:lnTo>
                  <a:pt x="20" y="43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Freeform 70"/>
          <p:cNvSpPr/>
          <p:nvPr/>
        </p:nvSpPr>
        <p:spPr>
          <a:xfrm>
            <a:off x="6950105" y="3639126"/>
            <a:ext cx="28289" cy="19717"/>
          </a:xfrm>
          <a:custGeom>
            <a:rect l="l" t="t" r="r" b="b"/>
            <a:pathLst>
              <a:path w="52" h="37">
                <a:moveTo>
                  <a:pt x="0" y="37"/>
                </a:moveTo>
                <a:cubicBezTo>
                  <a:pt x="53" y="37"/>
                  <a:pt x="53" y="37"/>
                  <a:pt x="53" y="37"/>
                </a:cubicBezTo>
                <a:cubicBezTo>
                  <a:pt x="52" y="25"/>
                  <a:pt x="51" y="13"/>
                  <a:pt x="5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Freeform 71"/>
          <p:cNvSpPr/>
          <p:nvPr/>
        </p:nvSpPr>
        <p:spPr>
          <a:xfrm>
            <a:off x="6981538" y="3639126"/>
            <a:ext cx="11239" cy="19717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19" y="25"/>
                  <a:pt x="17" y="12"/>
                  <a:pt x="1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3"/>
                  <a:pt x="3" y="25"/>
                  <a:pt x="4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Freeform 72"/>
          <p:cNvSpPr/>
          <p:nvPr/>
        </p:nvSpPr>
        <p:spPr>
          <a:xfrm>
            <a:off x="6969155" y="3562164"/>
            <a:ext cx="7620" cy="18574"/>
          </a:xfrm>
          <a:custGeom>
            <a:rect l="l" t="t" r="r" b="b"/>
            <a:pathLst>
              <a:path w="14" h="35">
                <a:moveTo>
                  <a:pt x="14" y="35"/>
                </a:moveTo>
                <a:cubicBezTo>
                  <a:pt x="10" y="23"/>
                  <a:pt x="6" y="1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2"/>
                  <a:pt x="5" y="24"/>
                  <a:pt x="7" y="35"/>
                </a:cubicBezTo>
                <a:lnTo>
                  <a:pt x="14" y="35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Freeform 73"/>
          <p:cNvSpPr/>
          <p:nvPr/>
        </p:nvSpPr>
        <p:spPr>
          <a:xfrm>
            <a:off x="6974109" y="3587024"/>
            <a:ext cx="8477" cy="17717"/>
          </a:xfrm>
          <a:custGeom>
            <a:rect l="l" t="t" r="r" b="b"/>
            <a:pathLst>
              <a:path w="16" h="33">
                <a:moveTo>
                  <a:pt x="16" y="33"/>
                </a:moveTo>
                <a:cubicBezTo>
                  <a:pt x="14" y="21"/>
                  <a:pt x="11" y="10"/>
                  <a:pt x="8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1"/>
                  <a:pt x="4" y="22"/>
                  <a:pt x="5" y="33"/>
                </a:cubicBezTo>
                <a:lnTo>
                  <a:pt x="16" y="33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Freeform 74"/>
          <p:cNvSpPr/>
          <p:nvPr/>
        </p:nvSpPr>
        <p:spPr>
          <a:xfrm>
            <a:off x="6899909" y="3664653"/>
            <a:ext cx="12764" cy="16954"/>
          </a:xfrm>
          <a:custGeom>
            <a:rect l="l" t="t" r="r" b="b"/>
            <a:pathLst>
              <a:path w="24" h="32">
                <a:moveTo>
                  <a:pt x="4" y="0"/>
                </a:moveTo>
                <a:cubicBezTo>
                  <a:pt x="2" y="11"/>
                  <a:pt x="1" y="21"/>
                  <a:pt x="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2" y="21"/>
                  <a:pt x="23" y="11"/>
                  <a:pt x="24" y="0"/>
                </a:cubicBezTo>
                <a:lnTo>
                  <a:pt x="4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Freeform 75"/>
          <p:cNvSpPr/>
          <p:nvPr/>
        </p:nvSpPr>
        <p:spPr>
          <a:xfrm>
            <a:off x="6912196" y="3587024"/>
            <a:ext cx="10096" cy="17717"/>
          </a:xfrm>
          <a:custGeom>
            <a:rect l="l" t="t" r="r" b="b"/>
            <a:pathLst>
              <a:path w="19" h="33">
                <a:moveTo>
                  <a:pt x="9" y="0"/>
                </a:moveTo>
                <a:cubicBezTo>
                  <a:pt x="6" y="10"/>
                  <a:pt x="3" y="21"/>
                  <a:pt x="0" y="33"/>
                </a:cubicBezTo>
                <a:cubicBezTo>
                  <a:pt x="14" y="33"/>
                  <a:pt x="14" y="33"/>
                  <a:pt x="14" y="33"/>
                </a:cubicBezTo>
                <a:cubicBezTo>
                  <a:pt x="16" y="22"/>
                  <a:pt x="17" y="11"/>
                  <a:pt x="19" y="0"/>
                </a:cubicBezTo>
                <a:lnTo>
                  <a:pt x="9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Freeform 76"/>
          <p:cNvSpPr/>
          <p:nvPr/>
        </p:nvSpPr>
        <p:spPr>
          <a:xfrm>
            <a:off x="6902576" y="3639126"/>
            <a:ext cx="12382" cy="19717"/>
          </a:xfrm>
          <a:custGeom>
            <a:rect l="l" t="t" r="r" b="b"/>
            <a:pathLst>
              <a:path w="23" h="37">
                <a:moveTo>
                  <a:pt x="6" y="0"/>
                </a:moveTo>
                <a:cubicBezTo>
                  <a:pt x="4" y="12"/>
                  <a:pt x="2" y="25"/>
                  <a:pt x="0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21" y="25"/>
                  <a:pt x="22" y="13"/>
                  <a:pt x="23" y="0"/>
                </a:cubicBezTo>
                <a:lnTo>
                  <a:pt x="6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Freeform 77"/>
          <p:cNvSpPr/>
          <p:nvPr/>
        </p:nvSpPr>
        <p:spPr>
          <a:xfrm>
            <a:off x="6933532" y="3535589"/>
            <a:ext cx="11621" cy="20765"/>
          </a:xfrm>
          <a:custGeom>
            <a:rect l="l" t="t" r="r" b="b"/>
            <a:pathLst>
              <a:path w="22" h="39">
                <a:moveTo>
                  <a:pt x="22" y="0"/>
                </a:moveTo>
                <a:cubicBezTo>
                  <a:pt x="14" y="2"/>
                  <a:pt x="7" y="9"/>
                  <a:pt x="0" y="19"/>
                </a:cubicBezTo>
                <a:cubicBezTo>
                  <a:pt x="5" y="21"/>
                  <a:pt x="5" y="21"/>
                  <a:pt x="5" y="21"/>
                </a:cubicBezTo>
                <a:cubicBezTo>
                  <a:pt x="3" y="27"/>
                  <a:pt x="2" y="33"/>
                  <a:pt x="1" y="39"/>
                </a:cubicBezTo>
                <a:cubicBezTo>
                  <a:pt x="22" y="39"/>
                  <a:pt x="22" y="39"/>
                  <a:pt x="22" y="39"/>
                </a:cubicBezTo>
                <a:lnTo>
                  <a:pt x="22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Freeform 78"/>
          <p:cNvSpPr/>
          <p:nvPr/>
        </p:nvSpPr>
        <p:spPr>
          <a:xfrm>
            <a:off x="6950105" y="3535589"/>
            <a:ext cx="12764" cy="20765"/>
          </a:xfrm>
          <a:custGeom>
            <a:rect l="l" t="t" r="r" b="b"/>
            <a:pathLst>
              <a:path w="24" h="39">
                <a:moveTo>
                  <a:pt x="20" y="21"/>
                </a:moveTo>
                <a:cubicBezTo>
                  <a:pt x="22" y="20"/>
                  <a:pt x="22" y="20"/>
                  <a:pt x="22" y="20"/>
                </a:cubicBezTo>
                <a:cubicBezTo>
                  <a:pt x="15" y="9"/>
                  <a:pt x="8" y="2"/>
                  <a:pt x="0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2" y="33"/>
                  <a:pt x="21" y="27"/>
                  <a:pt x="20" y="2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Freeform 79"/>
          <p:cNvSpPr/>
          <p:nvPr/>
        </p:nvSpPr>
        <p:spPr>
          <a:xfrm>
            <a:off x="6927722" y="3553210"/>
            <a:ext cx="1524" cy="3143"/>
          </a:xfrm>
          <a:custGeom>
            <a:rect l="l" t="t" r="r" b="b"/>
            <a:pathLst>
              <a:path w="3" h="6">
                <a:moveTo>
                  <a:pt x="0" y="6"/>
                </a:moveTo>
                <a:cubicBezTo>
                  <a:pt x="2" y="6"/>
                  <a:pt x="2" y="6"/>
                  <a:pt x="2" y="6"/>
                </a:cubicBezTo>
                <a:cubicBezTo>
                  <a:pt x="2" y="4"/>
                  <a:pt x="3" y="2"/>
                  <a:pt x="3" y="0"/>
                </a:cubicBezTo>
                <a:cubicBezTo>
                  <a:pt x="2" y="2"/>
                  <a:pt x="1" y="4"/>
                  <a:pt x="0" y="6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Freeform 80"/>
          <p:cNvSpPr/>
          <p:nvPr/>
        </p:nvSpPr>
        <p:spPr>
          <a:xfrm>
            <a:off x="6918483" y="3562164"/>
            <a:ext cx="8763" cy="18574"/>
          </a:xfrm>
          <a:custGeom>
            <a:rect l="l" t="t" r="r" b="b"/>
            <a:pathLst>
              <a:path w="16" h="35">
                <a:moveTo>
                  <a:pt x="12" y="0"/>
                </a:moveTo>
                <a:cubicBezTo>
                  <a:pt x="8" y="11"/>
                  <a:pt x="4" y="23"/>
                  <a:pt x="0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2" y="24"/>
                  <a:pt x="14" y="12"/>
                  <a:pt x="16" y="0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Freeform 81"/>
          <p:cNvSpPr/>
          <p:nvPr/>
        </p:nvSpPr>
        <p:spPr>
          <a:xfrm>
            <a:off x="6906862" y="3610551"/>
            <a:ext cx="11621" cy="22860"/>
          </a:xfrm>
          <a:custGeom>
            <a:rect l="l" t="t" r="r" b="b"/>
            <a:pathLst>
              <a:path w="22" h="43">
                <a:moveTo>
                  <a:pt x="8" y="0"/>
                </a:moveTo>
                <a:cubicBezTo>
                  <a:pt x="5" y="14"/>
                  <a:pt x="2" y="28"/>
                  <a:pt x="0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8" y="29"/>
                  <a:pt x="20" y="15"/>
                  <a:pt x="22" y="0"/>
                </a:cubicBezTo>
                <a:lnTo>
                  <a:pt x="8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Freeform 82"/>
          <p:cNvSpPr/>
          <p:nvPr/>
        </p:nvSpPr>
        <p:spPr>
          <a:xfrm>
            <a:off x="6950105" y="3687418"/>
            <a:ext cx="31432" cy="19717"/>
          </a:xfrm>
          <a:custGeom>
            <a:rect l="l" t="t" r="r" b="b"/>
            <a:pathLst>
              <a:path w="59" h="37">
                <a:moveTo>
                  <a:pt x="0" y="37"/>
                </a:moveTo>
                <a:cubicBezTo>
                  <a:pt x="59" y="37"/>
                  <a:pt x="59" y="37"/>
                  <a:pt x="59" y="37"/>
                </a:cubicBezTo>
                <a:cubicBezTo>
                  <a:pt x="58" y="25"/>
                  <a:pt x="58" y="13"/>
                  <a:pt x="57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Freeform 83"/>
          <p:cNvSpPr/>
          <p:nvPr/>
        </p:nvSpPr>
        <p:spPr>
          <a:xfrm>
            <a:off x="6920769" y="3610551"/>
            <a:ext cx="24479" cy="22860"/>
          </a:xfrm>
          <a:custGeom>
            <a:rect l="l" t="t" r="r" b="b"/>
            <a:pathLst>
              <a:path w="46" h="43">
                <a:moveTo>
                  <a:pt x="46" y="0"/>
                </a:moveTo>
                <a:cubicBezTo>
                  <a:pt x="6" y="0"/>
                  <a:pt x="6" y="0"/>
                  <a:pt x="6" y="0"/>
                </a:cubicBezTo>
                <a:cubicBezTo>
                  <a:pt x="4" y="15"/>
                  <a:pt x="2" y="29"/>
                  <a:pt x="0" y="43"/>
                </a:cubicBezTo>
                <a:cubicBezTo>
                  <a:pt x="46" y="43"/>
                  <a:pt x="46" y="43"/>
                  <a:pt x="46" y="43"/>
                </a:cubicBezTo>
                <a:lnTo>
                  <a:pt x="46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Freeform 84"/>
          <p:cNvSpPr/>
          <p:nvPr/>
        </p:nvSpPr>
        <p:spPr>
          <a:xfrm>
            <a:off x="6928770" y="3562164"/>
            <a:ext cx="16383" cy="18574"/>
          </a:xfrm>
          <a:custGeom>
            <a:rect l="l" t="t" r="r" b="b"/>
            <a:pathLst>
              <a:path w="31" h="35">
                <a:moveTo>
                  <a:pt x="31" y="0"/>
                </a:moveTo>
                <a:cubicBezTo>
                  <a:pt x="7" y="0"/>
                  <a:pt x="7" y="0"/>
                  <a:pt x="7" y="0"/>
                </a:cubicBezTo>
                <a:cubicBezTo>
                  <a:pt x="5" y="12"/>
                  <a:pt x="2" y="24"/>
                  <a:pt x="0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0"/>
                  <a:pt x="31" y="0"/>
                  <a:pt x="31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5" name="Freeform 85"/>
          <p:cNvSpPr/>
          <p:nvPr/>
        </p:nvSpPr>
        <p:spPr>
          <a:xfrm>
            <a:off x="6918006" y="3639126"/>
            <a:ext cx="27146" cy="19717"/>
          </a:xfrm>
          <a:custGeom>
            <a:rect l="l" t="t" r="r" b="b"/>
            <a:pathLst>
              <a:path w="51" h="37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13"/>
                  <a:pt x="1" y="25"/>
                  <a:pt x="0" y="37"/>
                </a:cubicBezTo>
                <a:cubicBezTo>
                  <a:pt x="51" y="37"/>
                  <a:pt x="51" y="37"/>
                  <a:pt x="51" y="37"/>
                </a:cubicBezTo>
                <a:lnTo>
                  <a:pt x="51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6" name="Freeform 86"/>
          <p:cNvSpPr/>
          <p:nvPr/>
        </p:nvSpPr>
        <p:spPr>
          <a:xfrm>
            <a:off x="6950105" y="3610551"/>
            <a:ext cx="25527" cy="22860"/>
          </a:xfrm>
          <a:custGeom>
            <a:rect l="l" t="t" r="r" b="b"/>
            <a:pathLst>
              <a:path w="48" h="43">
                <a:moveTo>
                  <a:pt x="0" y="43"/>
                </a:moveTo>
                <a:cubicBezTo>
                  <a:pt x="48" y="43"/>
                  <a:pt x="48" y="43"/>
                  <a:pt x="48" y="43"/>
                </a:cubicBezTo>
                <a:cubicBezTo>
                  <a:pt x="47" y="29"/>
                  <a:pt x="45" y="15"/>
                  <a:pt x="43" y="0"/>
                </a:cubicBezTo>
                <a:cubicBezTo>
                  <a:pt x="0" y="0"/>
                  <a:pt x="0" y="0"/>
                  <a:pt x="0" y="0"/>
                </a:cubicBezTo>
                <a:lnTo>
                  <a:pt x="0" y="43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7" name="Freeform 87"/>
          <p:cNvSpPr/>
          <p:nvPr/>
        </p:nvSpPr>
        <p:spPr>
          <a:xfrm>
            <a:off x="6950105" y="3562164"/>
            <a:ext cx="17526" cy="18574"/>
          </a:xfrm>
          <a:custGeom>
            <a:rect l="l" t="t" r="r" b="b"/>
            <a:pathLst>
              <a:path w="33" h="35">
                <a:moveTo>
                  <a:pt x="33" y="35"/>
                </a:moveTo>
                <a:cubicBezTo>
                  <a:pt x="31" y="24"/>
                  <a:pt x="29" y="12"/>
                  <a:pt x="2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5"/>
                  <a:pt x="0" y="35"/>
                  <a:pt x="0" y="35"/>
                </a:cubicBezTo>
                <a:lnTo>
                  <a:pt x="33" y="35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8" name="Freeform 88"/>
          <p:cNvSpPr/>
          <p:nvPr/>
        </p:nvSpPr>
        <p:spPr>
          <a:xfrm>
            <a:off x="6950105" y="3587024"/>
            <a:ext cx="21717" cy="17717"/>
          </a:xfrm>
          <a:custGeom>
            <a:rect l="l" t="t" r="r" b="b"/>
            <a:pathLst>
              <a:path w="41" h="33">
                <a:moveTo>
                  <a:pt x="0" y="33"/>
                </a:moveTo>
                <a:cubicBezTo>
                  <a:pt x="41" y="33"/>
                  <a:pt x="41" y="33"/>
                  <a:pt x="41" y="33"/>
                </a:cubicBezTo>
                <a:cubicBezTo>
                  <a:pt x="39" y="22"/>
                  <a:pt x="37" y="11"/>
                  <a:pt x="35" y="0"/>
                </a:cubicBezTo>
                <a:cubicBezTo>
                  <a:pt x="0" y="0"/>
                  <a:pt x="0" y="0"/>
                  <a:pt x="0" y="0"/>
                </a:cubicBezTo>
                <a:lnTo>
                  <a:pt x="0" y="33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9" name="Freeform 89"/>
          <p:cNvSpPr/>
          <p:nvPr/>
        </p:nvSpPr>
        <p:spPr>
          <a:xfrm>
            <a:off x="6924960" y="3587024"/>
            <a:ext cx="20193" cy="17717"/>
          </a:xfrm>
          <a:custGeom>
            <a:rect l="l" t="t" r="r" b="b"/>
            <a:pathLst>
              <a:path w="38" h="33">
                <a:moveTo>
                  <a:pt x="38" y="0"/>
                </a:moveTo>
                <a:cubicBezTo>
                  <a:pt x="5" y="0"/>
                  <a:pt x="5" y="0"/>
                  <a:pt x="5" y="0"/>
                </a:cubicBezTo>
                <a:cubicBezTo>
                  <a:pt x="3" y="11"/>
                  <a:pt x="1" y="22"/>
                  <a:pt x="0" y="33"/>
                </a:cubicBezTo>
                <a:cubicBezTo>
                  <a:pt x="38" y="33"/>
                  <a:pt x="38" y="33"/>
                  <a:pt x="38" y="33"/>
                </a:cubicBezTo>
                <a:lnTo>
                  <a:pt x="38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0" name="Freeform 90"/>
          <p:cNvSpPr/>
          <p:nvPr/>
        </p:nvSpPr>
        <p:spPr>
          <a:xfrm>
            <a:off x="6914863" y="3712945"/>
            <a:ext cx="30290" cy="20574"/>
          </a:xfrm>
          <a:custGeom>
            <a:rect l="l" t="t" r="r" b="b"/>
            <a:pathLst>
              <a:path w="57" h="39">
                <a:moveTo>
                  <a:pt x="5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27"/>
                  <a:pt x="0" y="39"/>
                </a:cubicBezTo>
                <a:cubicBezTo>
                  <a:pt x="57" y="39"/>
                  <a:pt x="57" y="39"/>
                  <a:pt x="57" y="39"/>
                </a:cubicBezTo>
                <a:lnTo>
                  <a:pt x="57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1" name="Freeform 91"/>
          <p:cNvSpPr/>
          <p:nvPr/>
        </p:nvSpPr>
        <p:spPr>
          <a:xfrm>
            <a:off x="6916482" y="3664653"/>
            <a:ext cx="28670" cy="16954"/>
          </a:xfrm>
          <a:custGeom>
            <a:rect l="l" t="t" r="r" b="b"/>
            <a:pathLst>
              <a:path w="54" h="32">
                <a:moveTo>
                  <a:pt x="5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11"/>
                  <a:pt x="0" y="21"/>
                  <a:pt x="0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0"/>
                  <a:pt x="54" y="0"/>
                  <a:pt x="54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2" name="Freeform 92"/>
          <p:cNvSpPr/>
          <p:nvPr/>
        </p:nvSpPr>
        <p:spPr>
          <a:xfrm>
            <a:off x="6915340" y="3687418"/>
            <a:ext cx="29813" cy="19717"/>
          </a:xfrm>
          <a:custGeom>
            <a:rect l="l" t="t" r="r" b="b"/>
            <a:pathLst>
              <a:path w="56" h="37">
                <a:moveTo>
                  <a:pt x="56" y="0"/>
                </a:moveTo>
                <a:cubicBezTo>
                  <a:pt x="1" y="0"/>
                  <a:pt x="1" y="0"/>
                  <a:pt x="1" y="0"/>
                </a:cubicBezTo>
                <a:cubicBezTo>
                  <a:pt x="0" y="13"/>
                  <a:pt x="0" y="25"/>
                  <a:pt x="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0"/>
                  <a:pt x="56" y="0"/>
                  <a:pt x="56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3" name="Freeform 93"/>
          <p:cNvSpPr/>
          <p:nvPr/>
        </p:nvSpPr>
        <p:spPr>
          <a:xfrm>
            <a:off x="6898289" y="3687418"/>
            <a:ext cx="12764" cy="19717"/>
          </a:xfrm>
          <a:custGeom>
            <a:rect l="l" t="t" r="r" b="b"/>
            <a:pathLst>
              <a:path w="24" h="37">
                <a:moveTo>
                  <a:pt x="2" y="0"/>
                </a:moveTo>
                <a:cubicBezTo>
                  <a:pt x="1" y="13"/>
                  <a:pt x="1" y="25"/>
                  <a:pt x="0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25"/>
                  <a:pt x="23" y="13"/>
                  <a:pt x="24" y="0"/>
                </a:cubicBezTo>
                <a:lnTo>
                  <a:pt x="2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4" name="Freeform 94"/>
          <p:cNvSpPr/>
          <p:nvPr/>
        </p:nvSpPr>
        <p:spPr>
          <a:xfrm>
            <a:off x="6985729" y="3687418"/>
            <a:ext cx="11239" cy="19717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20" y="25"/>
                  <a:pt x="19" y="13"/>
                  <a:pt x="1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"/>
                  <a:pt x="1" y="25"/>
                  <a:pt x="1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5" name="Freeform 95"/>
          <p:cNvSpPr/>
          <p:nvPr/>
        </p:nvSpPr>
        <p:spPr>
          <a:xfrm>
            <a:off x="6984205" y="3664653"/>
            <a:ext cx="10763" cy="16954"/>
          </a:xfrm>
          <a:custGeom>
            <a:rect l="l" t="t" r="r" b="b"/>
            <a:pathLst>
              <a:path w="20" h="32">
                <a:moveTo>
                  <a:pt x="20" y="32"/>
                </a:moveTo>
                <a:cubicBezTo>
                  <a:pt x="19" y="21"/>
                  <a:pt x="18" y="11"/>
                  <a:pt x="17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1"/>
                  <a:pt x="1" y="21"/>
                  <a:pt x="2" y="32"/>
                </a:cubicBezTo>
                <a:lnTo>
                  <a:pt x="20" y="32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6" name="Freeform 96"/>
          <p:cNvSpPr/>
          <p:nvPr/>
        </p:nvSpPr>
        <p:spPr>
          <a:xfrm>
            <a:off x="6927246" y="3556354"/>
            <a:ext cx="6763" cy="5810"/>
          </a:xfrm>
          <a:custGeom>
            <a:rect l="l" t="t" r="r" b="b"/>
            <a:pathLst>
              <a:path w="13" h="11">
                <a:moveTo>
                  <a:pt x="13" y="0"/>
                </a:moveTo>
                <a:cubicBezTo>
                  <a:pt x="3" y="0"/>
                  <a:pt x="3" y="0"/>
                  <a:pt x="3" y="0"/>
                </a:cubicBezTo>
                <a:cubicBezTo>
                  <a:pt x="2" y="4"/>
                  <a:pt x="1" y="8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8"/>
                  <a:pt x="12" y="4"/>
                  <a:pt x="13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7" name="Freeform 97"/>
          <p:cNvSpPr/>
          <p:nvPr/>
        </p:nvSpPr>
        <p:spPr>
          <a:xfrm>
            <a:off x="6962869" y="3556354"/>
            <a:ext cx="6287" cy="5810"/>
          </a:xfrm>
          <a:custGeom>
            <a:rect l="l" t="t" r="r" b="b"/>
            <a:pathLst>
              <a:path w="12" h="11">
                <a:moveTo>
                  <a:pt x="12" y="11"/>
                </a:moveTo>
                <a:cubicBezTo>
                  <a:pt x="12" y="9"/>
                  <a:pt x="11" y="7"/>
                  <a:pt x="11" y="5"/>
                </a:cubicBezTo>
                <a:cubicBezTo>
                  <a:pt x="10" y="3"/>
                  <a:pt x="9" y="2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8"/>
                  <a:pt x="2" y="11"/>
                </a:cubicBezTo>
                <a:lnTo>
                  <a:pt x="12" y="11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8" name="AutoShape 98"/>
          <p:cNvSpPr/>
          <p:nvPr/>
        </p:nvSpPr>
        <p:spPr>
          <a:xfrm>
            <a:off x="6945153" y="3556354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9" name="Freeform 99"/>
          <p:cNvSpPr/>
          <p:nvPr/>
        </p:nvSpPr>
        <p:spPr>
          <a:xfrm>
            <a:off x="6922293" y="3580738"/>
            <a:ext cx="6477" cy="6287"/>
          </a:xfrm>
          <a:custGeom>
            <a:rect l="l" t="t" r="r" b="b"/>
            <a:pathLst>
              <a:path w="12" h="12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4"/>
                  <a:pt x="1" y="8"/>
                  <a:pt x="0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8"/>
                  <a:pt x="12" y="4"/>
                  <a:pt x="12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0" name="Freeform 100"/>
          <p:cNvSpPr/>
          <p:nvPr/>
        </p:nvSpPr>
        <p:spPr>
          <a:xfrm>
            <a:off x="6967632" y="3580738"/>
            <a:ext cx="6477" cy="6287"/>
          </a:xfrm>
          <a:custGeom>
            <a:rect l="l" t="t" r="r" b="b"/>
            <a:pathLst>
              <a:path w="12" h="12">
                <a:moveTo>
                  <a:pt x="2" y="12"/>
                </a:moveTo>
                <a:cubicBezTo>
                  <a:pt x="12" y="12"/>
                  <a:pt x="12" y="12"/>
                  <a:pt x="12" y="12"/>
                </a:cubicBezTo>
                <a:cubicBezTo>
                  <a:pt x="11" y="8"/>
                  <a:pt x="11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2" y="8"/>
                  <a:pt x="2" y="12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1" name="AutoShape 101"/>
          <p:cNvSpPr/>
          <p:nvPr/>
        </p:nvSpPr>
        <p:spPr>
          <a:xfrm>
            <a:off x="6945153" y="3580738"/>
            <a:ext cx="4953" cy="6287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2" name="Freeform 102"/>
          <p:cNvSpPr/>
          <p:nvPr/>
        </p:nvSpPr>
        <p:spPr>
          <a:xfrm>
            <a:off x="6918483" y="3604645"/>
            <a:ext cx="6477" cy="5810"/>
          </a:xfrm>
          <a:custGeom>
            <a:rect l="l" t="t" r="r" b="b"/>
            <a:pathLst>
              <a:path w="12" h="11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2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3" name="Freeform 103"/>
          <p:cNvSpPr/>
          <p:nvPr/>
        </p:nvSpPr>
        <p:spPr>
          <a:xfrm>
            <a:off x="6971918" y="3604645"/>
            <a:ext cx="6096" cy="5810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1" y="7"/>
                  <a:pt x="2" y="1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" name="AutoShape 104"/>
          <p:cNvSpPr/>
          <p:nvPr/>
        </p:nvSpPr>
        <p:spPr>
          <a:xfrm>
            <a:off x="6945153" y="3604645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5" name="Freeform 105"/>
          <p:cNvSpPr/>
          <p:nvPr/>
        </p:nvSpPr>
        <p:spPr>
          <a:xfrm>
            <a:off x="6914863" y="3633316"/>
            <a:ext cx="5810" cy="5810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3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3"/>
                  <a:pt x="11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6" name="Freeform 106"/>
          <p:cNvSpPr/>
          <p:nvPr/>
        </p:nvSpPr>
        <p:spPr>
          <a:xfrm>
            <a:off x="6975728" y="3633316"/>
            <a:ext cx="5810" cy="5810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3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3"/>
                  <a:pt x="1" y="7"/>
                  <a:pt x="2" y="1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7" name="AutoShape 107"/>
          <p:cNvSpPr/>
          <p:nvPr/>
        </p:nvSpPr>
        <p:spPr>
          <a:xfrm>
            <a:off x="6945153" y="3633316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8" name="Freeform 108"/>
          <p:cNvSpPr/>
          <p:nvPr/>
        </p:nvSpPr>
        <p:spPr>
          <a:xfrm>
            <a:off x="6912196" y="3658843"/>
            <a:ext cx="5810" cy="5810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1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9" name="Freeform 109"/>
          <p:cNvSpPr/>
          <p:nvPr/>
        </p:nvSpPr>
        <p:spPr>
          <a:xfrm>
            <a:off x="6978395" y="3658843"/>
            <a:ext cx="5810" cy="5810"/>
          </a:xfrm>
          <a:custGeom>
            <a:rect l="l" t="t" r="r" b="b"/>
            <a:pathLst>
              <a:path w="11" h="11">
                <a:moveTo>
                  <a:pt x="1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7"/>
                  <a:pt x="1" y="1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0" name="AutoShape 110"/>
          <p:cNvSpPr/>
          <p:nvPr/>
        </p:nvSpPr>
        <p:spPr>
          <a:xfrm>
            <a:off x="6945153" y="3658843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1" name="Freeform 111"/>
          <p:cNvSpPr/>
          <p:nvPr/>
        </p:nvSpPr>
        <p:spPr>
          <a:xfrm>
            <a:off x="6911053" y="3681607"/>
            <a:ext cx="5429" cy="5810"/>
          </a:xfrm>
          <a:custGeom>
            <a:rect l="l" t="t" r="r" b="b"/>
            <a:pathLst>
              <a:path w="10" h="11">
                <a:moveTo>
                  <a:pt x="1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10" y="3"/>
                  <a:pt x="10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2" name="Freeform 112"/>
          <p:cNvSpPr/>
          <p:nvPr/>
        </p:nvSpPr>
        <p:spPr>
          <a:xfrm>
            <a:off x="6980395" y="3681607"/>
            <a:ext cx="5429" cy="5810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3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3" name="AutoShape 113"/>
          <p:cNvSpPr/>
          <p:nvPr/>
        </p:nvSpPr>
        <p:spPr>
          <a:xfrm>
            <a:off x="6945153" y="3681607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4" name="Freeform 114"/>
          <p:cNvSpPr/>
          <p:nvPr/>
        </p:nvSpPr>
        <p:spPr>
          <a:xfrm>
            <a:off x="6910006" y="3707134"/>
            <a:ext cx="4953" cy="5810"/>
          </a:xfrm>
          <a:custGeom>
            <a:rect l="l" t="t" r="r" b="b"/>
            <a:pathLst>
              <a:path w="9" h="11">
                <a:moveTo>
                  <a:pt x="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9" y="4"/>
                  <a:pt x="9" y="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5" name="Freeform 115"/>
          <p:cNvSpPr/>
          <p:nvPr/>
        </p:nvSpPr>
        <p:spPr>
          <a:xfrm>
            <a:off x="6981538" y="3707134"/>
            <a:ext cx="5429" cy="5810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6" name="AutoShape 116"/>
          <p:cNvSpPr/>
          <p:nvPr/>
        </p:nvSpPr>
        <p:spPr>
          <a:xfrm>
            <a:off x="6945153" y="3707134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7" name="AutoShape 117"/>
          <p:cNvSpPr/>
          <p:nvPr/>
        </p:nvSpPr>
        <p:spPr>
          <a:xfrm>
            <a:off x="6945153" y="3733519"/>
            <a:ext cx="4953" cy="581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8" name="AutoShape 118"/>
          <p:cNvSpPr/>
          <p:nvPr/>
        </p:nvSpPr>
        <p:spPr>
          <a:xfrm>
            <a:off x="6649402" y="4666547"/>
            <a:ext cx="587026" cy="58550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9" name="Freeform 119"/>
          <p:cNvSpPr/>
          <p:nvPr/>
        </p:nvSpPr>
        <p:spPr>
          <a:xfrm>
            <a:off x="6793896" y="4847236"/>
            <a:ext cx="301085" cy="213741"/>
          </a:xfrm>
          <a:custGeom>
            <a:rect l="l" t="t" r="r" b="b"/>
            <a:pathLst>
              <a:path w="21600" h="21600">
                <a:moveTo>
                  <a:pt x="20056" y="17282"/>
                </a:moveTo>
                <a:lnTo>
                  <a:pt x="1544" y="17282"/>
                </a:lnTo>
                <a:cubicBezTo>
                  <a:pt x="691" y="17282"/>
                  <a:pt x="0" y="18250"/>
                  <a:pt x="0" y="19441"/>
                </a:cubicBezTo>
                <a:cubicBezTo>
                  <a:pt x="0" y="20638"/>
                  <a:pt x="691" y="21600"/>
                  <a:pt x="1544" y="21600"/>
                </a:cubicBezTo>
                <a:lnTo>
                  <a:pt x="20056" y="21600"/>
                </a:lnTo>
                <a:cubicBezTo>
                  <a:pt x="20909" y="21600"/>
                  <a:pt x="21600" y="20638"/>
                  <a:pt x="21600" y="19441"/>
                </a:cubicBezTo>
                <a:cubicBezTo>
                  <a:pt x="21600" y="18250"/>
                  <a:pt x="20909" y="17282"/>
                  <a:pt x="20056" y="17282"/>
                </a:cubicBezTo>
                <a:close/>
                <a:moveTo>
                  <a:pt x="1544" y="4321"/>
                </a:moveTo>
                <a:lnTo>
                  <a:pt x="20056" y="4321"/>
                </a:lnTo>
                <a:cubicBezTo>
                  <a:pt x="20909" y="4321"/>
                  <a:pt x="21600" y="3353"/>
                  <a:pt x="21600" y="2159"/>
                </a:cubicBezTo>
                <a:cubicBezTo>
                  <a:pt x="21600" y="965"/>
                  <a:pt x="20909" y="0"/>
                  <a:pt x="20056" y="0"/>
                </a:cubicBezTo>
                <a:lnTo>
                  <a:pt x="1544" y="0"/>
                </a:lnTo>
                <a:cubicBezTo>
                  <a:pt x="691" y="0"/>
                  <a:pt x="0" y="965"/>
                  <a:pt x="0" y="2159"/>
                </a:cubicBezTo>
                <a:cubicBezTo>
                  <a:pt x="0" y="3353"/>
                  <a:pt x="691" y="4321"/>
                  <a:pt x="1544" y="4321"/>
                </a:cubicBezTo>
                <a:close/>
                <a:moveTo>
                  <a:pt x="20056" y="8640"/>
                </a:moveTo>
                <a:lnTo>
                  <a:pt x="1544" y="8640"/>
                </a:lnTo>
                <a:cubicBezTo>
                  <a:pt x="691" y="8640"/>
                  <a:pt x="0" y="9608"/>
                  <a:pt x="0" y="10799"/>
                </a:cubicBezTo>
                <a:cubicBezTo>
                  <a:pt x="0" y="11996"/>
                  <a:pt x="691" y="12958"/>
                  <a:pt x="1544" y="12958"/>
                </a:cubicBezTo>
                <a:lnTo>
                  <a:pt x="20056" y="12958"/>
                </a:lnTo>
                <a:cubicBezTo>
                  <a:pt x="20909" y="12958"/>
                  <a:pt x="21600" y="11996"/>
                  <a:pt x="21600" y="10799"/>
                </a:cubicBezTo>
                <a:cubicBezTo>
                  <a:pt x="21600" y="9608"/>
                  <a:pt x="20909" y="8640"/>
                  <a:pt x="20056" y="8640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0" name="TextBox 120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增设备用设备和专业技术人员，确保直播技术稳定。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问题二：内容同质化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市场上同类型节目众多，难以突出重围。</a:t>
            </a:r>
          </a:p>
        </p:txBody>
      </p:sp>
      <p:sp>
        <p:nvSpPr>
          <p:cNvPr id="123" name="AutoShape 1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4" name="AutoShape 1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5" name="AutoShape 1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6" name="AutoShape 1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7" name="AutoShape 1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8" name="AutoShape 1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9" name="AutoShape 1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0" name="AutoShape 1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1" name="AutoShape 1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2" name="AutoShape 1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3" name="AutoShape 1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4" name="AutoShape 1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5" name="AutoShape 1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6" name="AutoShape 1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7" name="AutoShape 1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8" name="AutoShape 1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9" name="AutoShape 1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0" name="AutoShape 1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1" name="AutoShape 1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2" name="AutoShape 1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3" name="TextBox 1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遇到的问题与解决方案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解决方案二：创新内容形式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加强市场调研，了解观众需求，推出更符合市场需求的内容。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遇到的问题与解决方案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96" b="119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2587" b="12587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自我评估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在项目执行和团队合作方面表现良好，但在应对突发情况和创新能力方面仍有不足。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反思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需要加强自身的学习和应变能力，提高创新思维和解决问题的能力。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自我评估与反思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2023年工作亮点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创新业务拓展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在2023年，广电公司在业务拓展方面取得了显著成果。通过不断探索新的市场机会和客户需求，公司成功推出了多项创新业务，进一步扩大了市场份额和提高了盈利能力。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创新业务种类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这些创新业务包括高清互动电视、互联网电视、手机电视、IPTV等多种新媒体服务。通过与各大内容提供商合作，广电公司为用户提供了更加丰富和个性化的视听体验。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创新业务优势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创新业务的推出不仅提高了公司的市场竞争力，还加强了与客户的合作关系。通过持续的技术创新和服务升级，广电公司逐渐树立了行业内的领先地位，为未来的发展奠定了坚实基础。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创新业务拓展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在2023年，广电公司注重加强团队协作，通过跨部门协作和沟通，提高了整体执行力和工作效率。公司定期组织团队建设活动，加强员工之间的交流与合作，形成积极向上的工作氛围。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执行力提升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广电公司重视员工培训和发展，通过制定明确的岗位职责和工作流程，确保各项任务得到有效执行。同时，公司还建立了完善的考核和激励机制，鼓励员工发挥主观能动性，为公司的发展贡献力量。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团队协作成果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在团队协作与执行力的推动下，广电公司在项目实施和市场拓展方面取得了显著成果。各部门之间形成了高效协同的工作模式，共同应对市场挑战，实现了公司的整体目标。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团队协作与执行力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在2023年，广电公司高度重视客户满意度提升，通过优化服务流程、提高服务质量、加强售后服务等措施，赢得了客户的信任和支持。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服务质量改进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广电公司不断改进服务质量，提高客户体验。在产品开发、客户服务、技术支持等方面加强投入，确保客户在使用广电公司产品和服务的过程中得到满意体验。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客户反馈机制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了更好地了解客户需求和改进服务，广电公司建立了完善的客户反馈机制。通过定期收集客户意见和建议，及时调整和改进服务策略，确保客户满意度持续提升。同时，公司还加强了与客户的沟通与互动，积极回应客户关切，提高客户忠诚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客户满意度提升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https://d.book118.com/586015202053010103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2024-09-28T13:04:26.559</cp:lastPrinted>
  <dcterms:created xsi:type="dcterms:W3CDTF">2024-09-28T05:04:26Z</dcterms:created>
  <dcterms:modified xsi:type="dcterms:W3CDTF">2024-09-28T05:04:28Z</dcterms:modified>
</cp:coreProperties>
</file>