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96" r:id="rId3"/>
    <p:sldMasterId id="2147483708" r:id="rId4"/>
    <p:sldMasterId id="2147483720" r:id="rId5"/>
  </p:sldMasterIdLst>
  <p:notesMasterIdLst>
    <p:notesMasterId r:id="rId6"/>
  </p:notesMasterIdLst>
  <p:sldIdLst>
    <p:sldId id="259" r:id="rId7"/>
    <p:sldId id="262" r:id="rId8"/>
    <p:sldId id="265" r:id="rId9"/>
    <p:sldId id="268" r:id="rId10"/>
    <p:sldId id="271" r:id="rId11"/>
    <p:sldId id="274" r:id="rId12"/>
    <p:sldId id="277" r:id="rId13"/>
    <p:sldId id="280" r:id="rId14"/>
    <p:sldId id="283" r:id="rId15"/>
    <p:sldId id="286" r:id="rId16"/>
    <p:sldId id="289" r:id="rId17"/>
    <p:sldId id="292" r:id="rId18"/>
    <p:sldId id="295" r:id="rId19"/>
    <p:sldId id="298" r:id="rId20"/>
    <p:sldId id="301" r:id="rId21"/>
    <p:sldId id="304" r:id="rId22"/>
    <p:sldId id="307" r:id="rId23"/>
    <p:sldId id="310" r:id="rId24"/>
    <p:sldId id="313" r:id="rId25"/>
    <p:sldId id="316" r:id="rId26"/>
    <p:sldId id="319" r:id="rId27"/>
    <p:sldId id="322" r:id="rId28"/>
    <p:sldId id="324" r:id="rId29"/>
  </p:sldIdLst>
  <p:sldSz cx="9144000" cy="51435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4.xml" /><Relationship Id="rId11" Type="http://schemas.openxmlformats.org/officeDocument/2006/relationships/slide" Target="slides/slide5.xml" /><Relationship Id="rId12" Type="http://schemas.openxmlformats.org/officeDocument/2006/relationships/slide" Target="slides/slide6.xml" /><Relationship Id="rId13" Type="http://schemas.openxmlformats.org/officeDocument/2006/relationships/slide" Target="slides/slide7.xml" /><Relationship Id="rId14" Type="http://schemas.openxmlformats.org/officeDocument/2006/relationships/slide" Target="slides/slide8.xml" /><Relationship Id="rId15" Type="http://schemas.openxmlformats.org/officeDocument/2006/relationships/slide" Target="slides/slide9.xml" /><Relationship Id="rId16" Type="http://schemas.openxmlformats.org/officeDocument/2006/relationships/slide" Target="slides/slide10.xml" /><Relationship Id="rId17" Type="http://schemas.openxmlformats.org/officeDocument/2006/relationships/slide" Target="slides/slide11.xml" /><Relationship Id="rId18" Type="http://schemas.openxmlformats.org/officeDocument/2006/relationships/slide" Target="slides/slide12.xml" /><Relationship Id="rId19" Type="http://schemas.openxmlformats.org/officeDocument/2006/relationships/slide" Target="slides/slide13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4.xml" /><Relationship Id="rId21" Type="http://schemas.openxmlformats.org/officeDocument/2006/relationships/slide" Target="slides/slide15.xml" /><Relationship Id="rId22" Type="http://schemas.openxmlformats.org/officeDocument/2006/relationships/slide" Target="slides/slide16.xml" /><Relationship Id="rId23" Type="http://schemas.openxmlformats.org/officeDocument/2006/relationships/slide" Target="slides/slide17.xml" /><Relationship Id="rId24" Type="http://schemas.openxmlformats.org/officeDocument/2006/relationships/slide" Target="slides/slide18.xml" /><Relationship Id="rId25" Type="http://schemas.openxmlformats.org/officeDocument/2006/relationships/slide" Target="slides/slide19.xml" /><Relationship Id="rId26" Type="http://schemas.openxmlformats.org/officeDocument/2006/relationships/slide" Target="slides/slide20.xml" /><Relationship Id="rId27" Type="http://schemas.openxmlformats.org/officeDocument/2006/relationships/slide" Target="slides/slide21.xml" /><Relationship Id="rId28" Type="http://schemas.openxmlformats.org/officeDocument/2006/relationships/slide" Target="slides/slide22.xml" /><Relationship Id="rId29" Type="http://schemas.openxmlformats.org/officeDocument/2006/relationships/slide" Target="slides/slide23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2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notesMaster" Target="notesMasters/notesMaster1.xml" /><Relationship Id="rId7" Type="http://schemas.openxmlformats.org/officeDocument/2006/relationships/slide" Target="slides/slide1.xml" /><Relationship Id="rId8" Type="http://schemas.openxmlformats.org/officeDocument/2006/relationships/slide" Target="slides/slide2.xml" /><Relationship Id="rId9" Type="http://schemas.openxmlformats.org/officeDocument/2006/relationships/slide" Target="slides/slide3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#1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520CC794-F99F-40C1-A699-941C7C6FFA3F}" type="doc">
      <dgm:prSet loTypeId="urn:microsoft.com/office/officeart/2005/8/layout/hChevron3" loCatId="process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/>
      </dgm:t>
    </dgm:pt>
    <dgm:pt modelId="{71743750-8916-427A-9C16-71D94820FC56}" type="parTrans" cxnId="{07ED2D6B-556C-4A95-A9BC-9342955275A4}">
      <dgm:prSet/>
      <dgm:spPr/>
      <dgm:t>
        <a:bodyPr/>
        <a:lstStyle/>
        <a:p>
          <a:endParaRPr lang="zh-CN" altLang="en-US"/>
        </a:p>
      </dgm:t>
    </dgm:pt>
    <dgm:pt modelId="{EA0863CC-7A81-4615-B2F0-B01BB8DD22AF}">
      <dgm:prSet phldrT="[文本]"/>
      <dgm:spPr>
        <a:solidFill>
          <a:schemeClr val="bg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>
              <a:latin typeface="微软雅黑" panose="020b0503020204020204" pitchFamily="34" charset="-122"/>
              <a:ea typeface="微软雅黑" panose="020b0503020204020204" pitchFamily="34" charset="-122"/>
            </a:rPr>
            <a:t>手机设计（</a:t>
          </a:r>
          <a:r>
            <a:rPr lang="en-US" altLang="zh-CN">
              <a:latin typeface="微软雅黑" panose="020b0503020204020204" pitchFamily="34" charset="-122"/>
              <a:ea typeface="微软雅黑" panose="020b0503020204020204" pitchFamily="34" charset="-122"/>
            </a:rPr>
            <a:t>ID</a:t>
          </a:r>
          <a:r>
            <a:rPr lang="zh-CN" altLang="en-US">
              <a:latin typeface="微软雅黑" panose="020b0503020204020204" pitchFamily="34" charset="-122"/>
              <a:ea typeface="微软雅黑" panose="020b0503020204020204" pitchFamily="34" charset="-122"/>
            </a:rPr>
            <a:t>、材质等）</a:t>
          </a:r>
        </a:p>
      </dgm:t>
    </dgm:pt>
    <dgm:pt modelId="{286726D2-4B32-40EA-A658-F428D9334952}" type="sibTrans" cxnId="{07ED2D6B-556C-4A95-A9BC-9342955275A4}">
      <dgm:prSet/>
      <dgm:spPr/>
      <dgm:t>
        <a:bodyPr/>
        <a:lstStyle/>
        <a:p>
          <a:endParaRPr lang="zh-CN" altLang="en-US"/>
        </a:p>
      </dgm:t>
    </dgm:pt>
    <dgm:pt modelId="{6C69F5B0-33D7-4389-8C7D-73D1BB0475AC}" type="parTrans" cxnId="{B1B71A84-A21C-4E09-A757-0FB1D7A53DCB}">
      <dgm:prSet/>
      <dgm:spPr/>
      <dgm:t>
        <a:bodyPr/>
        <a:lstStyle/>
        <a:p>
          <a:endParaRPr lang="zh-CN" altLang="en-US"/>
        </a:p>
      </dgm:t>
    </dgm:pt>
    <dgm:pt modelId="{76FB9C35-663F-4C4F-AD01-D7303C31A9AE}">
      <dgm:prSet phldrT="[文本]"/>
      <dgm:spPr>
        <a:solidFill>
          <a:schemeClr val="bg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>
              <a:latin typeface="微软雅黑" panose="020b0503020204020204" pitchFamily="34" charset="-122"/>
              <a:ea typeface="微软雅黑" panose="020b0503020204020204" pitchFamily="34" charset="-122"/>
            </a:rPr>
            <a:t>硬件采购和开发</a:t>
          </a:r>
        </a:p>
      </dgm:t>
    </dgm:pt>
    <dgm:pt modelId="{3BDB7D56-6BA1-4B98-86B2-BE13B6890F5C}" type="sibTrans" cxnId="{B1B71A84-A21C-4E09-A757-0FB1D7A53DCB}">
      <dgm:prSet/>
      <dgm:spPr/>
      <dgm:t>
        <a:bodyPr/>
        <a:lstStyle/>
        <a:p>
          <a:endParaRPr lang="zh-CN" altLang="en-US"/>
        </a:p>
      </dgm:t>
    </dgm:pt>
    <dgm:pt modelId="{AD2EB42B-DE7A-4FA3-9A41-09B7E9723843}" type="parTrans" cxnId="{6D6240E6-37D1-4A4A-A808-4D2E6971444B}">
      <dgm:prSet/>
      <dgm:spPr/>
      <dgm:t>
        <a:bodyPr/>
        <a:lstStyle/>
        <a:p>
          <a:endParaRPr lang="zh-CN" altLang="en-US"/>
        </a:p>
      </dgm:t>
    </dgm:pt>
    <dgm:pt modelId="{464E7AB2-B93D-449A-817F-2855EF9EE02C}">
      <dgm:prSet phldrT="[文本]"/>
      <dgm:spPr>
        <a:solidFill>
          <a:schemeClr val="bg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>
              <a:latin typeface="微软雅黑" panose="020b0503020204020204" pitchFamily="34" charset="-122"/>
              <a:ea typeface="微软雅黑" panose="020b0503020204020204" pitchFamily="34" charset="-122"/>
            </a:rPr>
            <a:t>软件开发</a:t>
          </a:r>
        </a:p>
      </dgm:t>
    </dgm:pt>
    <dgm:pt modelId="{DA4AD195-483F-40D5-BD68-B6737B75E670}" type="sibTrans" cxnId="{6D6240E6-37D1-4A4A-A808-4D2E6971444B}">
      <dgm:prSet/>
      <dgm:spPr/>
      <dgm:t>
        <a:bodyPr/>
        <a:lstStyle/>
        <a:p>
          <a:endParaRPr lang="zh-CN" altLang="en-US"/>
        </a:p>
      </dgm:t>
    </dgm:pt>
    <dgm:pt modelId="{62876B44-5A67-45A7-8293-DC6CA4AC7676}" type="parTrans" cxnId="{38AFF86B-2E1E-476C-922F-5F5675EEA75D}">
      <dgm:prSet/>
      <dgm:spPr/>
      <dgm:t>
        <a:bodyPr/>
        <a:lstStyle/>
        <a:p>
          <a:endParaRPr lang="zh-CN" altLang="en-US"/>
        </a:p>
      </dgm:t>
    </dgm:pt>
    <dgm:pt modelId="{56960375-2A9F-449F-B1DC-372323CD9989}">
      <dgm:prSet/>
      <dgm:spPr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>
              <a:latin typeface="微软雅黑" panose="020b0503020204020204" pitchFamily="34" charset="-122"/>
              <a:ea typeface="微软雅黑" panose="020b0503020204020204" pitchFamily="34" charset="-122"/>
            </a:rPr>
            <a:t>手机代工</a:t>
          </a:r>
          <a:r>
            <a:rPr lang="en-US" altLang="zh-CN">
              <a:latin typeface="微软雅黑" panose="020b0503020204020204" pitchFamily="34" charset="-122"/>
              <a:ea typeface="微软雅黑" panose="020b0503020204020204" pitchFamily="34" charset="-122"/>
            </a:rPr>
            <a:t>/</a:t>
          </a:r>
          <a:r>
            <a:rPr lang="zh-CN" altLang="en-US">
              <a:latin typeface="微软雅黑" panose="020b0503020204020204" pitchFamily="34" charset="-122"/>
              <a:ea typeface="微软雅黑" panose="020b0503020204020204" pitchFamily="34" charset="-122"/>
            </a:rPr>
            <a:t>加工</a:t>
          </a:r>
        </a:p>
      </dgm:t>
    </dgm:pt>
    <dgm:pt modelId="{F0B13516-A4FF-4BA6-B2ED-B21F7A8D8141}" type="sibTrans" cxnId="{38AFF86B-2E1E-476C-922F-5F5675EEA75D}">
      <dgm:prSet/>
      <dgm:spPr/>
      <dgm:t>
        <a:bodyPr/>
        <a:lstStyle/>
        <a:p>
          <a:endParaRPr lang="zh-CN" altLang="en-US"/>
        </a:p>
      </dgm:t>
    </dgm:pt>
    <dgm:pt modelId="{F70AA70F-9A14-47EE-9E95-A587F57F1ED5}" type="parTrans" cxnId="{2947B0C5-EEFD-4576-B6C6-8B8C7F2BE22D}">
      <dgm:prSet/>
      <dgm:spPr/>
      <dgm:t>
        <a:bodyPr/>
        <a:lstStyle/>
        <a:p>
          <a:endParaRPr lang="zh-CN" altLang="en-US"/>
        </a:p>
      </dgm:t>
    </dgm:pt>
    <dgm:pt modelId="{2681F519-887B-41C3-8869-57F7E9478CD5}">
      <dgm:prSet/>
      <dgm:spPr>
        <a:solidFill>
          <a:schemeClr val="bg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>
              <a:latin typeface="微软雅黑" panose="020b0503020204020204" pitchFamily="34" charset="-122"/>
              <a:ea typeface="微软雅黑" panose="020b0503020204020204" pitchFamily="34" charset="-122"/>
            </a:rPr>
            <a:t>手机销售（渠道、线上）</a:t>
          </a:r>
        </a:p>
      </dgm:t>
    </dgm:pt>
    <dgm:pt modelId="{D685D175-20F2-4AC7-A2E5-BFAA6F444AEE}" type="sibTrans" cxnId="{2947B0C5-EEFD-4576-B6C6-8B8C7F2BE22D}">
      <dgm:prSet/>
      <dgm:spPr/>
      <dgm:t>
        <a:bodyPr/>
        <a:lstStyle/>
        <a:p>
          <a:endParaRPr lang="zh-CN" altLang="en-US"/>
        </a:p>
      </dgm:t>
    </dgm:pt>
    <dgm:pt modelId="{0A421ABF-AF1B-4FD0-A2E3-043374E22079}" type="parTrans" cxnId="{9F4F60DB-EC4C-47E7-814D-B7824B5F6F6A}">
      <dgm:prSet/>
      <dgm:spPr/>
      <dgm:t>
        <a:bodyPr/>
        <a:lstStyle/>
        <a:p>
          <a:endParaRPr lang="zh-CN" altLang="en-US"/>
        </a:p>
      </dgm:t>
    </dgm:pt>
    <dgm:pt modelId="{37415600-8C2E-4668-AED1-5CB3609B689D}">
      <dgm:prSet/>
      <dgm:spPr>
        <a:solidFill>
          <a:schemeClr val="bg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>
              <a:latin typeface="微软雅黑" panose="020b0503020204020204" pitchFamily="34" charset="-122"/>
              <a:ea typeface="微软雅黑" panose="020b0503020204020204" pitchFamily="34" charset="-122"/>
            </a:rPr>
            <a:t>手机维修</a:t>
          </a:r>
        </a:p>
      </dgm:t>
    </dgm:pt>
    <dgm:pt modelId="{863256D6-E5C5-4E3A-9976-724BEB9B6437}" type="sibTrans" cxnId="{9F4F60DB-EC4C-47E7-814D-B7824B5F6F6A}">
      <dgm:prSet/>
      <dgm:spPr/>
      <dgm:t>
        <a:bodyPr/>
        <a:lstStyle/>
        <a:p>
          <a:endParaRPr lang="zh-CN" altLang="en-US"/>
        </a:p>
      </dgm:t>
    </dgm:pt>
    <dgm:pt modelId="{AC8A9CDD-533B-4320-B5B4-C8AF7D84C7BC}" type="pres">
      <dgm:prSet presAssocID="{520CC794-F99F-40C1-A699-941C7C6FFA3F}" presName="Name0">
        <dgm:presLayoutVars>
          <dgm:dir/>
          <dgm:resizeHandles val="exact"/>
        </dgm:presLayoutVars>
      </dgm:prSet>
      <dgm:spPr/>
      <dgm:t>
        <a:bodyPr/>
        <a:lstStyle/>
        <a:p/>
      </dgm:t>
    </dgm:pt>
    <dgm:pt modelId="{8140D02B-161C-4B79-813F-03EDB54A6F69}" type="pres">
      <dgm:prSet presAssocID="{EA0863CC-7A81-4615-B2F0-B01BB8DD22AF}" presName="parTxOnly" presStyleLbl="node1" presStyleCnt="6">
        <dgm:presLayoutVars>
          <dgm:bulletEnabled val="1"/>
        </dgm:presLayoutVars>
      </dgm:prSet>
      <dgm:spPr/>
      <dgm:t>
        <a:bodyPr/>
        <a:lstStyle/>
        <a:p/>
      </dgm:t>
    </dgm:pt>
    <dgm:pt modelId="{71737F23-131F-46C4-BD4F-7BFBA458F51C}" type="pres">
      <dgm:prSet presAssocID="{286726D2-4B32-40EA-A658-F428D9334952}" presName="parSpace"/>
      <dgm:spPr/>
      <dgm:t>
        <a:bodyPr/>
        <a:lstStyle/>
        <a:p/>
      </dgm:t>
    </dgm:pt>
    <dgm:pt modelId="{FA4E652A-2224-4143-B739-784A58A74F28}" type="pres">
      <dgm:prSet presAssocID="{76FB9C35-663F-4C4F-AD01-D7303C31A9AE}" presName="parTxOnly" presStyleLbl="node1" presStyleIdx="1" presStyleCnt="6">
        <dgm:presLayoutVars>
          <dgm:bulletEnabled val="1"/>
        </dgm:presLayoutVars>
      </dgm:prSet>
      <dgm:spPr/>
      <dgm:t>
        <a:bodyPr/>
        <a:lstStyle/>
        <a:p/>
      </dgm:t>
    </dgm:pt>
    <dgm:pt modelId="{C17B3914-D9BF-44BD-AB62-F3566971BA21}" type="pres">
      <dgm:prSet presAssocID="{3BDB7D56-6BA1-4B98-86B2-BE13B6890F5C}" presName="parSpace"/>
      <dgm:spPr/>
      <dgm:t>
        <a:bodyPr/>
        <a:lstStyle/>
        <a:p/>
      </dgm:t>
    </dgm:pt>
    <dgm:pt modelId="{21F92310-7302-4850-B36F-0B5F97F59E26}" type="pres">
      <dgm:prSet presAssocID="{464E7AB2-B93D-449A-817F-2855EF9EE02C}" presName="parTxOnly" presStyleLbl="node1" presStyleIdx="2" presStyleCnt="6">
        <dgm:presLayoutVars>
          <dgm:bulletEnabled val="1"/>
        </dgm:presLayoutVars>
      </dgm:prSet>
      <dgm:spPr/>
      <dgm:t>
        <a:bodyPr/>
        <a:lstStyle/>
        <a:p/>
      </dgm:t>
    </dgm:pt>
    <dgm:pt modelId="{0858DB55-F5D6-43B9-A50B-8737A0E31E83}" type="pres">
      <dgm:prSet presAssocID="{DA4AD195-483F-40D5-BD68-B6737B75E670}" presName="parSpace"/>
      <dgm:spPr/>
      <dgm:t>
        <a:bodyPr/>
        <a:lstStyle/>
        <a:p/>
      </dgm:t>
    </dgm:pt>
    <dgm:pt modelId="{0EE9C052-32FC-47B9-B169-7F0E3145A217}" type="pres">
      <dgm:prSet presAssocID="{56960375-2A9F-449F-B1DC-372323CD9989}" presName="parTxOnly" presStyleLbl="node1" presStyleIdx="3" presStyleCnt="6">
        <dgm:presLayoutVars>
          <dgm:bulletEnabled val="1"/>
        </dgm:presLayoutVars>
      </dgm:prSet>
      <dgm:spPr/>
      <dgm:t>
        <a:bodyPr/>
        <a:lstStyle/>
        <a:p/>
      </dgm:t>
    </dgm:pt>
    <dgm:pt modelId="{9CFCD3B2-732E-42F3-8430-3E6D88626E39}" type="pres">
      <dgm:prSet presAssocID="{F0B13516-A4FF-4BA6-B2ED-B21F7A8D8141}" presName="parSpace"/>
      <dgm:spPr/>
      <dgm:t>
        <a:bodyPr/>
        <a:lstStyle/>
        <a:p/>
      </dgm:t>
    </dgm:pt>
    <dgm:pt modelId="{E568EA8D-7A49-422C-88AA-06987F9141DF}" type="pres">
      <dgm:prSet presAssocID="{2681F519-887B-41C3-8869-57F7E9478CD5}" presName="parTxOnly" presStyleLbl="node1" presStyleIdx="4" presStyleCnt="6">
        <dgm:presLayoutVars>
          <dgm:bulletEnabled val="1"/>
        </dgm:presLayoutVars>
      </dgm:prSet>
      <dgm:spPr/>
      <dgm:t>
        <a:bodyPr/>
        <a:lstStyle/>
        <a:p/>
      </dgm:t>
    </dgm:pt>
    <dgm:pt modelId="{F93577D7-B1C5-4EF0-99A5-EF71015E665B}" type="pres">
      <dgm:prSet presAssocID="{D685D175-20F2-4AC7-A2E5-BFAA6F444AEE}" presName="parSpace"/>
      <dgm:spPr/>
      <dgm:t>
        <a:bodyPr/>
        <a:lstStyle/>
        <a:p/>
      </dgm:t>
    </dgm:pt>
    <dgm:pt modelId="{2FAE6D78-23AB-45A9-9A6C-3A8B545EC295}" type="pres">
      <dgm:prSet presAssocID="{37415600-8C2E-4668-AED1-5CB3609B689D}" presName="parTxOnly" presStyleLbl="node1" presStyleIdx="5" presStyleCnt="6">
        <dgm:presLayoutVars>
          <dgm:bulletEnabled val="1"/>
        </dgm:presLayoutVars>
      </dgm:prSet>
      <dgm:spPr/>
      <dgm:t>
        <a:bodyPr/>
        <a:lstStyle/>
        <a:p/>
      </dgm:t>
    </dgm:pt>
  </dgm:ptLst>
  <dgm:cxnLst>
    <dgm:cxn modelId="{07ED2D6B-556C-4A95-A9BC-9342955275A4}" srcId="{520CC794-F99F-40C1-A699-941C7C6FFA3F}" destId="{EA0863CC-7A81-4615-B2F0-B01BB8DD22AF}" srcOrd="0" destOrd="0" parTransId="{71743750-8916-427A-9C16-71D94820FC56}" sibTransId="{286726D2-4B32-40EA-A658-F428D9334952}"/>
    <dgm:cxn modelId="{B1B71A84-A21C-4E09-A757-0FB1D7A53DCB}" srcId="{520CC794-F99F-40C1-A699-941C7C6FFA3F}" destId="{76FB9C35-663F-4C4F-AD01-D7303C31A9AE}" srcOrd="1" destOrd="0" parTransId="{6C69F5B0-33D7-4389-8C7D-73D1BB0475AC}" sibTransId="{3BDB7D56-6BA1-4B98-86B2-BE13B6890F5C}"/>
    <dgm:cxn modelId="{6D6240E6-37D1-4A4A-A808-4D2E6971444B}" srcId="{520CC794-F99F-40C1-A699-941C7C6FFA3F}" destId="{464E7AB2-B93D-449A-817F-2855EF9EE02C}" srcOrd="2" destOrd="0" parTransId="{AD2EB42B-DE7A-4FA3-9A41-09B7E9723843}" sibTransId="{DA4AD195-483F-40D5-BD68-B6737B75E670}"/>
    <dgm:cxn modelId="{38AFF86B-2E1E-476C-922F-5F5675EEA75D}" srcId="{520CC794-F99F-40C1-A699-941C7C6FFA3F}" destId="{56960375-2A9F-449F-B1DC-372323CD9989}" srcOrd="3" destOrd="0" parTransId="{62876B44-5A67-45A7-8293-DC6CA4AC7676}" sibTransId="{F0B13516-A4FF-4BA6-B2ED-B21F7A8D8141}"/>
    <dgm:cxn modelId="{2947B0C5-EEFD-4576-B6C6-8B8C7F2BE22D}" srcId="{520CC794-F99F-40C1-A699-941C7C6FFA3F}" destId="{2681F519-887B-41C3-8869-57F7E9478CD5}" srcOrd="4" destOrd="0" parTransId="{F70AA70F-9A14-47EE-9E95-A587F57F1ED5}" sibTransId="{D685D175-20F2-4AC7-A2E5-BFAA6F444AEE}"/>
    <dgm:cxn modelId="{9F4F60DB-EC4C-47E7-814D-B7824B5F6F6A}" srcId="{520CC794-F99F-40C1-A699-941C7C6FFA3F}" destId="{37415600-8C2E-4668-AED1-5CB3609B689D}" srcOrd="5" destOrd="0" parTransId="{0A421ABF-AF1B-4FD0-A2E3-043374E22079}" sibTransId="{863256D6-E5C5-4E3A-9976-724BEB9B6437}"/>
    <dgm:cxn modelId="{BCDAE1CC-0D5B-412A-B02F-5428A51F41E9}" type="presOf" srcId="{520CC794-F99F-40C1-A699-941C7C6FFA3F}" destId="{AC8A9CDD-533B-4320-B5B4-C8AF7D84C7BC}" srcOrd="0" destOrd="0" presId="urn:microsoft.com/office/officeart/2005/8/layout/hChevron3"/>
    <dgm:cxn modelId="{FB56E7F6-498D-46F8-9B0F-D090F5C7D9C8}" type="presParOf" srcId="{AC8A9CDD-533B-4320-B5B4-C8AF7D84C7BC}" destId="{8140D02B-161C-4B79-813F-03EDB54A6F69}" srcOrd="0" destOrd="0" presId="urn:microsoft.com/office/officeart/2005/8/layout/hChevron3"/>
    <dgm:cxn modelId="{0D452B7C-536E-4A94-A204-BF3F02BCAA67}" type="presOf" srcId="{EA0863CC-7A81-4615-B2F0-B01BB8DD22AF}" destId="{8140D02B-161C-4B79-813F-03EDB54A6F69}" srcOrd="0" destOrd="0" presId="urn:microsoft.com/office/officeart/2005/8/layout/hChevron3"/>
    <dgm:cxn modelId="{0B32DA19-2034-47F0-89AE-7FE4F585070F}" type="presParOf" srcId="{AC8A9CDD-533B-4320-B5B4-C8AF7D84C7BC}" destId="{71737F23-131F-46C4-BD4F-7BFBA458F51C}" srcOrd="1" destOrd="0" presId="urn:microsoft.com/office/officeart/2005/8/layout/hChevron3"/>
    <dgm:cxn modelId="{7A9E3E7A-CDB9-4539-80D5-07D9E8278811}" type="presParOf" srcId="{AC8A9CDD-533B-4320-B5B4-C8AF7D84C7BC}" destId="{FA4E652A-2224-4143-B739-784A58A74F28}" srcOrd="2" destOrd="0" presId="urn:microsoft.com/office/officeart/2005/8/layout/hChevron3"/>
    <dgm:cxn modelId="{1B9D76D7-1D2C-4169-8A32-C455135F3679}" type="presOf" srcId="{76FB9C35-663F-4C4F-AD01-D7303C31A9AE}" destId="{FA4E652A-2224-4143-B739-784A58A74F28}" srcOrd="0" destOrd="0" presId="urn:microsoft.com/office/officeart/2005/8/layout/hChevron3"/>
    <dgm:cxn modelId="{F2172073-A179-4985-B013-A9B754FA35FF}" type="presParOf" srcId="{AC8A9CDD-533B-4320-B5B4-C8AF7D84C7BC}" destId="{C17B3914-D9BF-44BD-AB62-F3566971BA21}" srcOrd="3" destOrd="0" presId="urn:microsoft.com/office/officeart/2005/8/layout/hChevron3"/>
    <dgm:cxn modelId="{E2B9F27E-F0AC-4291-804F-2CABAAC2A86F}" type="presParOf" srcId="{AC8A9CDD-533B-4320-B5B4-C8AF7D84C7BC}" destId="{21F92310-7302-4850-B36F-0B5F97F59E26}" srcOrd="4" destOrd="0" presId="urn:microsoft.com/office/officeart/2005/8/layout/hChevron3"/>
    <dgm:cxn modelId="{A1DABA8A-BE8A-46AD-A2E6-60B35E317550}" type="presOf" srcId="{464E7AB2-B93D-449A-817F-2855EF9EE02C}" destId="{21F92310-7302-4850-B36F-0B5F97F59E26}" srcOrd="0" destOrd="0" presId="urn:microsoft.com/office/officeart/2005/8/layout/hChevron3"/>
    <dgm:cxn modelId="{14616E26-7B24-4C01-845D-5E551726B999}" type="presParOf" srcId="{AC8A9CDD-533B-4320-B5B4-C8AF7D84C7BC}" destId="{0858DB55-F5D6-43B9-A50B-8737A0E31E83}" srcOrd="5" destOrd="0" presId="urn:microsoft.com/office/officeart/2005/8/layout/hChevron3"/>
    <dgm:cxn modelId="{020A6901-A65D-4C67-986E-A901FD8D331F}" type="presParOf" srcId="{AC8A9CDD-533B-4320-B5B4-C8AF7D84C7BC}" destId="{0EE9C052-32FC-47B9-B169-7F0E3145A217}" srcOrd="6" destOrd="0" presId="urn:microsoft.com/office/officeart/2005/8/layout/hChevron3"/>
    <dgm:cxn modelId="{D5675C36-C529-498B-A67C-D27DBB7B139A}" type="presOf" srcId="{56960375-2A9F-449F-B1DC-372323CD9989}" destId="{0EE9C052-32FC-47B9-B169-7F0E3145A217}" srcOrd="0" destOrd="0" presId="urn:microsoft.com/office/officeart/2005/8/layout/hChevron3"/>
    <dgm:cxn modelId="{EB915791-21EC-42C1-92E9-1223CFFD7492}" type="presParOf" srcId="{AC8A9CDD-533B-4320-B5B4-C8AF7D84C7BC}" destId="{9CFCD3B2-732E-42F3-8430-3E6D88626E39}" srcOrd="7" destOrd="0" presId="urn:microsoft.com/office/officeart/2005/8/layout/hChevron3"/>
    <dgm:cxn modelId="{91BEE38F-B211-4646-982A-4166F655BC57}" type="presParOf" srcId="{AC8A9CDD-533B-4320-B5B4-C8AF7D84C7BC}" destId="{E568EA8D-7A49-422C-88AA-06987F9141DF}" srcOrd="8" destOrd="0" presId="urn:microsoft.com/office/officeart/2005/8/layout/hChevron3"/>
    <dgm:cxn modelId="{95179C7C-8B0F-4B7C-B542-38E8AD462F55}" type="presOf" srcId="{2681F519-887B-41C3-8869-57F7E9478CD5}" destId="{E568EA8D-7A49-422C-88AA-06987F9141DF}" srcOrd="0" destOrd="0" presId="urn:microsoft.com/office/officeart/2005/8/layout/hChevron3"/>
    <dgm:cxn modelId="{DB2A82F1-3AA4-4549-8225-056A1CC2C5E7}" type="presParOf" srcId="{AC8A9CDD-533B-4320-B5B4-C8AF7D84C7BC}" destId="{F93577D7-B1C5-4EF0-99A5-EF71015E665B}" srcOrd="9" destOrd="0" presId="urn:microsoft.com/office/officeart/2005/8/layout/hChevron3"/>
    <dgm:cxn modelId="{17055891-12A4-483F-A855-CB4872E03446}" type="presParOf" srcId="{AC8A9CDD-533B-4320-B5B4-C8AF7D84C7BC}" destId="{2FAE6D78-23AB-45A9-9A6C-3A8B545EC295}" srcOrd="10" destOrd="0" presId="urn:microsoft.com/office/officeart/2005/8/layout/hChevron3"/>
    <dgm:cxn modelId="{F694DCC2-5837-4A1D-B53B-564C11ECAE05}" type="presOf" srcId="{37415600-8C2E-4668-AED1-5CB3609B689D}" destId="{2FAE6D78-23AB-45A9-9A6C-3A8B545EC295}" srcOrd="0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0182" name=""/>
      <dsp:cNvGrpSpPr/>
    </dsp:nvGrpSpPr>
    <dsp:grpSpPr/>
    <dsp:sp modelId="{8140D02B-161C-4B79-813F-03EDB54A6F69}">
      <dsp:nvSpPr>
        <dsp:cNvPr id="50183" name=""/>
        <dsp:cNvSpPr/>
      </dsp:nvSpPr>
      <dsp:spPr>
        <a:xfrm>
          <a:off x="928" y="19704"/>
          <a:ext cx="1521658" cy="608663"/>
        </a:xfrm>
        <a:prstGeom prst="homePlate">
          <a:avLst/>
        </a:prstGeom>
        <a:solidFill>
          <a:schemeClr val="bg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674" tIns="29337" rIns="14669" bIns="29337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140" kern="1200">
              <a:latin typeface="微软雅黑" panose="020b0503020204020204" pitchFamily="34" charset="-122"/>
              <a:ea typeface="微软雅黑" panose="020b0503020204020204" pitchFamily="34" charset="-122"/>
            </a:rPr>
            <a:t>手机设计（</a:t>
          </a:r>
          <a:r>
            <a:rPr lang="en-US" altLang="zh-CN" sz="1140" kern="1200">
              <a:latin typeface="微软雅黑" panose="020b0503020204020204" pitchFamily="34" charset="-122"/>
              <a:ea typeface="微软雅黑" panose="020b0503020204020204" pitchFamily="34" charset="-122"/>
            </a:rPr>
            <a:t>ID</a:t>
          </a:r>
          <a:r>
            <a:rPr lang="zh-CN" altLang="en-US" sz="1140" kern="1200">
              <a:latin typeface="微软雅黑" panose="020b0503020204020204" pitchFamily="34" charset="-122"/>
              <a:ea typeface="微软雅黑" panose="020b0503020204020204" pitchFamily="34" charset="-122"/>
            </a:rPr>
            <a:t>、材质等）</a:t>
          </a:r>
        </a:p>
      </dsp:txBody>
      <dsp:txXfrm>
        <a:off x="928" y="19704"/>
        <a:ext cx="1369492" cy="608663"/>
      </dsp:txXfrm>
    </dsp:sp>
    <dsp:sp modelId="{FA4E652A-2224-4143-B739-784A58A74F28}">
      <dsp:nvSpPr>
        <dsp:cNvPr id="50184" name=""/>
        <dsp:cNvSpPr/>
      </dsp:nvSpPr>
      <dsp:spPr>
        <a:xfrm>
          <a:off x="1218256" y="19704"/>
          <a:ext cx="1521658" cy="608663"/>
        </a:xfrm>
        <a:prstGeom prst="chevron">
          <a:avLst/>
        </a:prstGeom>
        <a:solidFill>
          <a:schemeClr val="bg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06" tIns="29337" rIns="14669" bIns="29337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140" kern="1200">
              <a:latin typeface="微软雅黑" panose="020b0503020204020204" pitchFamily="34" charset="-122"/>
              <a:ea typeface="微软雅黑" panose="020b0503020204020204" pitchFamily="34" charset="-122"/>
            </a:rPr>
            <a:t>硬件采购和开发</a:t>
          </a:r>
        </a:p>
      </dsp:txBody>
      <dsp:txXfrm>
        <a:off x="1522587" y="19704"/>
        <a:ext cx="912995" cy="608663"/>
      </dsp:txXfrm>
    </dsp:sp>
    <dsp:sp modelId="{21F92310-7302-4850-B36F-0B5F97F59E26}">
      <dsp:nvSpPr>
        <dsp:cNvPr id="50185" name=""/>
        <dsp:cNvSpPr/>
      </dsp:nvSpPr>
      <dsp:spPr>
        <a:xfrm>
          <a:off x="2435583" y="19704"/>
          <a:ext cx="1521658" cy="608663"/>
        </a:xfrm>
        <a:prstGeom prst="chevron">
          <a:avLst/>
        </a:prstGeom>
        <a:solidFill>
          <a:schemeClr val="bg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06" tIns="29337" rIns="14669" bIns="29337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140" kern="1200">
              <a:latin typeface="微软雅黑" panose="020b0503020204020204" pitchFamily="34" charset="-122"/>
              <a:ea typeface="微软雅黑" panose="020b0503020204020204" pitchFamily="34" charset="-122"/>
            </a:rPr>
            <a:t>软件开发</a:t>
          </a:r>
        </a:p>
      </dsp:txBody>
      <dsp:txXfrm>
        <a:off x="2739915" y="19704"/>
        <a:ext cx="912995" cy="608663"/>
      </dsp:txXfrm>
    </dsp:sp>
    <dsp:sp modelId="{0EE9C052-32FC-47B9-B169-7F0E3145A217}">
      <dsp:nvSpPr>
        <dsp:cNvPr id="50186" name=""/>
        <dsp:cNvSpPr/>
      </dsp:nvSpPr>
      <dsp:spPr>
        <a:xfrm>
          <a:off x="3652910" y="19704"/>
          <a:ext cx="1521658" cy="608663"/>
        </a:xfrm>
        <a:prstGeom prst="chevron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06" tIns="29337" rIns="14669" bIns="29337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140" kern="1200">
              <a:latin typeface="微软雅黑" panose="020b0503020204020204" pitchFamily="34" charset="-122"/>
              <a:ea typeface="微软雅黑" panose="020b0503020204020204" pitchFamily="34" charset="-122"/>
            </a:rPr>
            <a:t>手机代工</a:t>
          </a:r>
          <a:r>
            <a:rPr lang="en-US" altLang="zh-CN" sz="1140" kern="1200">
              <a:latin typeface="微软雅黑" panose="020b0503020204020204" pitchFamily="34" charset="-122"/>
              <a:ea typeface="微软雅黑" panose="020b0503020204020204" pitchFamily="34" charset="-122"/>
            </a:rPr>
            <a:t>/</a:t>
          </a:r>
          <a:r>
            <a:rPr lang="zh-CN" altLang="en-US" sz="1140" kern="1200">
              <a:latin typeface="微软雅黑" panose="020b0503020204020204" pitchFamily="34" charset="-122"/>
              <a:ea typeface="微软雅黑" panose="020b0503020204020204" pitchFamily="34" charset="-122"/>
            </a:rPr>
            <a:t>加工</a:t>
          </a:r>
        </a:p>
      </dsp:txBody>
      <dsp:txXfrm>
        <a:off x="3957242" y="19704"/>
        <a:ext cx="912995" cy="608663"/>
      </dsp:txXfrm>
    </dsp:sp>
    <dsp:sp modelId="{E568EA8D-7A49-422C-88AA-06987F9141DF}">
      <dsp:nvSpPr>
        <dsp:cNvPr id="50187" name=""/>
        <dsp:cNvSpPr/>
      </dsp:nvSpPr>
      <dsp:spPr>
        <a:xfrm>
          <a:off x="4870237" y="19704"/>
          <a:ext cx="1521658" cy="608663"/>
        </a:xfrm>
        <a:prstGeom prst="chevron">
          <a:avLst/>
        </a:prstGeom>
        <a:solidFill>
          <a:schemeClr val="bg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06" tIns="29337" rIns="14669" bIns="29337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140" kern="1200">
              <a:latin typeface="微软雅黑" panose="020b0503020204020204" pitchFamily="34" charset="-122"/>
              <a:ea typeface="微软雅黑" panose="020b0503020204020204" pitchFamily="34" charset="-122"/>
            </a:rPr>
            <a:t>手机销售（渠道、线上）</a:t>
          </a:r>
        </a:p>
      </dsp:txBody>
      <dsp:txXfrm>
        <a:off x="5174568" y="19704"/>
        <a:ext cx="912995" cy="608663"/>
      </dsp:txXfrm>
    </dsp:sp>
    <dsp:sp modelId="{2FAE6D78-23AB-45A9-9A6C-3A8B545EC295}">
      <dsp:nvSpPr>
        <dsp:cNvPr id="50188" name=""/>
        <dsp:cNvSpPr/>
      </dsp:nvSpPr>
      <dsp:spPr>
        <a:xfrm>
          <a:off x="6087564" y="19704"/>
          <a:ext cx="1521658" cy="608663"/>
        </a:xfrm>
        <a:prstGeom prst="chevron">
          <a:avLst/>
        </a:prstGeom>
        <a:solidFill>
          <a:schemeClr val="bg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006" tIns="29337" rIns="14669" bIns="29337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140" kern="1200">
              <a:latin typeface="微软雅黑" panose="020b0503020204020204" pitchFamily="34" charset="-122"/>
              <a:ea typeface="微软雅黑" panose="020b0503020204020204" pitchFamily="34" charset="-122"/>
            </a:rPr>
            <a:t>手机维修</a:t>
          </a:r>
        </a:p>
      </dsp:txBody>
      <dsp:txXfrm>
        <a:off x="6391895" y="19704"/>
        <a:ext cx="912995" cy="608663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/>
            </dgm:ruleLst>
          </dgm:layoutNode>
          <dgm:forEach name="Name16" axis="followSib" ptType="sibTrans" cnt="1">
            <dgm:layoutNode name="parAndChSpac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/>
            </dgm:ruleLst>
          </dgm:layoutNode>
          <dgm:forEach name="Name28" axis="followSib" ptType="sibTrans" cnt="1">
            <dgm:layoutNode name="parSpac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heme" Target="../theme/theme6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1862D5-3AB3-4971-87F5-222877F097B9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8BC85-20A5-433A-BB36-E10111B00EBF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3310" y="59228"/>
            <a:ext cx="1333783" cy="347056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37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37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37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37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37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37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565" algn="l" defTabSz="9137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765" algn="l" defTabSz="9137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965" algn="l" defTabSz="91376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D8BC85-20A5-433A-BB36-E10111B00EBF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63F08F-1CC1-D744-B7CD-FE443AA8C196}" type="slidenum">
              <a:rPr kumimoji="1" lang="zh-CN" altLang="en-US" smtClean="0"/>
              <a:t>4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376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63F08F-1CC1-D744-B7CD-FE443AA8C196}" type="slidenum">
              <a:rPr kumimoji="1" lang="zh-CN" altLang="en-US" smtClean="0"/>
              <a:t>5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376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63F08F-1CC1-D744-B7CD-FE443AA8C196}" type="slidenum">
              <a:rPr kumimoji="1" lang="zh-CN" altLang="en-US" smtClean="0"/>
              <a:t>6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63F08F-1CC1-D744-B7CD-FE443AA8C196}" type="slidenum">
              <a:rPr kumimoji="1" lang="zh-CN" altLang="en-US" smtClean="0"/>
              <a:t>8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63F08F-1CC1-D744-B7CD-FE443AA8C196}" type="slidenum">
              <a:rPr kumimoji="1" lang="zh-CN" altLang="en-US" smtClean="0"/>
              <a:t>9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63F08F-1CC1-D744-B7CD-FE443AA8C196}" type="slidenum">
              <a:rPr kumimoji="1" lang="zh-CN" altLang="en-US" smtClean="0"/>
              <a:t>13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D8BC85-20A5-433A-BB36-E10111B00EBF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D8BC85-20A5-433A-BB36-E10111B00EBF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D8BC85-20A5-433A-BB36-E10111B00EBF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D8BC85-20A5-433A-BB36-E10111B00EBF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3765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D8BC85-20A5-433A-BB36-E10111B00EBF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FDD0F-43B7-4A1E-8F81-D1B63F0D4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41209-FBFF-4571-8362-47490AF4B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2F38A-2742-4A3F-964A-BED9A8FB1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DF9D6-640D-42E4-B031-F0752337C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78499-EA74-48C7-8895-3125A3C85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95A34A-16F2-49B3-88C1-EED17360C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769A16-2F27-4378-BB32-3D096F94E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1673B-FA65-4F80-9954-A53F35C62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15BC3-D647-4DB6-9EE7-3E4DB4594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F24D8-FEF7-4E83-B4F9-CDFD1940C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19D44-5B0B-4DAD-AE92-5EAC256E7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282700"/>
            <a:ext cx="7886700" cy="213995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3441700"/>
            <a:ext cx="7886700" cy="112553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370013"/>
            <a:ext cx="3867150" cy="32623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30238" y="1260475"/>
            <a:ext cx="3868737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0238" y="1879600"/>
            <a:ext cx="3868737" cy="27622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1879600"/>
            <a:ext cx="3887788" cy="27622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42900"/>
            <a:ext cx="2949575" cy="120015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741363"/>
            <a:ext cx="4629150" cy="36544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30238" y="1543050"/>
            <a:ext cx="2949575" cy="28590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4357687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762625" cy="43576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A06D7-056C-4BE1-A7D6-1BDC3ED05858}" type="datetimeFigureOut">
              <a:rPr lang="zh-CN" altLang="en-US" smtClean="0"/>
              <a:t>2022/9/11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E2DEF2B-5C7F-4532-9F60-2280C7F64D98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10" Type="http://schemas.openxmlformats.org/officeDocument/2006/relationships/slideLayout" Target="../slideLayouts/slideLayout54.xml" /><Relationship Id="rId11" Type="http://schemas.openxmlformats.org/officeDocument/2006/relationships/slideLayout" Target="../slideLayouts/slideLayout55.xml" /><Relationship Id="rId12" Type="http://schemas.openxmlformats.org/officeDocument/2006/relationships/theme" Target="../theme/theme5.xml" /><Relationship Id="rId2" Type="http://schemas.openxmlformats.org/officeDocument/2006/relationships/slideLayout" Target="../slideLayouts/slideLayout46.xml" /><Relationship Id="rId3" Type="http://schemas.openxmlformats.org/officeDocument/2006/relationships/slideLayout" Target="../slideLayouts/slideLayout47.xml" /><Relationship Id="rId4" Type="http://schemas.openxmlformats.org/officeDocument/2006/relationships/slideLayout" Target="../slideLayouts/slideLayout48.xml" /><Relationship Id="rId5" Type="http://schemas.openxmlformats.org/officeDocument/2006/relationships/slideLayout" Target="../slideLayouts/slideLayout49.xml" /><Relationship Id="rId6" Type="http://schemas.openxmlformats.org/officeDocument/2006/relationships/slideLayout" Target="../slideLayouts/slideLayout50.xml" /><Relationship Id="rId7" Type="http://schemas.openxmlformats.org/officeDocument/2006/relationships/slideLayout" Target="../slideLayouts/slideLayout51.xml" /><Relationship Id="rId8" Type="http://schemas.openxmlformats.org/officeDocument/2006/relationships/slideLayout" Target="../slideLayouts/slideLayout52.xml" /><Relationship Id="rId9" Type="http://schemas.openxmlformats.org/officeDocument/2006/relationships/slideLayout" Target="../slideLayouts/slideLayout5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文本框 37"/>
          <p:cNvSpPr txBox="1"/>
          <p:nvPr userDrawn="1"/>
        </p:nvSpPr>
        <p:spPr>
          <a:xfrm>
            <a:off x="1739447" y="4803996"/>
            <a:ext cx="20649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>
                <a:solidFill>
                  <a:schemeClr val="bg1"/>
                </a:solidFill>
                <a:latin typeface="MS PGothic" panose="020b0600070205080204" pitchFamily="34" charset="-128"/>
                <a:ea typeface="MS PGothic" panose="020b0600070205080204" pitchFamily="34" charset="-128"/>
                <a:cs typeface="Calibri Light" panose="020f0302020204030204" pitchFamily="34" charset="0"/>
              </a:rPr>
              <a:t>ENJOY KNOWLEDGE  |  </a:t>
            </a:r>
            <a:endParaRPr lang="zh-CN" altLang="en-US" sz="1400">
              <a:solidFill>
                <a:schemeClr val="bg1"/>
              </a:solidFill>
              <a:latin typeface="MS PGothic" panose="020b0600070205080204" pitchFamily="34" charset="-128"/>
              <a:ea typeface="MS PGothic" panose="020b0600070205080204" pitchFamily="34" charset="-128"/>
              <a:cs typeface="Calibri Light" panose="020f0302020204030204" pitchFamily="34" charset="0"/>
            </a:endParaRPr>
          </a:p>
        </p:txBody>
      </p:sp>
      <p:sp>
        <p:nvSpPr>
          <p:cNvPr id="40" name="文本框 39"/>
          <p:cNvSpPr txBox="1"/>
          <p:nvPr userDrawn="1"/>
        </p:nvSpPr>
        <p:spPr>
          <a:xfrm>
            <a:off x="3625943" y="4818284"/>
            <a:ext cx="10118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 Light" panose="020f0302020204030204" pitchFamily="34" charset="0"/>
              </a:rPr>
              <a:t>乐享知识</a:t>
            </a:r>
            <a:r>
              <a:rPr lang="en-US" altLang="zh-CN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 Light" panose="020f0302020204030204" pitchFamily="34" charset="0"/>
              </a:rPr>
              <a:t>  </a:t>
            </a:r>
            <a:endParaRPr lang="zh-CN" altLang="en-US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Calibri Light" panose="020f0302020204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文本框 37"/>
          <p:cNvSpPr txBox="1"/>
          <p:nvPr userDrawn="1"/>
        </p:nvSpPr>
        <p:spPr>
          <a:xfrm>
            <a:off x="1739447" y="4803996"/>
            <a:ext cx="20649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>
                <a:solidFill>
                  <a:schemeClr val="bg1"/>
                </a:solidFill>
                <a:latin typeface="MS PGothic" panose="020b0600070205080204" pitchFamily="34" charset="-128"/>
                <a:ea typeface="MS PGothic" panose="020b0600070205080204" pitchFamily="34" charset="-128"/>
                <a:cs typeface="Calibri Light" panose="020f0302020204030204" pitchFamily="34" charset="0"/>
              </a:rPr>
              <a:t>ENJOY KNOWLEDGE  |  </a:t>
            </a:r>
            <a:endParaRPr lang="zh-CN" altLang="en-US" sz="1400">
              <a:solidFill>
                <a:schemeClr val="bg1"/>
              </a:solidFill>
              <a:latin typeface="MS PGothic" panose="020b0600070205080204" pitchFamily="34" charset="-128"/>
              <a:ea typeface="MS PGothic" panose="020b0600070205080204" pitchFamily="34" charset="-128"/>
              <a:cs typeface="Calibri Light" panose="020f0302020204030204" pitchFamily="34" charset="0"/>
            </a:endParaRPr>
          </a:p>
        </p:txBody>
      </p:sp>
      <p:sp>
        <p:nvSpPr>
          <p:cNvPr id="40" name="文本框 39"/>
          <p:cNvSpPr txBox="1"/>
          <p:nvPr userDrawn="1"/>
        </p:nvSpPr>
        <p:spPr>
          <a:xfrm>
            <a:off x="3625943" y="4818284"/>
            <a:ext cx="10118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 Light" panose="020f0302020204030204" pitchFamily="34" charset="0"/>
              </a:rPr>
              <a:t>乐享知识</a:t>
            </a:r>
            <a:r>
              <a:rPr lang="en-US" altLang="zh-CN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 Light" panose="020f0302020204030204" pitchFamily="34" charset="0"/>
              </a:rPr>
              <a:t>  </a:t>
            </a:r>
            <a:endParaRPr lang="zh-CN" altLang="en-US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Calibri Light" panose="020f0302020204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文本框 37"/>
          <p:cNvSpPr txBox="1"/>
          <p:nvPr userDrawn="1"/>
        </p:nvSpPr>
        <p:spPr>
          <a:xfrm>
            <a:off x="1739447" y="4803996"/>
            <a:ext cx="20649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>
                <a:solidFill>
                  <a:schemeClr val="bg1"/>
                </a:solidFill>
                <a:latin typeface="MS PGothic" panose="020b0600070205080204" pitchFamily="34" charset="-128"/>
                <a:ea typeface="MS PGothic" panose="020b0600070205080204" pitchFamily="34" charset="-128"/>
                <a:cs typeface="Calibri Light" panose="020f0302020204030204" pitchFamily="34" charset="0"/>
              </a:rPr>
              <a:t>ENJOY KNOWLEDGE  |  </a:t>
            </a:r>
            <a:endParaRPr lang="zh-CN" altLang="en-US" sz="1400">
              <a:solidFill>
                <a:schemeClr val="bg1"/>
              </a:solidFill>
              <a:latin typeface="MS PGothic" panose="020b0600070205080204" pitchFamily="34" charset="-128"/>
              <a:ea typeface="MS PGothic" panose="020b0600070205080204" pitchFamily="34" charset="-128"/>
              <a:cs typeface="Calibri Light" panose="020f0302020204030204" pitchFamily="34" charset="0"/>
            </a:endParaRPr>
          </a:p>
        </p:txBody>
      </p:sp>
      <p:sp>
        <p:nvSpPr>
          <p:cNvPr id="40" name="文本框 39"/>
          <p:cNvSpPr txBox="1"/>
          <p:nvPr userDrawn="1"/>
        </p:nvSpPr>
        <p:spPr>
          <a:xfrm>
            <a:off x="3625943" y="4818284"/>
            <a:ext cx="10118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 Light" panose="020f0302020204030204" pitchFamily="34" charset="0"/>
              </a:rPr>
              <a:t>乐享知识</a:t>
            </a:r>
            <a:r>
              <a:rPr lang="en-US" altLang="zh-CN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Calibri Light" panose="020f0302020204030204" pitchFamily="34" charset="0"/>
              </a:rPr>
              <a:t>  </a:t>
            </a:r>
            <a:endParaRPr lang="zh-CN" altLang="en-US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Calibri Light" panose="020f0302020204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notesSlide" Target="../notesSlides/notesSlide2.xml" /><Relationship Id="rId3" Type="http://schemas.openxmlformats.org/officeDocument/2006/relationships/hyperlink" Target="https://baike.baidu.com/item/%E5%86%9B%E4%BA%8B/6154" TargetMode="External" /><Relationship Id="rId4" Type="http://schemas.openxmlformats.org/officeDocument/2006/relationships/hyperlink" Target="https://baike.baidu.com/item/%E8%B0%8B%E7%95%A5/33003" TargetMode="External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notesSlide" Target="../notesSlides/notesSlide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notesSlide" Target="../notesSlides/notesSlide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notesSlide" Target="../notesSlides/notesSlide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6.png" /><Relationship Id="rId4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notesSlide" Target="../notesSlides/notesSlide1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Relationship Id="rId7" Type="http://schemas.openxmlformats.org/officeDocument/2006/relationships/image" Target="../media/image7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8.png" /><Relationship Id="rId4" Type="http://schemas.openxmlformats.org/officeDocument/2006/relationships/image" Target="../media/image7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4114212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270635" y="1583690"/>
            <a:ext cx="6602730" cy="1197610"/>
          </a:xfrm>
          <a:prstGeom prst="rect">
            <a:avLst/>
          </a:prstGeom>
        </p:spPr>
        <p:txBody>
          <a:bodyPr wrap="square" lIns="91429" tIns="45714" rIns="91429" bIns="45714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563245">
              <a:spcBef>
                <a:spcPct val="50000"/>
              </a:spcBef>
              <a:defRPr/>
            </a:pPr>
            <a:r>
              <a:rPr lang="zh-CN" altLang="en-US" sz="3600" b="1" spc="-15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华为公司战略规划和落地方法之：五看三定工具解析</a:t>
            </a: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Box 10"/>
          <p:cNvSpPr txBox="1"/>
          <p:nvPr/>
        </p:nvSpPr>
        <p:spPr>
          <a:xfrm>
            <a:off x="186690" y="121928"/>
            <a:ext cx="252028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63245">
              <a:lnSpc>
                <a:spcPct val="150000"/>
              </a:lnSpc>
              <a:spcBef>
                <a:spcPct val="50000"/>
              </a:spcBef>
              <a:defRPr/>
            </a:pPr>
            <a:r>
              <a:rPr lang="zh-CN" altLang="en-US" sz="32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导语</a:t>
            </a:r>
            <a:endParaRPr lang="zh-CN" altLang="en-US" sz="1600" b="1" spc="-15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13740" y="951865"/>
            <a:ext cx="7715885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标杆公司最厉害之处就是战略上的高举高打，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吹过的牛都实现了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。支撑标杆公司战略从规划到落地的主要工具很多，其中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五看三定</a:t>
            </a: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是战略规划时最核心的方法之一。本资料将介绍五看三定的核心精髓。欢迎学习！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955675" y="2005965"/>
            <a:ext cx="2540000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五看三定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1、看市场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2、看客户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3、看竞争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4、看行业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5、看自己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6、定战略控制点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7、定目标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8、定策略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9912" y="2005965"/>
            <a:ext cx="4362450" cy="252158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1059582"/>
            <a:ext cx="9144000" cy="504056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51720" y="1118810"/>
            <a:ext cx="6408712" cy="206210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63245">
              <a:spcBef>
                <a:spcPct val="50000"/>
              </a:spcBef>
              <a:defRPr/>
            </a:pP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一、战略简介（</a:t>
            </a:r>
            <a:r>
              <a:rPr lang="en-US" altLang="zh-CN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Why</a:t>
            </a: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2000" b="1" spc="-15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914400" lvl="1" indent="-285750" defTabSz="563245">
              <a:spcBef>
                <a:spcPct val="50000"/>
              </a:spcBef>
              <a:buFont typeface="Wingdings" panose="05000000000000000000" pitchFamily="2" charset="2"/>
              <a:buChar char="Ø"/>
              <a:defRPr/>
            </a:pPr>
            <a:r>
              <a:rPr lang="zh-CN" altLang="en-US" sz="16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什么是战略</a:t>
            </a:r>
            <a:endParaRPr lang="en-US" altLang="zh-CN" sz="1600" b="1" spc="-15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914400" lvl="1" indent="-285750" defTabSz="563245">
              <a:spcBef>
                <a:spcPct val="50000"/>
              </a:spcBef>
              <a:buFont typeface="Wingdings" panose="05000000000000000000" pitchFamily="2" charset="2"/>
              <a:buChar char="Ø"/>
              <a:defRPr/>
            </a:pPr>
            <a:r>
              <a:rPr lang="zh-CN" altLang="en-US" sz="16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企业战略的重要性</a:t>
            </a:r>
            <a:endParaRPr lang="en-US" altLang="zh-CN" sz="1600" b="1" spc="-15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563245">
              <a:spcBef>
                <a:spcPct val="50000"/>
              </a:spcBef>
              <a:defRPr/>
            </a:pP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二、战略规划</a:t>
            </a:r>
            <a:r>
              <a:rPr lang="en-US" altLang="zh-CN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SP</a:t>
            </a: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的理解（</a:t>
            </a:r>
            <a:r>
              <a:rPr lang="en-US" altLang="zh-CN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What</a:t>
            </a: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2000" b="1" spc="-15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563245">
              <a:spcBef>
                <a:spcPct val="50000"/>
              </a:spcBef>
              <a:defRPr/>
            </a:pP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三、如何做战略规划（</a:t>
            </a:r>
            <a:r>
              <a:rPr lang="en-US" altLang="zh-CN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How</a:t>
            </a: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0" y="8"/>
            <a:ext cx="2520280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63245">
              <a:lnSpc>
                <a:spcPct val="150000"/>
              </a:lnSpc>
              <a:spcBef>
                <a:spcPct val="50000"/>
              </a:spcBef>
              <a:defRPr/>
            </a:pPr>
            <a:r>
              <a:rPr lang="zh-CN" altLang="en-US" sz="32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  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矩形 62"/>
          <p:cNvSpPr/>
          <p:nvPr/>
        </p:nvSpPr>
        <p:spPr>
          <a:xfrm>
            <a:off x="424112" y="123478"/>
            <a:ext cx="8280920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战略是什么？</a:t>
            </a:r>
            <a:endParaRPr lang="en-US" altLang="zh-CN" sz="2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6083224" y="1875477"/>
            <a:ext cx="2737248" cy="1200329"/>
            <a:chOff x="6300192" y="1860962"/>
            <a:chExt cx="2195736" cy="1200329"/>
          </a:xfrm>
        </p:grpSpPr>
        <p:sp>
          <p:nvSpPr>
            <p:cNvPr id="47" name="右箭头 46"/>
            <p:cNvSpPr/>
            <p:nvPr/>
          </p:nvSpPr>
          <p:spPr>
            <a:xfrm>
              <a:off x="6300192" y="2715766"/>
              <a:ext cx="432048" cy="216024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6878575" y="1860962"/>
              <a:ext cx="1617353" cy="1200329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面对市场的诱惑，我们到底打算做什么</a:t>
              </a: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3923928" y="906274"/>
            <a:ext cx="2016224" cy="1368152"/>
            <a:chOff x="4211960" y="987574"/>
            <a:chExt cx="2016224" cy="1368152"/>
          </a:xfrm>
        </p:grpSpPr>
        <p:sp>
          <p:nvSpPr>
            <p:cNvPr id="8" name="椭圆 7"/>
            <p:cNvSpPr/>
            <p:nvPr/>
          </p:nvSpPr>
          <p:spPr>
            <a:xfrm>
              <a:off x="4211960" y="987574"/>
              <a:ext cx="2016224" cy="1368152"/>
            </a:xfrm>
            <a:prstGeom prst="ellipse">
              <a:avLst/>
            </a:prstGeom>
            <a:solidFill>
              <a:srgbClr val="6CFC24">
                <a:alpha val="31765"/>
              </a:srgbClr>
            </a:solidFill>
            <a:ln w="6350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5292080" y="1131590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rPr>
                <a:t>该做</a:t>
              </a: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3923928" y="1698362"/>
            <a:ext cx="2016224" cy="1368152"/>
            <a:chOff x="4211960" y="1779662"/>
            <a:chExt cx="2016224" cy="1368152"/>
          </a:xfrm>
        </p:grpSpPr>
        <p:sp>
          <p:nvSpPr>
            <p:cNvPr id="12" name="椭圆 11"/>
            <p:cNvSpPr/>
            <p:nvPr/>
          </p:nvSpPr>
          <p:spPr>
            <a:xfrm>
              <a:off x="4211960" y="1779662"/>
              <a:ext cx="2016224" cy="1368152"/>
            </a:xfrm>
            <a:prstGeom prst="ellipse">
              <a:avLst/>
            </a:prstGeom>
            <a:solidFill>
              <a:srgbClr val="EE32B8">
                <a:alpha val="19000"/>
              </a:srgbClr>
            </a:solidFill>
            <a:ln w="6350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292080" y="2490450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rPr>
                <a:t>可做</a:t>
              </a: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2843808" y="1006058"/>
            <a:ext cx="2016224" cy="1133477"/>
            <a:chOff x="3143506" y="1087358"/>
            <a:chExt cx="2016224" cy="1133477"/>
          </a:xfrm>
        </p:grpSpPr>
        <p:sp>
          <p:nvSpPr>
            <p:cNvPr id="14" name="椭圆 13"/>
            <p:cNvSpPr/>
            <p:nvPr/>
          </p:nvSpPr>
          <p:spPr>
            <a:xfrm rot="2386671">
              <a:off x="3143506" y="1229854"/>
              <a:ext cx="2016224" cy="990981"/>
            </a:xfrm>
            <a:prstGeom prst="ellipse">
              <a:avLst/>
            </a:prstGeom>
            <a:solidFill>
              <a:srgbClr val="0070C0">
                <a:alpha val="32000"/>
              </a:srgbClr>
            </a:solidFill>
            <a:ln w="6350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3339074" y="1087358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rPr>
                <a:t>想做</a:t>
              </a: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2771800" y="1554346"/>
            <a:ext cx="2088232" cy="1152128"/>
            <a:chOff x="3059832" y="1635646"/>
            <a:chExt cx="2088232" cy="1152128"/>
          </a:xfrm>
        </p:grpSpPr>
        <p:sp>
          <p:nvSpPr>
            <p:cNvPr id="16" name="椭圆 15"/>
            <p:cNvSpPr/>
            <p:nvPr/>
          </p:nvSpPr>
          <p:spPr>
            <a:xfrm>
              <a:off x="3131840" y="1635646"/>
              <a:ext cx="2016224" cy="1152128"/>
            </a:xfrm>
            <a:prstGeom prst="ellipse">
              <a:avLst/>
            </a:prstGeom>
            <a:solidFill>
              <a:srgbClr val="FFFF00">
                <a:alpha val="31765"/>
              </a:srgbClr>
            </a:solidFill>
            <a:ln w="6350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3059832" y="1995686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rPr>
                <a:t>能做</a:t>
              </a: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2876942" y="1985092"/>
            <a:ext cx="2016224" cy="1153430"/>
            <a:chOff x="3164974" y="2066392"/>
            <a:chExt cx="2016224" cy="1153430"/>
          </a:xfrm>
        </p:grpSpPr>
        <p:sp>
          <p:nvSpPr>
            <p:cNvPr id="19" name="椭圆 18"/>
            <p:cNvSpPr/>
            <p:nvPr/>
          </p:nvSpPr>
          <p:spPr>
            <a:xfrm rot="19728472">
              <a:off x="3164974" y="2066392"/>
              <a:ext cx="2016224" cy="990981"/>
            </a:xfrm>
            <a:prstGeom prst="ellipse">
              <a:avLst/>
            </a:prstGeom>
            <a:solidFill>
              <a:srgbClr val="00B050">
                <a:alpha val="32000"/>
              </a:srgbClr>
            </a:solidFill>
            <a:ln w="6350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3203848" y="2850490"/>
              <a:ext cx="6463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rPr>
                <a:t>敢做</a:t>
              </a:r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4499992" y="1986394"/>
            <a:ext cx="2130916" cy="1449452"/>
            <a:chOff x="4788024" y="2067694"/>
            <a:chExt cx="2130916" cy="1449452"/>
          </a:xfrm>
        </p:grpSpPr>
        <p:cxnSp>
          <p:nvCxnSpPr>
            <p:cNvPr id="22" name="直接箭头连接符 21"/>
            <p:cNvCxnSpPr>
              <a:stCxn id="24" idx="1"/>
            </p:cNvCxnSpPr>
            <p:nvPr/>
          </p:nvCxnSpPr>
          <p:spPr>
            <a:xfrm flipH="1" flipV="1">
              <a:off x="4788024" y="2067694"/>
              <a:ext cx="792088" cy="1264786"/>
            </a:xfrm>
            <a:prstGeom prst="straightConnector1">
              <a:avLst/>
            </a:prstGeom>
            <a:ln w="2857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Box 23"/>
            <p:cNvSpPr txBox="1"/>
            <p:nvPr/>
          </p:nvSpPr>
          <p:spPr>
            <a:xfrm>
              <a:off x="5580112" y="3147814"/>
              <a:ext cx="13388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拟做：战略</a:t>
              </a:r>
            </a:p>
          </p:txBody>
        </p:sp>
      </p:grpSp>
      <p:sp>
        <p:nvSpPr>
          <p:cNvPr id="34" name="矩形 33"/>
          <p:cNvSpPr/>
          <p:nvPr/>
        </p:nvSpPr>
        <p:spPr>
          <a:xfrm>
            <a:off x="323528" y="555526"/>
            <a:ext cx="8496000" cy="33855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战略（</a:t>
            </a:r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</a:rPr>
              <a:t>strategy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）一词最早是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hlinkClick r:id="rId3"/>
              </a:rPr>
              <a:t>军事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方面的概念。指军事将领指挥军队作战的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  <a:hlinkClick r:id="rId4"/>
              </a:rPr>
              <a:t>谋略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  <p:pic>
        <p:nvPicPr>
          <p:cNvPr id="294914" name="Picture 2" descr="https://bkimg.cdn.bcebos.com/pic/3801213fb80e7bec87ea9ce42d2eb9389b506b87?x-bce-process=image/resize,m_lfit,w_268,limit_1/format,f_jp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323528" y="987574"/>
            <a:ext cx="1656184" cy="2206186"/>
          </a:xfrm>
          <a:prstGeom prst="rect">
            <a:avLst/>
          </a:prstGeom>
          <a:noFill/>
        </p:spPr>
      </p:pic>
      <p:grpSp>
        <p:nvGrpSpPr>
          <p:cNvPr id="37" name="组合 36"/>
          <p:cNvGrpSpPr/>
          <p:nvPr/>
        </p:nvGrpSpPr>
        <p:grpSpPr>
          <a:xfrm>
            <a:off x="323528" y="3219822"/>
            <a:ext cx="8496000" cy="1512168"/>
            <a:chOff x="323528" y="3219822"/>
            <a:chExt cx="8496000" cy="1512168"/>
          </a:xfrm>
        </p:grpSpPr>
        <p:sp>
          <p:nvSpPr>
            <p:cNvPr id="33" name="矩形 32"/>
            <p:cNvSpPr/>
            <p:nvPr/>
          </p:nvSpPr>
          <p:spPr>
            <a:xfrm>
              <a:off x="323528" y="3442085"/>
              <a:ext cx="8496000" cy="1289905"/>
            </a:xfrm>
            <a:prstGeom prst="rect">
              <a:avLst/>
            </a:prstGeom>
            <a:gradFill flip="none" rotWithShape="1">
              <a:gsLst>
                <a:gs pos="0">
                  <a:srgbClr val="FFC000">
                    <a:tint val="66000"/>
                    <a:satMod val="160000"/>
                  </a:srgbClr>
                </a:gs>
                <a:gs pos="50000">
                  <a:srgbClr val="FFC000">
                    <a:tint val="44500"/>
                    <a:satMod val="160000"/>
                  </a:srgbClr>
                </a:gs>
                <a:gs pos="100000">
                  <a:srgbClr val="FFC000">
                    <a:tint val="23500"/>
                    <a:satMod val="160000"/>
                  </a:srgbClr>
                </a:gs>
              </a:gsLst>
              <a:lin ang="8100000" scaled="1"/>
            </a:gradFill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rPr>
                <a:t>迈克尔</a:t>
              </a:r>
              <a:r>
                <a:rPr lang="en-US" altLang="zh-CN">
                  <a:latin typeface="微软雅黑" panose="020b0503020204020204" pitchFamily="34" charset="-122"/>
                  <a:ea typeface="微软雅黑" panose="020b0503020204020204" pitchFamily="34" charset="-122"/>
                </a:rPr>
                <a:t>.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rPr>
                <a:t>波特认为：战略就是企业通过</a:t>
              </a: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差异化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rPr>
                <a:t>的</a:t>
              </a: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一体化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rPr>
                <a:t>经营活动创造</a:t>
              </a: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持续的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rPr>
                <a:t>、</a:t>
              </a: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独特的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rPr>
                <a:t>、</a:t>
              </a: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有价值的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rPr>
                <a:t>竞争优势。它来自于企业完整的动态系统。这个系统是由竞争对手、客户、资金、人力、技术和资源适应性的</a:t>
              </a: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互动过程</a:t>
              </a:r>
              <a:r>
                <a: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rPr>
                <a:t>所构成的。</a:t>
              </a:r>
            </a:p>
          </p:txBody>
        </p:sp>
        <p:sp>
          <p:nvSpPr>
            <p:cNvPr id="36" name="下箭头 35"/>
            <p:cNvSpPr/>
            <p:nvPr/>
          </p:nvSpPr>
          <p:spPr>
            <a:xfrm>
              <a:off x="899592" y="3219822"/>
              <a:ext cx="432048" cy="216024"/>
            </a:xfrm>
            <a:prstGeom prst="downArrow">
              <a:avLst/>
            </a:prstGeom>
            <a:solidFill>
              <a:srgbClr val="FFC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294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矩形 62"/>
          <p:cNvSpPr/>
          <p:nvPr/>
        </p:nvSpPr>
        <p:spPr>
          <a:xfrm>
            <a:off x="413792" y="78862"/>
            <a:ext cx="8388424" cy="43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企业战略的重要性</a:t>
            </a:r>
            <a:endParaRPr lang="en-US" altLang="zh-CN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等腰三角形 3"/>
          <p:cNvSpPr/>
          <p:nvPr/>
        </p:nvSpPr>
        <p:spPr>
          <a:xfrm>
            <a:off x="1475656" y="2634466"/>
            <a:ext cx="1584176" cy="1368152"/>
          </a:xfrm>
          <a:prstGeom prst="triangl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835696" y="3291830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企业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91680" y="2202418"/>
            <a:ext cx="1107996" cy="3693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客户需求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1520" y="3930610"/>
            <a:ext cx="1107996" cy="3693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行业变化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131840" y="3930610"/>
            <a:ext cx="1107996" cy="36933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竞争压力</a:t>
            </a:r>
          </a:p>
        </p:txBody>
      </p:sp>
      <p:grpSp>
        <p:nvGrpSpPr>
          <p:cNvPr id="9" name="组合 8"/>
          <p:cNvGrpSpPr/>
          <p:nvPr/>
        </p:nvGrpSpPr>
        <p:grpSpPr>
          <a:xfrm>
            <a:off x="251520" y="555526"/>
            <a:ext cx="4104456" cy="2763016"/>
            <a:chOff x="2843808" y="-236562"/>
            <a:chExt cx="4104456" cy="2763016"/>
          </a:xfrm>
          <a:solidFill>
            <a:schemeClr val="bg1">
              <a:lumMod val="95000"/>
            </a:schemeClr>
          </a:solidFill>
        </p:grpSpPr>
        <p:cxnSp>
          <p:nvCxnSpPr>
            <p:cNvPr id="10" name="直接箭头连接符 9"/>
            <p:cNvCxnSpPr>
              <a:endCxn id="4" idx="1"/>
            </p:cNvCxnSpPr>
            <p:nvPr/>
          </p:nvCxnSpPr>
          <p:spPr>
            <a:xfrm>
              <a:off x="3635896" y="843558"/>
              <a:ext cx="828092" cy="1682896"/>
            </a:xfrm>
            <a:prstGeom prst="straightConnector1">
              <a:avLst/>
            </a:prstGeom>
            <a:grpFill/>
            <a:ln w="28575">
              <a:solidFill>
                <a:schemeClr val="bg1">
                  <a:lumMod val="8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2843808" y="-236562"/>
              <a:ext cx="4104456" cy="1068736"/>
            </a:xfrm>
            <a:prstGeom prst="rect">
              <a:avLst/>
            </a:prstGeom>
            <a:noFill/>
            <a:ln>
              <a:solidFill>
                <a:schemeClr val="bg1">
                  <a:lumMod val="85000"/>
                </a:schemeClr>
              </a:solidFill>
            </a:ln>
          </p:spPr>
          <p:txBody>
            <a:bodyPr wrap="square" lIns="108000" tIns="72000" rIns="108000" bIns="72000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0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面对众多挑战，企业要想持续成功，必须制定自己的战略，有所不为</a:t>
              </a:r>
            </a:p>
          </p:txBody>
        </p:sp>
      </p:grpSp>
      <p:sp>
        <p:nvSpPr>
          <p:cNvPr id="14" name="等腰三角形 13"/>
          <p:cNvSpPr/>
          <p:nvPr/>
        </p:nvSpPr>
        <p:spPr>
          <a:xfrm rot="5400000">
            <a:off x="2555776" y="2463738"/>
            <a:ext cx="3924436" cy="180020"/>
          </a:xfrm>
          <a:prstGeom prst="triangle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895850" y="555625"/>
            <a:ext cx="4248150" cy="4103688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 tIns="72000" bIns="72000">
            <a:noAutofit/>
          </a:bodyPr>
          <a:lstStyle/>
          <a:p>
            <a:pPr marL="273050" indent="-273050">
              <a:spcBef>
                <a:spcPts val="600"/>
              </a:spcBef>
              <a:buFont typeface="Wingdings" panose="05000000000000000000" pitchFamily="2" charset="2"/>
              <a:buChar char="ü"/>
            </a:pPr>
            <a:r>
              <a:rPr lang="zh-CN" altLang="en-US" sz="18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企业倒闭</a:t>
            </a:r>
            <a:r>
              <a:rPr lang="en-US" altLang="zh-CN" sz="1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85%</a:t>
            </a:r>
            <a:r>
              <a:rPr lang="zh-CN" altLang="en-US" sz="18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在于战略决策失误</a:t>
            </a:r>
            <a:endParaRPr lang="en-US" altLang="zh-CN" sz="18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73050" indent="-273050">
              <a:spcBef>
                <a:spcPts val="600"/>
              </a:spcBef>
              <a:buFont typeface="Wingdings" panose="05000000000000000000" pitchFamily="2" charset="2"/>
              <a:buChar char="ü"/>
            </a:pP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企业战略就是企业的</a:t>
            </a:r>
            <a:r>
              <a:rPr lang="zh-CN" altLang="en-US" sz="1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发展蓝图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。没有战略的组织就好象没有舵的船，会在</a:t>
            </a:r>
            <a:r>
              <a:rPr lang="zh-CN" altLang="en-US" sz="1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原地打转</a:t>
            </a:r>
            <a:endParaRPr lang="en-US" altLang="zh-CN" sz="18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73050" indent="-273050">
              <a:spcBef>
                <a:spcPts val="600"/>
              </a:spcBef>
              <a:buFont typeface="Wingdings" panose="05000000000000000000" pitchFamily="2" charset="2"/>
              <a:buChar char="ü"/>
            </a:pP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对发展战略已不是“是否需要”重视，而是“</a:t>
            </a:r>
            <a:r>
              <a:rPr lang="zh-CN" altLang="en-US" sz="1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如何重视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”及“</a:t>
            </a:r>
            <a:r>
              <a:rPr lang="zh-CN" altLang="en-US" sz="1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重视程度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”的问题。</a:t>
            </a:r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</a:rPr>
              <a:t>--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德鲁克</a:t>
            </a:r>
            <a:endParaRPr lang="en-US" altLang="zh-CN" sz="18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73050" indent="-273050">
              <a:spcBef>
                <a:spcPts val="600"/>
              </a:spcBef>
              <a:buFont typeface="Wingdings" panose="05000000000000000000" pitchFamily="2" charset="2"/>
              <a:buChar char="ü"/>
            </a:pP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一个企业没有发展战略，就是没有发展思路，没有思路也就</a:t>
            </a:r>
            <a:r>
              <a:rPr lang="zh-CN" altLang="en-US" sz="1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没有出路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</a:rPr>
              <a:t>--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张瑞敏</a:t>
            </a:r>
          </a:p>
          <a:p>
            <a:pPr marL="273050" indent="-273050">
              <a:spcBef>
                <a:spcPts val="600"/>
              </a:spcBef>
              <a:buFont typeface="Wingdings" panose="05000000000000000000" pitchFamily="2" charset="2"/>
              <a:buChar char="ü"/>
            </a:pPr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</a:rPr>
              <a:t>1970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年开始，美国</a:t>
            </a:r>
            <a:r>
              <a:rPr lang="en-US" altLang="zh-CN" sz="1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100%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公司有自己战略；中国</a:t>
            </a:r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</a:rPr>
              <a:t>2019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年，</a:t>
            </a:r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</a:rPr>
              <a:t>700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家上市公司</a:t>
            </a:r>
            <a:r>
              <a:rPr lang="en-US" altLang="zh-CN" sz="1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30%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有战略规划部门</a:t>
            </a:r>
            <a:endParaRPr lang="en-US" altLang="zh-CN" sz="1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8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矩形 62"/>
          <p:cNvSpPr/>
          <p:nvPr/>
        </p:nvSpPr>
        <p:spPr>
          <a:xfrm>
            <a:off x="485800" y="123478"/>
            <a:ext cx="8604448" cy="43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企业战略的重要性</a:t>
            </a:r>
            <a:endParaRPr lang="en-US" altLang="zh-CN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720080" y="1203325"/>
            <a:ext cx="3168650" cy="2879725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5400000" scaled="1"/>
          </a:gradFill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tIns="72000" bIns="72000">
            <a:noAutofit/>
          </a:bodyPr>
          <a:lstStyle/>
          <a:p>
            <a:pPr marL="273050" indent="-27305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ü"/>
            </a:pPr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美国</a:t>
            </a:r>
            <a:r>
              <a:rPr lang="en-US" altLang="zh-CN" sz="2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CEO-</a:t>
            </a:r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身处日光浴胸怀企业大计；</a:t>
            </a:r>
          </a:p>
        </p:txBody>
      </p:sp>
      <p:sp>
        <p:nvSpPr>
          <p:cNvPr id="13" name="矩形 12"/>
          <p:cNvSpPr/>
          <p:nvPr/>
        </p:nvSpPr>
        <p:spPr>
          <a:xfrm>
            <a:off x="5508104" y="1203598"/>
            <a:ext cx="3168352" cy="2880000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5400000" scaled="1"/>
          </a:gradFill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vert="horz" lIns="91429" tIns="72000" rIns="91429" bIns="72000" rtlCol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3050" indent="-27305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ü"/>
            </a:pPr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中国</a:t>
            </a:r>
            <a:r>
              <a:rPr lang="en-US" altLang="zh-CN" sz="2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CEO-</a:t>
            </a:r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干不完的活，忙死了！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1491630"/>
            <a:ext cx="9144000" cy="504056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TextBox 6"/>
          <p:cNvSpPr txBox="1"/>
          <p:nvPr/>
        </p:nvSpPr>
        <p:spPr>
          <a:xfrm>
            <a:off x="2051720" y="1118810"/>
            <a:ext cx="6408712" cy="24314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63245">
              <a:spcBef>
                <a:spcPct val="50000"/>
              </a:spcBef>
              <a:defRPr/>
            </a:pP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一、战略简介（</a:t>
            </a:r>
            <a:r>
              <a:rPr lang="en-US" altLang="zh-CN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Why</a:t>
            </a: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2000" b="1" spc="-15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563245">
              <a:spcBef>
                <a:spcPct val="50000"/>
              </a:spcBef>
              <a:defRPr/>
            </a:pP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二、战略规划</a:t>
            </a:r>
            <a:r>
              <a:rPr lang="en-US" altLang="zh-CN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SP</a:t>
            </a: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的理解（</a:t>
            </a:r>
            <a:r>
              <a:rPr lang="en-US" altLang="zh-CN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What</a:t>
            </a: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2000" b="1" spc="-15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914400" lvl="1" indent="-285750" defTabSz="563245">
              <a:spcBef>
                <a:spcPct val="50000"/>
              </a:spcBef>
              <a:buFont typeface="Wingdings" panose="05000000000000000000" pitchFamily="2" charset="2"/>
              <a:buChar char="Ø"/>
              <a:defRPr/>
            </a:pPr>
            <a:r>
              <a:rPr lang="zh-CN" altLang="en-US" sz="16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从流程架构上理解</a:t>
            </a:r>
            <a:r>
              <a:rPr lang="en-US" altLang="zh-CN" sz="16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SP</a:t>
            </a:r>
          </a:p>
          <a:p>
            <a:pPr marL="914400" lvl="1" indent="-285750" defTabSz="563245">
              <a:spcBef>
                <a:spcPct val="50000"/>
              </a:spcBef>
              <a:buFont typeface="Wingdings" panose="05000000000000000000" pitchFamily="2" charset="2"/>
              <a:buChar char="Ø"/>
              <a:defRPr/>
            </a:pPr>
            <a:r>
              <a:rPr lang="zh-CN" altLang="en-US" sz="16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从时间安排上理解</a:t>
            </a:r>
            <a:r>
              <a:rPr lang="en-US" altLang="zh-CN" sz="16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SP</a:t>
            </a:r>
          </a:p>
          <a:p>
            <a:pPr marL="914400" lvl="1" indent="-285750" defTabSz="563245">
              <a:spcBef>
                <a:spcPct val="50000"/>
              </a:spcBef>
              <a:buFont typeface="Wingdings" panose="05000000000000000000" pitchFamily="2" charset="2"/>
              <a:buChar char="Ø"/>
              <a:defRPr/>
            </a:pPr>
            <a:r>
              <a:rPr lang="zh-CN" altLang="en-US" sz="16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从方法论和工具上理解</a:t>
            </a:r>
            <a:r>
              <a:rPr lang="en-US" altLang="zh-CN" sz="16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SP</a:t>
            </a:r>
          </a:p>
          <a:p>
            <a:pPr defTabSz="563245">
              <a:spcBef>
                <a:spcPct val="50000"/>
              </a:spcBef>
              <a:defRPr/>
            </a:pP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三、如何做战略规划（</a:t>
            </a:r>
            <a:r>
              <a:rPr lang="en-US" altLang="zh-CN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How</a:t>
            </a: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0" y="8"/>
            <a:ext cx="2520280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63245">
              <a:lnSpc>
                <a:spcPct val="150000"/>
              </a:lnSpc>
              <a:spcBef>
                <a:spcPct val="50000"/>
              </a:spcBef>
              <a:defRPr/>
            </a:pPr>
            <a:r>
              <a:rPr lang="zh-CN" altLang="en-US" sz="32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  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矩形 62"/>
          <p:cNvSpPr/>
          <p:nvPr/>
        </p:nvSpPr>
        <p:spPr>
          <a:xfrm>
            <a:off x="467544" y="0"/>
            <a:ext cx="8676456" cy="43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从流程架构上理解战略规划</a:t>
            </a:r>
            <a:endParaRPr lang="en-US" altLang="zh-CN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43"/>
          <p:cNvGrpSpPr/>
          <p:nvPr/>
        </p:nvGrpSpPr>
        <p:grpSpPr>
          <a:xfrm>
            <a:off x="1403648" y="601015"/>
            <a:ext cx="7416824" cy="4025954"/>
            <a:chOff x="395536" y="481279"/>
            <a:chExt cx="8116524" cy="4144716"/>
          </a:xfrm>
        </p:grpSpPr>
        <p:sp>
          <p:nvSpPr>
            <p:cNvPr id="5" name="AutoShape 5"/>
            <p:cNvSpPr>
              <a:spLocks noChangeArrowheads="1"/>
            </p:cNvSpPr>
            <p:nvPr/>
          </p:nvSpPr>
          <p:spPr bwMode="auto">
            <a:xfrm>
              <a:off x="395536" y="481279"/>
              <a:ext cx="8116524" cy="983049"/>
            </a:xfrm>
            <a:prstGeom prst="roundRect">
              <a:avLst>
                <a:gd name="adj" fmla="val 5451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endParaRPr lang="zh-CN" altLang="en-US" sz="21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8" name="文本框 26"/>
            <p:cNvSpPr txBox="1">
              <a:spLocks noChangeArrowheads="1"/>
            </p:cNvSpPr>
            <p:nvPr/>
          </p:nvSpPr>
          <p:spPr bwMode="auto">
            <a:xfrm>
              <a:off x="441852" y="656844"/>
              <a:ext cx="471537" cy="728768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eaVert" wrap="none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战略类</a:t>
              </a:r>
            </a:p>
          </p:txBody>
        </p:sp>
        <p:sp>
          <p:nvSpPr>
            <p:cNvPr id="37" name="AutoShape 5"/>
            <p:cNvSpPr>
              <a:spLocks noChangeArrowheads="1"/>
            </p:cNvSpPr>
            <p:nvPr/>
          </p:nvSpPr>
          <p:spPr bwMode="auto">
            <a:xfrm>
              <a:off x="395536" y="1519128"/>
              <a:ext cx="8116524" cy="1008111"/>
            </a:xfrm>
            <a:prstGeom prst="roundRect">
              <a:avLst>
                <a:gd name="adj" fmla="val 5451"/>
              </a:avLst>
            </a:prstGeom>
            <a:solidFill>
              <a:schemeClr val="accent1">
                <a:lumMod val="40000"/>
                <a:lumOff val="60000"/>
              </a:schemeClr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endParaRPr lang="zh-CN" altLang="en-US" sz="21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8" name="AutoShape 5"/>
            <p:cNvSpPr>
              <a:spLocks noChangeArrowheads="1"/>
            </p:cNvSpPr>
            <p:nvPr/>
          </p:nvSpPr>
          <p:spPr bwMode="auto">
            <a:xfrm>
              <a:off x="395536" y="3473867"/>
              <a:ext cx="8116524" cy="1152128"/>
            </a:xfrm>
            <a:prstGeom prst="roundRect">
              <a:avLst>
                <a:gd name="adj" fmla="val 5451"/>
              </a:avLst>
            </a:prstGeom>
            <a:solidFill>
              <a:schemeClr val="accent3">
                <a:lumMod val="60000"/>
                <a:lumOff val="40000"/>
              </a:schemeClr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endParaRPr lang="zh-CN" altLang="en-US" sz="21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0" name="文本框 27"/>
            <p:cNvSpPr txBox="1">
              <a:spLocks noChangeArrowheads="1"/>
            </p:cNvSpPr>
            <p:nvPr/>
          </p:nvSpPr>
          <p:spPr bwMode="auto">
            <a:xfrm>
              <a:off x="455526" y="1707249"/>
              <a:ext cx="471537" cy="728768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eaVert" wrap="none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运营类</a:t>
              </a:r>
            </a:p>
          </p:txBody>
        </p:sp>
        <p:sp>
          <p:nvSpPr>
            <p:cNvPr id="42" name="文本框 28"/>
            <p:cNvSpPr txBox="1">
              <a:spLocks noChangeArrowheads="1"/>
            </p:cNvSpPr>
            <p:nvPr/>
          </p:nvSpPr>
          <p:spPr bwMode="auto">
            <a:xfrm>
              <a:off x="455520" y="3685846"/>
              <a:ext cx="471537" cy="728768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eaVert" wrap="none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支撑类</a:t>
              </a:r>
            </a:p>
          </p:txBody>
        </p:sp>
        <p:sp>
          <p:nvSpPr>
            <p:cNvPr id="32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1025946" y="580589"/>
              <a:ext cx="7248906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1.0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战略管理</a:t>
              </a: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SP&amp;BP</a:t>
              </a:r>
              <a:r>
                <a:rPr lang="zh-CN" altLang="en-US" sz="10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（从战略开发到执行）</a:t>
              </a:r>
              <a:endParaRPr lang="en-US" altLang="zh-CN" sz="13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33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1025947" y="890568"/>
              <a:ext cx="3544197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2.0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经营管理</a:t>
              </a:r>
              <a:r>
                <a:rPr lang="zh-CN" altLang="en-US" sz="10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（从预算规划到执行）</a:t>
              </a:r>
              <a:endParaRPr lang="en-US" altLang="zh-CN" sz="13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35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1025947" y="1203598"/>
              <a:ext cx="3544197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4.0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组织绩效管理</a:t>
              </a:r>
              <a:endParaRPr lang="en-US" altLang="zh-CN" sz="13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36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4730654" y="893619"/>
              <a:ext cx="3544197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3.0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变革管理</a:t>
              </a:r>
              <a:endParaRPr lang="en-US" altLang="zh-CN" sz="13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50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4730654" y="1203598"/>
              <a:ext cx="3544197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5.0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资本运作</a:t>
              </a:r>
              <a:endParaRPr lang="en-US" altLang="zh-CN" sz="13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51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1025947" y="1754664"/>
              <a:ext cx="3544197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6.0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销售管理</a:t>
              </a: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OTC</a:t>
              </a:r>
              <a:r>
                <a:rPr lang="zh-CN" altLang="en-US" sz="10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（从机会点到回款）</a:t>
              </a:r>
              <a:endParaRPr lang="en-US" altLang="zh-CN" sz="13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52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4730654" y="1754664"/>
              <a:ext cx="3544197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7.0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产品开发管理</a:t>
              </a:r>
              <a:r>
                <a:rPr lang="zh-CN" altLang="en-US" sz="10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（</a:t>
              </a:r>
              <a:r>
                <a:rPr lang="en-US" altLang="zh-CN" sz="10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ODM/JDM</a:t>
              </a:r>
              <a:r>
                <a:rPr lang="zh-CN" altLang="en-US" sz="10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）</a:t>
              </a:r>
              <a:endParaRPr lang="en-US" altLang="zh-CN" sz="8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53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1025947" y="2114704"/>
              <a:ext cx="3544197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8.0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新产品导入</a:t>
              </a: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NPI</a:t>
              </a:r>
              <a:r>
                <a:rPr lang="zh-CN" altLang="en-US" sz="10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（从立项到量产）</a:t>
              </a:r>
              <a:endParaRPr lang="en-US" altLang="zh-CN" sz="10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54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4730654" y="2114704"/>
              <a:ext cx="3544197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9.0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供应链管理</a:t>
              </a: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SC</a:t>
              </a:r>
              <a:r>
                <a:rPr lang="zh-CN" altLang="en-US" sz="10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（从订单到交付）</a:t>
              </a:r>
            </a:p>
          </p:txBody>
        </p:sp>
        <p:sp>
          <p:nvSpPr>
            <p:cNvPr id="59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1025947" y="3642198"/>
              <a:ext cx="3544197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13.0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人力资源管理</a:t>
              </a: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 </a:t>
              </a:r>
            </a:p>
          </p:txBody>
        </p:sp>
        <p:sp>
          <p:nvSpPr>
            <p:cNvPr id="60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4730654" y="3642198"/>
              <a:ext cx="3544197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14.0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财务管理</a:t>
              </a:r>
              <a:endParaRPr lang="en-US" altLang="zh-CN" sz="13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62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1025946" y="4299942"/>
              <a:ext cx="7248906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17.0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管理基础支持</a:t>
              </a:r>
              <a:r>
                <a:rPr lang="zh-CN" altLang="en-US" sz="10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（ 行政、安全、工程基建等）</a:t>
              </a:r>
              <a:endParaRPr lang="en-US" altLang="zh-CN" sz="10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31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1025947" y="3986912"/>
              <a:ext cx="3544197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15.0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流程与信息技术</a:t>
              </a: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 </a:t>
              </a:r>
            </a:p>
          </p:txBody>
        </p:sp>
        <p:sp>
          <p:nvSpPr>
            <p:cNvPr id="34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4730654" y="3986912"/>
              <a:ext cx="3544197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16.0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风险与内控管理</a:t>
              </a:r>
              <a:endParaRPr lang="en-US" altLang="zh-CN" sz="13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46" name="AutoShape 5"/>
            <p:cNvSpPr>
              <a:spLocks noChangeArrowheads="1"/>
            </p:cNvSpPr>
            <p:nvPr/>
          </p:nvSpPr>
          <p:spPr bwMode="auto">
            <a:xfrm>
              <a:off x="395536" y="2556980"/>
              <a:ext cx="8116524" cy="851565"/>
            </a:xfrm>
            <a:prstGeom prst="roundRect">
              <a:avLst>
                <a:gd name="adj" fmla="val 5451"/>
              </a:avLst>
            </a:prstGeom>
            <a:solidFill>
              <a:schemeClr val="accent5">
                <a:lumMod val="40000"/>
                <a:lumOff val="60000"/>
              </a:schemeClr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endParaRPr lang="zh-CN" altLang="en-US" sz="21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8" name="文本框 27"/>
            <p:cNvSpPr txBox="1">
              <a:spLocks noChangeArrowheads="1"/>
            </p:cNvSpPr>
            <p:nvPr/>
          </p:nvSpPr>
          <p:spPr bwMode="auto">
            <a:xfrm>
              <a:off x="429441" y="2658413"/>
              <a:ext cx="471537" cy="728768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vert="eaVert" wrap="none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kumimoji="1" lang="zh-CN" altLang="en-US" sz="1600">
                  <a:latin typeface="微软雅黑" panose="020b0503020204020204" pitchFamily="34" charset="-122"/>
                  <a:ea typeface="微软雅黑" panose="020b0503020204020204" pitchFamily="34" charset="-122"/>
                </a:rPr>
                <a:t>使能类</a:t>
              </a:r>
            </a:p>
          </p:txBody>
        </p:sp>
        <p:sp>
          <p:nvSpPr>
            <p:cNvPr id="57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1025946" y="3084581"/>
              <a:ext cx="7248906" cy="24102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12.0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采购管理 </a:t>
              </a: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STP</a:t>
              </a:r>
              <a:r>
                <a:rPr lang="zh-CN" altLang="en-US" sz="10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（从寻源到付款）</a:t>
              </a:r>
              <a:endParaRPr lang="en-US" altLang="zh-CN" sz="13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43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1025947" y="2724540"/>
              <a:ext cx="3528392" cy="28803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10.0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合作关系管理</a:t>
              </a:r>
              <a:endParaRPr lang="en-US" altLang="zh-CN" sz="10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  <p:sp>
          <p:nvSpPr>
            <p:cNvPr id="39" name="Rectangle 15">
              <a:hlinkClick action="ppaction://noaction"/>
            </p:cNvPr>
            <p:cNvSpPr>
              <a:spLocks noChangeArrowheads="1"/>
            </p:cNvSpPr>
            <p:nvPr/>
          </p:nvSpPr>
          <p:spPr bwMode="auto">
            <a:xfrm>
              <a:off x="4746461" y="2724540"/>
              <a:ext cx="3528392" cy="28803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noFill/>
              <a:miter lim="800000"/>
            </a:ln>
          </p:spPr>
          <p:txBody>
            <a:bodyPr wrap="none" lIns="91425" tIns="45712" rIns="91425" bIns="45712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769620" eaLnBrk="0" fontAlgn="b" hangingPunct="0">
                <a:lnSpc>
                  <a:spcPct val="140000"/>
                </a:lnSpc>
                <a:buClr>
                  <a:srgbClr val="FFFFFF"/>
                </a:buClr>
                <a:buSzPct val="60000"/>
              </a:pPr>
              <a:r>
                <a:rPr lang="en-US" altLang="zh-CN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11.0 </a:t>
              </a:r>
              <a:r>
                <a:rPr lang="zh-CN" altLang="en-US" sz="1300"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rPr>
                <a:t>质量管理</a:t>
              </a:r>
              <a:endParaRPr lang="en-US" altLang="zh-CN" sz="10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endParaRPr>
            </a:p>
          </p:txBody>
        </p:sp>
      </p:grpSp>
      <p:sp>
        <p:nvSpPr>
          <p:cNvPr id="45" name="流程图: 过程 44"/>
          <p:cNvSpPr/>
          <p:nvPr/>
        </p:nvSpPr>
        <p:spPr>
          <a:xfrm>
            <a:off x="251520" y="771550"/>
            <a:ext cx="1008112" cy="720080"/>
          </a:xfrm>
          <a:prstGeom prst="flowChartProcess">
            <a:avLst/>
          </a:prstGeom>
          <a:solidFill>
            <a:schemeClr val="bg1"/>
          </a:solidFill>
          <a:ln w="12700">
            <a:solidFill>
              <a:srgbClr val="0066FF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战略及其落地管控流程</a:t>
            </a:r>
          </a:p>
        </p:txBody>
      </p:sp>
      <p:sp>
        <p:nvSpPr>
          <p:cNvPr id="55" name="流程图: 过程 54"/>
          <p:cNvSpPr/>
          <p:nvPr/>
        </p:nvSpPr>
        <p:spPr>
          <a:xfrm>
            <a:off x="251520" y="1635646"/>
            <a:ext cx="1008112" cy="864096"/>
          </a:xfrm>
          <a:prstGeom prst="flowChartProcess">
            <a:avLst/>
          </a:prstGeom>
          <a:solidFill>
            <a:schemeClr val="bg1"/>
          </a:solidFill>
          <a:ln w="12700">
            <a:solidFill>
              <a:srgbClr val="0066FF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“以客户为中心”的主要价值创造流程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6" name="流程图: 过程 55"/>
          <p:cNvSpPr/>
          <p:nvPr/>
        </p:nvSpPr>
        <p:spPr>
          <a:xfrm>
            <a:off x="251520" y="2571750"/>
            <a:ext cx="1008112" cy="864096"/>
          </a:xfrm>
          <a:prstGeom prst="flowChartProcess">
            <a:avLst/>
          </a:prstGeom>
          <a:solidFill>
            <a:schemeClr val="bg1"/>
          </a:solidFill>
          <a:ln w="12700">
            <a:solidFill>
              <a:srgbClr val="0066FF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支撑运营流程高效运转，提升专业能力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8" name="流程图: 过程 57"/>
          <p:cNvSpPr/>
          <p:nvPr/>
        </p:nvSpPr>
        <p:spPr>
          <a:xfrm>
            <a:off x="251520" y="3651871"/>
            <a:ext cx="1008112" cy="936104"/>
          </a:xfrm>
          <a:prstGeom prst="flowChartProcess">
            <a:avLst/>
          </a:prstGeom>
          <a:solidFill>
            <a:schemeClr val="bg1"/>
          </a:solidFill>
          <a:ln w="12700">
            <a:solidFill>
              <a:srgbClr val="0066FF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基础性流程，为使公司持续高效、低风险运作而存在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1" name="圆角矩形 40"/>
          <p:cNvSpPr/>
          <p:nvPr/>
        </p:nvSpPr>
        <p:spPr>
          <a:xfrm>
            <a:off x="107504" y="483518"/>
            <a:ext cx="8856984" cy="43204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65218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547664" y="1491630"/>
            <a:ext cx="7443365" cy="3323659"/>
          </a:xfrm>
          <a:prstGeom prst="rect">
            <a:avLst/>
          </a:prstGeom>
          <a:noFill/>
          <a:ln w="12700">
            <a:solidFill>
              <a:srgbClr val="FF0000"/>
            </a:solidFill>
            <a:miter lim="800000"/>
          </a:ln>
        </p:spPr>
      </p:pic>
      <p:cxnSp>
        <p:nvCxnSpPr>
          <p:cNvPr id="103" name="直接箭头连接符 102"/>
          <p:cNvCxnSpPr>
            <a:stCxn id="41" idx="2"/>
            <a:endCxn id="265218" idx="0"/>
          </p:cNvCxnSpPr>
          <p:nvPr/>
        </p:nvCxnSpPr>
        <p:spPr>
          <a:xfrm>
            <a:off x="4535996" y="915566"/>
            <a:ext cx="733351" cy="57606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" name="椭圆 105"/>
          <p:cNvSpPr/>
          <p:nvPr/>
        </p:nvSpPr>
        <p:spPr>
          <a:xfrm>
            <a:off x="1763688" y="1491630"/>
            <a:ext cx="1368152" cy="3096344"/>
          </a:xfrm>
          <a:prstGeom prst="ellipse">
            <a:avLst/>
          </a:prstGeom>
          <a:solidFill>
            <a:schemeClr val="bg1">
              <a:alpha val="54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战略规划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65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8" presetClass="entr" presetSubtype="16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矩形 62"/>
          <p:cNvSpPr/>
          <p:nvPr/>
        </p:nvSpPr>
        <p:spPr>
          <a:xfrm>
            <a:off x="467544" y="104355"/>
            <a:ext cx="8676456" cy="43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从业务本质理解战略规划过程</a:t>
            </a:r>
            <a:endParaRPr lang="en-US" altLang="zh-CN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7" name="Rectangle 15">
            <a:hlinkClick action="ppaction://noaction"/>
          </p:cNvPr>
          <p:cNvSpPr>
            <a:spLocks noChangeArrowheads="1"/>
          </p:cNvSpPr>
          <p:nvPr/>
        </p:nvSpPr>
        <p:spPr bwMode="auto">
          <a:xfrm>
            <a:off x="755576" y="627534"/>
            <a:ext cx="7704856" cy="234116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</a:ln>
        </p:spPr>
        <p:txBody>
          <a:bodyPr wrap="none" lIns="91425" tIns="45712" rIns="91425" bIns="45712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9620" eaLnBrk="0" fontAlgn="b" hangingPunct="0">
              <a:lnSpc>
                <a:spcPct val="140000"/>
              </a:lnSpc>
              <a:buClr>
                <a:srgbClr val="FFFFFF"/>
              </a:buClr>
              <a:buSzPct val="60000"/>
            </a:pPr>
            <a:r>
              <a:rPr lang="en-US" altLang="zh-CN" sz="13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1.0 </a:t>
            </a:r>
            <a:r>
              <a:rPr lang="zh-CN" altLang="en-US" sz="13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战略管理</a:t>
            </a:r>
            <a:r>
              <a:rPr lang="en-US" altLang="zh-CN" sz="13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SP&amp;BP</a:t>
            </a: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rPr>
              <a:t>（从战略开发到执行）</a:t>
            </a:r>
            <a:endParaRPr lang="en-US" altLang="zh-CN" sz="1300">
              <a:latin typeface="微软雅黑" panose="020b0503020204020204" pitchFamily="34" charset="-122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755576" y="939373"/>
            <a:ext cx="7704856" cy="12003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14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战略规划本身服务的对象</a:t>
            </a: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为谁做</a:t>
            </a: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)</a:t>
            </a:r>
            <a:r>
              <a:rPr lang="zh-CN" altLang="en-US" sz="14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：公司董事会、高层股东</a:t>
            </a: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14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战略规划本身责任人主体</a:t>
            </a: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谁来做或谁来驱动做</a:t>
            </a: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)</a:t>
            </a:r>
            <a:r>
              <a:rPr lang="zh-CN" altLang="en-US" sz="14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：战略办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战略规划的方法（</a:t>
            </a:r>
            <a:r>
              <a:rPr lang="zh-CN" altLang="en-US" sz="2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怎么做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）：方法、步骤</a:t>
            </a: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+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工具</a:t>
            </a:r>
            <a:endParaRPr lang="en-US" altLang="zh-CN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1" name="圆角矩形 60"/>
          <p:cNvSpPr/>
          <p:nvPr/>
        </p:nvSpPr>
        <p:spPr>
          <a:xfrm>
            <a:off x="755576" y="2283718"/>
            <a:ext cx="2448272" cy="1438573"/>
          </a:xfrm>
          <a:prstGeom prst="roundRect">
            <a:avLst>
              <a:gd name="adj" fmla="val 1269"/>
            </a:avLst>
          </a:prstGeom>
          <a:solidFill>
            <a:schemeClr val="bg1">
              <a:lumMod val="85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 anchorCtr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宏观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行业趋势</a:t>
            </a:r>
          </a:p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市场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竞争态势</a:t>
            </a:r>
            <a:endParaRPr lang="en-US" altLang="zh-CN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自身能力和现状 </a:t>
            </a:r>
            <a:endParaRPr lang="en-US" altLang="zh-CN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4….</a:t>
            </a:r>
          </a:p>
        </p:txBody>
      </p:sp>
      <p:sp>
        <p:nvSpPr>
          <p:cNvPr id="64" name="左弧形箭头 63"/>
          <p:cNvSpPr/>
          <p:nvPr/>
        </p:nvSpPr>
        <p:spPr>
          <a:xfrm flipV="1">
            <a:off x="251520" y="627534"/>
            <a:ext cx="432048" cy="1944216"/>
          </a:xfrm>
          <a:prstGeom prst="curvedRightArrow">
            <a:avLst/>
          </a:prstGeom>
          <a:solidFill>
            <a:schemeClr val="tx1">
              <a:lumMod val="50000"/>
              <a:lumOff val="50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5" name="圆角矩形 64"/>
          <p:cNvSpPr/>
          <p:nvPr/>
        </p:nvSpPr>
        <p:spPr>
          <a:xfrm>
            <a:off x="6228184" y="2283718"/>
            <a:ext cx="2232248" cy="1440160"/>
          </a:xfrm>
          <a:prstGeom prst="roundRect">
            <a:avLst>
              <a:gd name="adj" fmla="val 4573"/>
            </a:avLst>
          </a:prstGeom>
          <a:solidFill>
            <a:schemeClr val="bg1">
              <a:lumMod val="85000"/>
            </a:schemeClr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业务设计</a:t>
            </a: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&amp;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战略控制点</a:t>
            </a:r>
            <a:endParaRPr lang="en-US" altLang="zh-CN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目标</a:t>
            </a:r>
            <a:endParaRPr lang="en-US" altLang="zh-CN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执行策略</a:t>
            </a:r>
          </a:p>
        </p:txBody>
      </p:sp>
      <p:sp>
        <p:nvSpPr>
          <p:cNvPr id="66" name="左弧形箭头 65"/>
          <p:cNvSpPr/>
          <p:nvPr/>
        </p:nvSpPr>
        <p:spPr>
          <a:xfrm flipH="1">
            <a:off x="8460432" y="699542"/>
            <a:ext cx="432048" cy="2016224"/>
          </a:xfrm>
          <a:prstGeom prst="curvedRightArrow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7" name="椭圆 66"/>
          <p:cNvSpPr/>
          <p:nvPr/>
        </p:nvSpPr>
        <p:spPr>
          <a:xfrm>
            <a:off x="3275856" y="2499742"/>
            <a:ext cx="2880320" cy="100811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成就客户</a:t>
            </a: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：为客户创造价值</a:t>
            </a:r>
          </a:p>
        </p:txBody>
      </p:sp>
      <p:sp>
        <p:nvSpPr>
          <p:cNvPr id="68" name="等腰三角形 67"/>
          <p:cNvSpPr/>
          <p:nvPr/>
        </p:nvSpPr>
        <p:spPr>
          <a:xfrm flipV="1">
            <a:off x="683568" y="3795886"/>
            <a:ext cx="7920880" cy="360040"/>
          </a:xfrm>
          <a:prstGeom prst="triangle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tint val="66000"/>
                  <a:satMod val="160000"/>
                </a:schemeClr>
              </a:gs>
              <a:gs pos="50000">
                <a:schemeClr val="tx1">
                  <a:lumMod val="50000"/>
                  <a:lumOff val="50000"/>
                  <a:tint val="44500"/>
                  <a:satMod val="160000"/>
                </a:schemeClr>
              </a:gs>
              <a:gs pos="100000">
                <a:schemeClr val="tx1">
                  <a:lumMod val="50000"/>
                  <a:lumOff val="50000"/>
                  <a:tint val="23500"/>
                  <a:satMod val="160000"/>
                </a:schemeClr>
              </a:gs>
            </a:gsLst>
            <a:lin ang="8100000" scaled="1"/>
          </a:gra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圆角矩形 68"/>
          <p:cNvSpPr/>
          <p:nvPr/>
        </p:nvSpPr>
        <p:spPr>
          <a:xfrm>
            <a:off x="2051720" y="4227934"/>
            <a:ext cx="5184576" cy="383619"/>
          </a:xfrm>
          <a:prstGeom prst="roundRect">
            <a:avLst>
              <a:gd name="adj" fmla="val 7047"/>
            </a:avLst>
          </a:prstGeom>
          <a:solidFill>
            <a:srgbClr val="FF0000"/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 anchorCtr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成就组织目标</a:t>
            </a:r>
            <a:r>
              <a:rPr lang="en-US" altLang="zh-CN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实现</a:t>
            </a:r>
            <a:r>
              <a:rPr lang="en-US" altLang="zh-CN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XXX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公司战略意图</a:t>
            </a:r>
          </a:p>
        </p:txBody>
      </p:sp>
      <p:sp>
        <p:nvSpPr>
          <p:cNvPr id="13" name="圆角矩形 12"/>
          <p:cNvSpPr/>
          <p:nvPr/>
        </p:nvSpPr>
        <p:spPr>
          <a:xfrm>
            <a:off x="0" y="1419622"/>
            <a:ext cx="611560" cy="360040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输入</a:t>
            </a:r>
          </a:p>
        </p:txBody>
      </p:sp>
      <p:sp>
        <p:nvSpPr>
          <p:cNvPr id="14" name="圆角矩形 13"/>
          <p:cNvSpPr/>
          <p:nvPr/>
        </p:nvSpPr>
        <p:spPr>
          <a:xfrm>
            <a:off x="8532440" y="1419622"/>
            <a:ext cx="611560" cy="360040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输出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30"/>
          <p:cNvGrpSpPr/>
          <p:nvPr/>
        </p:nvGrpSpPr>
        <p:grpSpPr>
          <a:xfrm>
            <a:off x="682851" y="484861"/>
            <a:ext cx="7870599" cy="4319138"/>
            <a:chOff x="682851" y="484861"/>
            <a:chExt cx="7870599" cy="4319138"/>
          </a:xfrm>
        </p:grpSpPr>
        <p:grpSp>
          <p:nvGrpSpPr>
            <p:cNvPr id="3" name="组合 161"/>
            <p:cNvGrpSpPr/>
            <p:nvPr/>
          </p:nvGrpSpPr>
          <p:grpSpPr>
            <a:xfrm>
              <a:off x="1048894" y="3030495"/>
              <a:ext cx="6115393" cy="1629488"/>
              <a:chOff x="1538802" y="3035527"/>
              <a:chExt cx="8153857" cy="3061582"/>
            </a:xfrm>
          </p:grpSpPr>
          <p:grpSp>
            <p:nvGrpSpPr>
              <p:cNvPr id="4" name="组合 157"/>
              <p:cNvGrpSpPr/>
              <p:nvPr/>
            </p:nvGrpSpPr>
            <p:grpSpPr>
              <a:xfrm>
                <a:off x="1783514" y="3171623"/>
                <a:ext cx="7813049" cy="2821508"/>
                <a:chOff x="1783514" y="3171623"/>
                <a:chExt cx="7813049" cy="2821508"/>
              </a:xfrm>
            </p:grpSpPr>
            <p:grpSp>
              <p:nvGrpSpPr>
                <p:cNvPr id="5" name="组合 122"/>
                <p:cNvGrpSpPr/>
                <p:nvPr/>
              </p:nvGrpSpPr>
              <p:grpSpPr>
                <a:xfrm>
                  <a:off x="1783514" y="3171623"/>
                  <a:ext cx="2045925" cy="2821508"/>
                  <a:chOff x="4555291" y="3256088"/>
                  <a:chExt cx="2045925" cy="2821508"/>
                </a:xfrm>
              </p:grpSpPr>
              <p:sp>
                <p:nvSpPr>
                  <p:cNvPr id="119" name="矩形 118"/>
                  <p:cNvSpPr/>
                  <p:nvPr/>
                </p:nvSpPr>
                <p:spPr>
                  <a:xfrm>
                    <a:off x="4621747" y="4693349"/>
                    <a:ext cx="1831742" cy="418255"/>
                  </a:xfrm>
                  <a:prstGeom prst="rect">
                    <a:avLst/>
                  </a:prstGeom>
                  <a:noFill/>
                  <a:ln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69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管理重点工作</a:t>
                    </a:r>
                    <a:endParaRPr lang="en-US" altLang="zh-CN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  <p:grpSp>
                <p:nvGrpSpPr>
                  <p:cNvPr id="6" name="组合 121"/>
                  <p:cNvGrpSpPr/>
                  <p:nvPr/>
                </p:nvGrpSpPr>
                <p:grpSpPr>
                  <a:xfrm>
                    <a:off x="4621747" y="3300182"/>
                    <a:ext cx="1833926" cy="2777414"/>
                    <a:chOff x="4671851" y="3300182"/>
                    <a:chExt cx="1833926" cy="2777414"/>
                  </a:xfrm>
                </p:grpSpPr>
                <p:grpSp>
                  <p:nvGrpSpPr>
                    <p:cNvPr id="7" name="组合 10"/>
                    <p:cNvGrpSpPr/>
                    <p:nvPr/>
                  </p:nvGrpSpPr>
                  <p:grpSpPr>
                    <a:xfrm>
                      <a:off x="4671851" y="3563469"/>
                      <a:ext cx="1833926" cy="2514127"/>
                      <a:chOff x="1205479" y="2566588"/>
                      <a:chExt cx="1230724" cy="3462712"/>
                    </a:xfrm>
                  </p:grpSpPr>
                  <p:sp>
                    <p:nvSpPr>
                      <p:cNvPr id="82" name="矩形 81"/>
                      <p:cNvSpPr/>
                      <p:nvPr/>
                    </p:nvSpPr>
                    <p:spPr>
                      <a:xfrm>
                        <a:off x="1206945" y="2566588"/>
                        <a:ext cx="1229258" cy="502372"/>
                      </a:xfrm>
                      <a:prstGeom prst="rect">
                        <a:avLst/>
                      </a:prstGeom>
                      <a:noFill/>
                      <a:ln>
                        <a:solidFill>
                          <a:schemeClr val="bg1">
                            <a:lumMod val="85000"/>
                          </a:schemeClr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1pPr>
                        <a:lvl2pPr marL="4572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2pPr>
                        <a:lvl3pPr marL="9144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3pPr>
                        <a:lvl4pPr marL="13716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4pPr>
                        <a:lvl5pPr marL="18288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5pPr>
                        <a:lvl6pPr marL="22860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6pPr>
                        <a:lvl7pPr marL="2742565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7pPr>
                        <a:lvl8pPr marL="3199765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8pPr>
                        <a:lvl9pPr marL="3656965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9pPr>
                      </a:lstStyle>
                      <a:p>
                        <a:pPr algn="ctr"/>
                        <a:r>
                          <a:rPr lang="zh-CN" altLang="en-US" sz="800">
                            <a:solidFill>
                              <a:schemeClr val="tx1"/>
                            </a:solidFill>
                            <a:latin typeface="微软雅黑" panose="020b0503020204020204" pitchFamily="34" charset="-122"/>
                            <a:ea typeface="微软雅黑" panose="020b0503020204020204" pitchFamily="34" charset="-122"/>
                          </a:rPr>
                          <a:t>管理滚动业务计划</a:t>
                        </a:r>
                        <a:endParaRPr lang="en-US" altLang="zh-CN" sz="8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endParaRPr>
                      </a:p>
                    </p:txBody>
                  </p:sp>
                  <p:sp>
                    <p:nvSpPr>
                      <p:cNvPr id="83" name="矩形 82"/>
                      <p:cNvSpPr/>
                      <p:nvPr/>
                    </p:nvSpPr>
                    <p:spPr>
                      <a:xfrm>
                        <a:off x="1206945" y="3140968"/>
                        <a:ext cx="1229258" cy="576064"/>
                      </a:xfrm>
                      <a:prstGeom prst="rect">
                        <a:avLst/>
                      </a:prstGeom>
                      <a:noFill/>
                      <a:ln>
                        <a:solidFill>
                          <a:schemeClr val="bg1">
                            <a:lumMod val="85000"/>
                          </a:schemeClr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1pPr>
                        <a:lvl2pPr marL="4572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2pPr>
                        <a:lvl3pPr marL="9144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3pPr>
                        <a:lvl4pPr marL="13716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4pPr>
                        <a:lvl5pPr marL="18288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5pPr>
                        <a:lvl6pPr marL="22860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6pPr>
                        <a:lvl7pPr marL="2742565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7pPr>
                        <a:lvl8pPr marL="3199765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8pPr>
                        <a:lvl9pPr marL="3656965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9pPr>
                      </a:lstStyle>
                      <a:p>
                        <a:pPr algn="ctr"/>
                        <a:r>
                          <a:rPr lang="zh-CN" altLang="en-US" sz="800">
                            <a:solidFill>
                              <a:schemeClr val="tx1"/>
                            </a:solidFill>
                            <a:latin typeface="微软雅黑" panose="020b0503020204020204" pitchFamily="34" charset="-122"/>
                            <a:ea typeface="微软雅黑" panose="020b0503020204020204" pitchFamily="34" charset="-122"/>
                          </a:rPr>
                          <a:t>管理财务预测</a:t>
                        </a:r>
                        <a:endParaRPr lang="en-US" altLang="zh-CN" sz="8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endParaRPr>
                      </a:p>
                    </p:txBody>
                  </p:sp>
                  <p:sp>
                    <p:nvSpPr>
                      <p:cNvPr id="86" name="矩形 85"/>
                      <p:cNvSpPr/>
                      <p:nvPr/>
                    </p:nvSpPr>
                    <p:spPr>
                      <a:xfrm>
                        <a:off x="1206945" y="4770659"/>
                        <a:ext cx="1229258" cy="576063"/>
                      </a:xfrm>
                      <a:prstGeom prst="rect">
                        <a:avLst/>
                      </a:prstGeom>
                      <a:noFill/>
                      <a:ln>
                        <a:solidFill>
                          <a:schemeClr val="bg1">
                            <a:lumMod val="85000"/>
                          </a:schemeClr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1pPr>
                        <a:lvl2pPr marL="4572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2pPr>
                        <a:lvl3pPr marL="9144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3pPr>
                        <a:lvl4pPr marL="13716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4pPr>
                        <a:lvl5pPr marL="18288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5pPr>
                        <a:lvl6pPr marL="22860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6pPr>
                        <a:lvl7pPr marL="2742565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7pPr>
                        <a:lvl8pPr marL="3199765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8pPr>
                        <a:lvl9pPr marL="3656965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9pPr>
                      </a:lstStyle>
                      <a:p>
                        <a:pPr algn="ctr"/>
                        <a:r>
                          <a:rPr lang="zh-CN" altLang="en-US" sz="800">
                            <a:solidFill>
                              <a:schemeClr val="tx1"/>
                            </a:solidFill>
                            <a:latin typeface="微软雅黑" panose="020b0503020204020204" pitchFamily="34" charset="-122"/>
                            <a:ea typeface="微软雅黑" panose="020b0503020204020204" pitchFamily="34" charset="-122"/>
                          </a:rPr>
                          <a:t>管理</a:t>
                        </a:r>
                        <a:r>
                          <a:rPr lang="en-US" altLang="zh-CN" sz="800">
                            <a:solidFill>
                              <a:schemeClr val="tx1"/>
                            </a:solidFill>
                            <a:latin typeface="微软雅黑" panose="020b0503020204020204" pitchFamily="34" charset="-122"/>
                            <a:ea typeface="微软雅黑" panose="020b0503020204020204" pitchFamily="34" charset="-122"/>
                          </a:rPr>
                          <a:t>KPI</a:t>
                        </a:r>
                      </a:p>
                    </p:txBody>
                  </p:sp>
                  <p:sp>
                    <p:nvSpPr>
                      <p:cNvPr id="87" name="矩形 86"/>
                      <p:cNvSpPr/>
                      <p:nvPr/>
                    </p:nvSpPr>
                    <p:spPr>
                      <a:xfrm>
                        <a:off x="1205479" y="5453237"/>
                        <a:ext cx="1229258" cy="576063"/>
                      </a:xfrm>
                      <a:prstGeom prst="rect">
                        <a:avLst/>
                      </a:prstGeom>
                      <a:noFill/>
                      <a:ln>
                        <a:solidFill>
                          <a:schemeClr val="bg1">
                            <a:lumMod val="85000"/>
                          </a:schemeClr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1pPr>
                        <a:lvl2pPr marL="4572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2pPr>
                        <a:lvl3pPr marL="9144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3pPr>
                        <a:lvl4pPr marL="13716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4pPr>
                        <a:lvl5pPr marL="18288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5pPr>
                        <a:lvl6pPr marL="2286000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6pPr>
                        <a:lvl7pPr marL="2742565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7pPr>
                        <a:lvl8pPr marL="3199765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8pPr>
                        <a:lvl9pPr marL="3656965" algn="l" defTabSz="913765" rtl="0" eaLnBrk="1" latinLnBrk="0" hangingPunct="1">
                          <a:defRPr sz="1800" kern="1200">
                            <a:solidFill>
                              <a:srgbClr val="FFFFFF"/>
                            </a:solidFill>
                            <a:latin typeface="等线"/>
                            <a:ea typeface="+mn-ea"/>
                            <a:cs typeface="+mn-cs"/>
                          </a:defRPr>
                        </a:lvl9pPr>
                      </a:lstStyle>
                      <a:p>
                        <a:pPr algn="ctr"/>
                        <a:r>
                          <a:rPr lang="zh-CN" altLang="en-US" sz="800">
                            <a:solidFill>
                              <a:schemeClr val="tx1"/>
                            </a:solidFill>
                            <a:latin typeface="微软雅黑" panose="020b0503020204020204" pitchFamily="34" charset="-122"/>
                            <a:ea typeface="微软雅黑" panose="020b0503020204020204" pitchFamily="34" charset="-122"/>
                          </a:rPr>
                          <a:t>管理战略专题</a:t>
                        </a:r>
                        <a:endParaRPr lang="en-US" altLang="zh-CN" sz="8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endParaRPr>
                      </a:p>
                    </p:txBody>
                  </p:sp>
                </p:grpSp>
                <p:sp>
                  <p:nvSpPr>
                    <p:cNvPr id="120" name="矩形 119"/>
                    <p:cNvSpPr/>
                    <p:nvPr/>
                  </p:nvSpPr>
                  <p:spPr>
                    <a:xfrm>
                      <a:off x="4674035" y="3300182"/>
                      <a:ext cx="1476244" cy="279968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1pPr>
                      <a:lvl2pPr marL="4572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2pPr>
                      <a:lvl3pPr marL="9144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3pPr>
                      <a:lvl4pPr marL="13716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4pPr>
                      <a:lvl5pPr marL="18288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5pPr>
                      <a:lvl6pPr marL="22860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6pPr>
                      <a:lvl7pPr marL="2742565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7pPr>
                      <a:lvl8pPr marL="3199765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8pPr>
                      <a:lvl9pPr marL="3656965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9pPr>
                    </a:lstStyle>
                    <a:p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管理</a:t>
                      </a:r>
                      <a:r>
                        <a:rPr lang="en-US" altLang="zh-CN" sz="8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IBP</a:t>
                      </a:r>
                    </a:p>
                  </p:txBody>
                </p:sp>
              </p:grpSp>
              <p:sp>
                <p:nvSpPr>
                  <p:cNvPr id="121" name="矩形 120"/>
                  <p:cNvSpPr/>
                  <p:nvPr/>
                </p:nvSpPr>
                <p:spPr>
                  <a:xfrm>
                    <a:off x="4555291" y="3256088"/>
                    <a:ext cx="2045925" cy="1301971"/>
                  </a:xfrm>
                  <a:prstGeom prst="rect">
                    <a:avLst/>
                  </a:prstGeom>
                  <a:noFill/>
                  <a:ln>
                    <a:solidFill>
                      <a:schemeClr val="accent1"/>
                    </a:solidFill>
                    <a:prstDash val="dash"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69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en-US" altLang="zh-CN" sz="7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</p:grpSp>
            <p:grpSp>
              <p:nvGrpSpPr>
                <p:cNvPr id="8" name="组合 128"/>
                <p:cNvGrpSpPr/>
                <p:nvPr/>
              </p:nvGrpSpPr>
              <p:grpSpPr>
                <a:xfrm>
                  <a:off x="4575499" y="4539031"/>
                  <a:ext cx="5021064" cy="528518"/>
                  <a:chOff x="4562973" y="4539031"/>
                  <a:chExt cx="5021064" cy="528518"/>
                </a:xfrm>
              </p:grpSpPr>
              <p:grpSp>
                <p:nvGrpSpPr>
                  <p:cNvPr id="9" name="组合 123"/>
                  <p:cNvGrpSpPr/>
                  <p:nvPr/>
                </p:nvGrpSpPr>
                <p:grpSpPr>
                  <a:xfrm>
                    <a:off x="4562973" y="4539031"/>
                    <a:ext cx="3682335" cy="528518"/>
                    <a:chOff x="6159514" y="1539432"/>
                    <a:chExt cx="1922903" cy="586986"/>
                  </a:xfrm>
                </p:grpSpPr>
                <p:sp>
                  <p:nvSpPr>
                    <p:cNvPr id="125" name="矩形 124"/>
                    <p:cNvSpPr/>
                    <p:nvPr/>
                  </p:nvSpPr>
                  <p:spPr>
                    <a:xfrm>
                      <a:off x="6159514" y="1539432"/>
                      <a:ext cx="502383" cy="576064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bg1">
                          <a:lumMod val="85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1pPr>
                      <a:lvl2pPr marL="4572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2pPr>
                      <a:lvl3pPr marL="9144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3pPr>
                      <a:lvl4pPr marL="13716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4pPr>
                      <a:lvl5pPr marL="18288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5pPr>
                      <a:lvl6pPr marL="22860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6pPr>
                      <a:lvl7pPr marL="2742565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7pPr>
                      <a:lvl8pPr marL="3199765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8pPr>
                      <a:lvl9pPr marL="3656965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例行决策</a:t>
                      </a:r>
                      <a:endParaRPr lang="en-US" altLang="zh-CN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p:txBody>
                </p:sp>
                <p:sp>
                  <p:nvSpPr>
                    <p:cNvPr id="126" name="矩形 125"/>
                    <p:cNvSpPr/>
                    <p:nvPr/>
                  </p:nvSpPr>
                  <p:spPr>
                    <a:xfrm>
                      <a:off x="6864262" y="1543829"/>
                      <a:ext cx="502383" cy="576064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bg1">
                          <a:lumMod val="85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1pPr>
                      <a:lvl2pPr marL="4572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2pPr>
                      <a:lvl3pPr marL="9144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3pPr>
                      <a:lvl4pPr marL="13716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4pPr>
                      <a:lvl5pPr marL="18288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5pPr>
                      <a:lvl6pPr marL="22860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6pPr>
                      <a:lvl7pPr marL="2742565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7pPr>
                      <a:lvl8pPr marL="3199765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8pPr>
                      <a:lvl9pPr marL="3656965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r>
                        <a:rPr lang="en-US" altLang="zh-CN" sz="8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BP</a:t>
                      </a:r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季度审视</a:t>
                      </a:r>
                      <a:endParaRPr lang="en-US" altLang="zh-CN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p:txBody>
                </p:sp>
                <p:sp>
                  <p:nvSpPr>
                    <p:cNvPr id="127" name="矩形 126"/>
                    <p:cNvSpPr/>
                    <p:nvPr/>
                  </p:nvSpPr>
                  <p:spPr>
                    <a:xfrm>
                      <a:off x="7580034" y="1550354"/>
                      <a:ext cx="502383" cy="576064"/>
                    </a:xfrm>
                    <a:prstGeom prst="rect">
                      <a:avLst/>
                    </a:prstGeom>
                    <a:noFill/>
                    <a:ln>
                      <a:solidFill>
                        <a:schemeClr val="bg1">
                          <a:lumMod val="85000"/>
                        </a:schemeClr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1pPr>
                      <a:lvl2pPr marL="4572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2pPr>
                      <a:lvl3pPr marL="9144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3pPr>
                      <a:lvl4pPr marL="13716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4pPr>
                      <a:lvl5pPr marL="18288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5pPr>
                      <a:lvl6pPr marL="2286000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6pPr>
                      <a:lvl7pPr marL="2742565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7pPr>
                      <a:lvl8pPr marL="3199765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8pPr>
                      <a:lvl9pPr marL="3656965" algn="l" defTabSz="913765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等线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r>
                        <a:rPr lang="en-US" altLang="zh-CN" sz="8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BP</a:t>
                      </a:r>
                      <a:r>
                        <a:rPr lang="zh-CN" altLang="en-US" sz="80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半年审视</a:t>
                      </a:r>
                      <a:endParaRPr lang="en-US" altLang="zh-CN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p:txBody>
                </p:sp>
              </p:grpSp>
              <p:sp>
                <p:nvSpPr>
                  <p:cNvPr id="128" name="矩形 127"/>
                  <p:cNvSpPr/>
                  <p:nvPr/>
                </p:nvSpPr>
                <p:spPr>
                  <a:xfrm>
                    <a:off x="8621980" y="4544206"/>
                    <a:ext cx="962057" cy="518683"/>
                  </a:xfrm>
                  <a:prstGeom prst="rect">
                    <a:avLst/>
                  </a:prstGeom>
                  <a:noFill/>
                  <a:ln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69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跟踪与闭环</a:t>
                    </a:r>
                    <a:endParaRPr lang="en-US" altLang="zh-CN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</p:grpSp>
            <p:grpSp>
              <p:nvGrpSpPr>
                <p:cNvPr id="10" name="组合 130"/>
                <p:cNvGrpSpPr/>
                <p:nvPr/>
              </p:nvGrpSpPr>
              <p:grpSpPr>
                <a:xfrm>
                  <a:off x="4876525" y="5319125"/>
                  <a:ext cx="3209277" cy="528578"/>
                  <a:chOff x="6181195" y="1347995"/>
                  <a:chExt cx="1185450" cy="587053"/>
                </a:xfrm>
              </p:grpSpPr>
              <p:sp>
                <p:nvSpPr>
                  <p:cNvPr id="133" name="矩形 132"/>
                  <p:cNvSpPr/>
                  <p:nvPr/>
                </p:nvSpPr>
                <p:spPr>
                  <a:xfrm>
                    <a:off x="6181195" y="1358984"/>
                    <a:ext cx="502383" cy="576064"/>
                  </a:xfrm>
                  <a:prstGeom prst="rect">
                    <a:avLst/>
                  </a:prstGeom>
                  <a:noFill/>
                  <a:ln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69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高管</a:t>
                    </a:r>
                    <a:r>
                      <a:rPr lang="en-US" altLang="zh-CN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PBC</a:t>
                    </a:r>
                    <a:r>
                      <a:rPr lang="zh-CN" altLang="en-US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绩效辅导</a:t>
                    </a:r>
                    <a:endParaRPr lang="en-US" altLang="zh-CN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134" name="矩形 133"/>
                  <p:cNvSpPr/>
                  <p:nvPr/>
                </p:nvSpPr>
                <p:spPr>
                  <a:xfrm>
                    <a:off x="6864262" y="1347995"/>
                    <a:ext cx="502383" cy="576065"/>
                  </a:xfrm>
                  <a:prstGeom prst="rect">
                    <a:avLst/>
                  </a:prstGeom>
                  <a:noFill/>
                  <a:ln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69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高管</a:t>
                    </a:r>
                    <a:r>
                      <a:rPr lang="en-US" altLang="zh-CN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PBC</a:t>
                    </a:r>
                    <a:r>
                      <a:rPr lang="zh-CN" altLang="en-US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绩效评价</a:t>
                    </a:r>
                    <a:endParaRPr lang="en-US" altLang="zh-CN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</p:grpSp>
            <p:cxnSp>
              <p:nvCxnSpPr>
                <p:cNvPr id="137" name="直接箭头连接符 136"/>
                <p:cNvCxnSpPr>
                  <a:stCxn id="125" idx="3"/>
                  <a:endCxn id="126" idx="1"/>
                </p:cNvCxnSpPr>
                <p:nvPr/>
              </p:nvCxnSpPr>
              <p:spPr>
                <a:xfrm>
                  <a:off x="5537556" y="4798373"/>
                  <a:ext cx="387527" cy="3959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0" name="直接箭头连接符 139"/>
                <p:cNvCxnSpPr/>
                <p:nvPr/>
              </p:nvCxnSpPr>
              <p:spPr>
                <a:xfrm>
                  <a:off x="6905436" y="4808207"/>
                  <a:ext cx="387526" cy="3959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2" name="直接箭头连接符 141"/>
                <p:cNvCxnSpPr>
                  <a:endCxn id="134" idx="1"/>
                </p:cNvCxnSpPr>
                <p:nvPr/>
              </p:nvCxnSpPr>
              <p:spPr>
                <a:xfrm>
                  <a:off x="6230544" y="5578466"/>
                  <a:ext cx="495195" cy="0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3" name="直接箭头连接符 142"/>
                <p:cNvCxnSpPr/>
                <p:nvPr/>
              </p:nvCxnSpPr>
              <p:spPr>
                <a:xfrm>
                  <a:off x="8265828" y="4806227"/>
                  <a:ext cx="387526" cy="3959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6" name="肘形连接符 145"/>
                <p:cNvCxnSpPr>
                  <a:stCxn id="121" idx="3"/>
                  <a:endCxn id="125" idx="1"/>
                </p:cNvCxnSpPr>
                <p:nvPr/>
              </p:nvCxnSpPr>
              <p:spPr>
                <a:xfrm>
                  <a:off x="3829439" y="3822609"/>
                  <a:ext cx="746060" cy="975764"/>
                </a:xfrm>
                <a:prstGeom prst="bentConnector3">
                  <a:avLst>
                    <a:gd name="adj1" fmla="val 50000"/>
                  </a:avLst>
                </a:prstGeom>
                <a:ln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1" name="直接连接符 150"/>
                <p:cNvCxnSpPr/>
                <p:nvPr/>
              </p:nvCxnSpPr>
              <p:spPr>
                <a:xfrm flipH="1">
                  <a:off x="4202469" y="4548866"/>
                  <a:ext cx="0" cy="1149863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2" name="直接连接符 151"/>
                <p:cNvCxnSpPr/>
                <p:nvPr/>
              </p:nvCxnSpPr>
              <p:spPr>
                <a:xfrm flipH="1">
                  <a:off x="3681263" y="4744178"/>
                  <a:ext cx="521655" cy="2087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5" name="直接连接符 154"/>
                <p:cNvCxnSpPr/>
                <p:nvPr/>
              </p:nvCxnSpPr>
              <p:spPr>
                <a:xfrm flipH="1">
                  <a:off x="3680366" y="5285350"/>
                  <a:ext cx="521655" cy="2087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6" name="直接连接符 155"/>
                <p:cNvCxnSpPr/>
                <p:nvPr/>
              </p:nvCxnSpPr>
              <p:spPr>
                <a:xfrm flipH="1">
                  <a:off x="3685958" y="5691230"/>
                  <a:ext cx="521655" cy="2087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59" name="矩形 158"/>
              <p:cNvSpPr/>
              <p:nvPr/>
            </p:nvSpPr>
            <p:spPr>
              <a:xfrm>
                <a:off x="5369699" y="3142951"/>
                <a:ext cx="2196021" cy="25022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100" b="1" i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管理执行与监控</a:t>
                </a:r>
                <a:endParaRPr lang="en-US" altLang="zh-CN" sz="1100" b="1" i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61" name="圆角矩形 160"/>
              <p:cNvSpPr/>
              <p:nvPr/>
            </p:nvSpPr>
            <p:spPr>
              <a:xfrm>
                <a:off x="1538802" y="3035527"/>
                <a:ext cx="8153857" cy="3061582"/>
              </a:xfrm>
              <a:prstGeom prst="roundRect">
                <a:avLst/>
              </a:prstGeom>
              <a:noFill/>
              <a:ln w="19050">
                <a:solidFill>
                  <a:schemeClr val="accent1"/>
                </a:solidFill>
                <a:prstDash val="lgDash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11" name="组合 222"/>
            <p:cNvGrpSpPr/>
            <p:nvPr/>
          </p:nvGrpSpPr>
          <p:grpSpPr>
            <a:xfrm>
              <a:off x="3563889" y="1848327"/>
              <a:ext cx="4599038" cy="961394"/>
              <a:chOff x="5647051" y="1983744"/>
              <a:chExt cx="6925951" cy="1775727"/>
            </a:xfrm>
          </p:grpSpPr>
          <p:sp>
            <p:nvSpPr>
              <p:cNvPr id="222" name="五边形 221"/>
              <p:cNvSpPr/>
              <p:nvPr/>
            </p:nvSpPr>
            <p:spPr>
              <a:xfrm>
                <a:off x="5647051" y="1983744"/>
                <a:ext cx="6925951" cy="1775727"/>
              </a:xfrm>
              <a:prstGeom prst="homePlate">
                <a:avLst>
                  <a:gd name="adj" fmla="val 31187"/>
                </a:avLst>
              </a:prstGeom>
              <a:noFill/>
              <a:ln w="19050">
                <a:solidFill>
                  <a:schemeClr val="accent1"/>
                </a:solidFill>
                <a:prstDash val="lgDashDot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grpSp>
            <p:nvGrpSpPr>
              <p:cNvPr id="12" name="组合 219"/>
              <p:cNvGrpSpPr/>
              <p:nvPr/>
            </p:nvGrpSpPr>
            <p:grpSpPr>
              <a:xfrm>
                <a:off x="5943586" y="2147657"/>
                <a:ext cx="6101477" cy="1561747"/>
                <a:chOff x="4895371" y="2214049"/>
                <a:chExt cx="6101477" cy="1561747"/>
              </a:xfrm>
            </p:grpSpPr>
            <p:cxnSp>
              <p:nvCxnSpPr>
                <p:cNvPr id="141" name="直接箭头连接符 140"/>
                <p:cNvCxnSpPr/>
                <p:nvPr/>
              </p:nvCxnSpPr>
              <p:spPr>
                <a:xfrm>
                  <a:off x="8987273" y="2539486"/>
                  <a:ext cx="1046403" cy="1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3" name="组合 167"/>
                <p:cNvGrpSpPr/>
                <p:nvPr/>
              </p:nvGrpSpPr>
              <p:grpSpPr>
                <a:xfrm>
                  <a:off x="4895371" y="2642941"/>
                  <a:ext cx="2455690" cy="636949"/>
                  <a:chOff x="4587622" y="5023509"/>
                  <a:chExt cx="3682335" cy="462943"/>
                </a:xfrm>
              </p:grpSpPr>
              <p:sp>
                <p:nvSpPr>
                  <p:cNvPr id="163" name="矩形 162"/>
                  <p:cNvSpPr/>
                  <p:nvPr/>
                </p:nvSpPr>
                <p:spPr>
                  <a:xfrm>
                    <a:off x="4587622" y="5023509"/>
                    <a:ext cx="962057" cy="454329"/>
                  </a:xfrm>
                  <a:prstGeom prst="rect">
                    <a:avLst/>
                  </a:prstGeom>
                  <a:noFill/>
                  <a:ln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69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US" altLang="zh-CN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SP</a:t>
                    </a:r>
                    <a:r>
                      <a:rPr lang="zh-CN" altLang="en-US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向</a:t>
                    </a:r>
                    <a:r>
                      <a:rPr lang="en-US" altLang="zh-CN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BP</a:t>
                    </a:r>
                    <a:r>
                      <a:rPr lang="zh-CN" altLang="en-US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输入</a:t>
                    </a:r>
                    <a:endParaRPr lang="en-US" altLang="zh-CN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164" name="矩形 163"/>
                  <p:cNvSpPr/>
                  <p:nvPr/>
                </p:nvSpPr>
                <p:spPr>
                  <a:xfrm>
                    <a:off x="5937206" y="5026977"/>
                    <a:ext cx="962057" cy="454329"/>
                  </a:xfrm>
                  <a:prstGeom prst="rect">
                    <a:avLst/>
                  </a:prstGeom>
                  <a:noFill/>
                  <a:ln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69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机会点到订货</a:t>
                    </a:r>
                    <a:endParaRPr lang="en-US" altLang="zh-CN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165" name="矩形 164"/>
                  <p:cNvSpPr/>
                  <p:nvPr/>
                </p:nvSpPr>
                <p:spPr>
                  <a:xfrm>
                    <a:off x="7307900" y="5032123"/>
                    <a:ext cx="962057" cy="454329"/>
                  </a:xfrm>
                  <a:prstGeom prst="rect">
                    <a:avLst/>
                  </a:prstGeom>
                  <a:noFill/>
                  <a:ln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69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财务指标设定</a:t>
                    </a:r>
                    <a:endParaRPr lang="en-US" altLang="zh-CN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  <p:cxnSp>
                <p:nvCxnSpPr>
                  <p:cNvPr id="166" name="直接箭头连接符 165"/>
                  <p:cNvCxnSpPr>
                    <a:stCxn id="163" idx="3"/>
                    <a:endCxn id="164" idx="1"/>
                  </p:cNvCxnSpPr>
                  <p:nvPr/>
                </p:nvCxnSpPr>
                <p:spPr>
                  <a:xfrm>
                    <a:off x="5549679" y="5250674"/>
                    <a:ext cx="387527" cy="3468"/>
                  </a:xfrm>
                  <a:prstGeom prst="straightConnector1">
                    <a:avLst/>
                  </a:prstGeom>
                  <a:ln>
                    <a:solidFill>
                      <a:schemeClr val="tx1"/>
                    </a:solidFill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7" name="直接箭头连接符 166"/>
                  <p:cNvCxnSpPr/>
                  <p:nvPr/>
                </p:nvCxnSpPr>
                <p:spPr>
                  <a:xfrm>
                    <a:off x="6917559" y="5259287"/>
                    <a:ext cx="387526" cy="3468"/>
                  </a:xfrm>
                  <a:prstGeom prst="straightConnector1">
                    <a:avLst/>
                  </a:prstGeom>
                  <a:ln>
                    <a:solidFill>
                      <a:schemeClr val="tx1"/>
                    </a:solidFill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4" name="组合 171"/>
                <p:cNvGrpSpPr/>
                <p:nvPr/>
              </p:nvGrpSpPr>
              <p:grpSpPr>
                <a:xfrm>
                  <a:off x="7722263" y="2366851"/>
                  <a:ext cx="1088484" cy="1149231"/>
                  <a:chOff x="7722263" y="2316747"/>
                  <a:chExt cx="1088484" cy="1149231"/>
                </a:xfrm>
              </p:grpSpPr>
              <p:sp>
                <p:nvSpPr>
                  <p:cNvPr id="169" name="矩形 168"/>
                  <p:cNvSpPr/>
                  <p:nvPr/>
                </p:nvSpPr>
                <p:spPr>
                  <a:xfrm>
                    <a:off x="7722263" y="2316747"/>
                    <a:ext cx="1088484" cy="319495"/>
                  </a:xfrm>
                  <a:prstGeom prst="rect">
                    <a:avLst/>
                  </a:prstGeom>
                  <a:noFill/>
                  <a:ln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69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制定</a:t>
                    </a:r>
                    <a:r>
                      <a:rPr lang="en-US" altLang="zh-CN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BP</a:t>
                    </a:r>
                  </a:p>
                </p:txBody>
              </p:sp>
              <p:sp>
                <p:nvSpPr>
                  <p:cNvPr id="170" name="矩形 169"/>
                  <p:cNvSpPr/>
                  <p:nvPr/>
                </p:nvSpPr>
                <p:spPr>
                  <a:xfrm>
                    <a:off x="7722263" y="2682037"/>
                    <a:ext cx="1088484" cy="366361"/>
                  </a:xfrm>
                  <a:prstGeom prst="rect">
                    <a:avLst/>
                  </a:prstGeom>
                  <a:noFill/>
                  <a:ln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69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制定全预算</a:t>
                    </a:r>
                    <a:endParaRPr lang="en-US" altLang="zh-CN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171" name="矩形 170"/>
                  <p:cNvSpPr/>
                  <p:nvPr/>
                </p:nvSpPr>
                <p:spPr>
                  <a:xfrm>
                    <a:off x="7722263" y="3099617"/>
                    <a:ext cx="1088484" cy="366361"/>
                  </a:xfrm>
                  <a:prstGeom prst="rect">
                    <a:avLst/>
                  </a:prstGeom>
                  <a:noFill/>
                  <a:ln>
                    <a:solidFill>
                      <a:schemeClr val="bg1">
                        <a:lumMod val="85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69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zh-CN" altLang="en-US" sz="80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制定人力预算</a:t>
                    </a:r>
                    <a:endParaRPr lang="en-US" altLang="zh-CN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</p:grpSp>
            <p:sp>
              <p:nvSpPr>
                <p:cNvPr id="173" name="矩形 172"/>
                <p:cNvSpPr/>
                <p:nvPr/>
              </p:nvSpPr>
              <p:spPr>
                <a:xfrm>
                  <a:off x="9145579" y="2987319"/>
                  <a:ext cx="641580" cy="625097"/>
                </a:xfrm>
                <a:prstGeom prst="rect">
                  <a:avLst/>
                </a:prstGeom>
                <a:no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69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制定</a:t>
                  </a:r>
                  <a:r>
                    <a:rPr lang="en-US" altLang="zh-CN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KPI</a:t>
                  </a:r>
                  <a:r>
                    <a:rPr lang="zh-CN" altLang="en-US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目标</a:t>
                  </a:r>
                  <a:endParaRPr lang="en-US" altLang="zh-CN" sz="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74" name="矩形 173"/>
                <p:cNvSpPr/>
                <p:nvPr/>
              </p:nvSpPr>
              <p:spPr>
                <a:xfrm>
                  <a:off x="10021660" y="3150699"/>
                  <a:ext cx="975188" cy="625097"/>
                </a:xfrm>
                <a:prstGeom prst="rect">
                  <a:avLst/>
                </a:prstGeom>
                <a:no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69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PBC</a:t>
                  </a:r>
                  <a:r>
                    <a:rPr lang="zh-CN" altLang="en-US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沟通与签署</a:t>
                  </a:r>
                  <a:endParaRPr lang="en-US" altLang="zh-CN" sz="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75" name="矩形 174"/>
                <p:cNvSpPr/>
                <p:nvPr/>
              </p:nvSpPr>
              <p:spPr>
                <a:xfrm>
                  <a:off x="10021660" y="2214049"/>
                  <a:ext cx="975188" cy="625097"/>
                </a:xfrm>
                <a:prstGeom prst="rect">
                  <a:avLst/>
                </a:prstGeom>
                <a:no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69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BP</a:t>
                  </a:r>
                  <a:r>
                    <a:rPr lang="zh-CN" altLang="en-US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与</a:t>
                  </a:r>
                  <a:endParaRPr lang="en-US" altLang="zh-CN" sz="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  <a:p>
                  <a:pPr algn="ctr"/>
                  <a:r>
                    <a:rPr lang="zh-CN" altLang="en-US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述职</a:t>
                  </a:r>
                  <a:endParaRPr lang="en-US" altLang="zh-CN" sz="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grpSp>
              <p:nvGrpSpPr>
                <p:cNvPr id="15" name="组合 183"/>
                <p:cNvGrpSpPr/>
                <p:nvPr/>
              </p:nvGrpSpPr>
              <p:grpSpPr>
                <a:xfrm>
                  <a:off x="8816606" y="2534435"/>
                  <a:ext cx="184483" cy="830980"/>
                  <a:chOff x="8816606" y="2534435"/>
                  <a:chExt cx="527247" cy="830980"/>
                </a:xfrm>
              </p:grpSpPr>
              <p:cxnSp>
                <p:nvCxnSpPr>
                  <p:cNvPr id="176" name="直接连接符 175"/>
                  <p:cNvCxnSpPr/>
                  <p:nvPr/>
                </p:nvCxnSpPr>
                <p:spPr>
                  <a:xfrm>
                    <a:off x="9338260" y="2534435"/>
                    <a:ext cx="449" cy="8309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7" name="直接连接符 176"/>
                  <p:cNvCxnSpPr/>
                  <p:nvPr/>
                </p:nvCxnSpPr>
                <p:spPr>
                  <a:xfrm flipH="1">
                    <a:off x="8817503" y="2534435"/>
                    <a:ext cx="521655" cy="1828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8" name="直接连接符 177"/>
                  <p:cNvCxnSpPr/>
                  <p:nvPr/>
                </p:nvCxnSpPr>
                <p:spPr>
                  <a:xfrm flipH="1">
                    <a:off x="8816606" y="2938954"/>
                    <a:ext cx="521654" cy="1828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9" name="直接连接符 178"/>
                  <p:cNvCxnSpPr/>
                  <p:nvPr/>
                </p:nvCxnSpPr>
                <p:spPr>
                  <a:xfrm flipH="1">
                    <a:off x="8822198" y="3358101"/>
                    <a:ext cx="521655" cy="1828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89" name="直接箭头连接符 188"/>
                <p:cNvCxnSpPr/>
                <p:nvPr/>
              </p:nvCxnSpPr>
              <p:spPr>
                <a:xfrm>
                  <a:off x="8999132" y="3355532"/>
                  <a:ext cx="144645" cy="2045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0" name="直接箭头连接符 189"/>
                <p:cNvCxnSpPr>
                  <a:stCxn id="175" idx="2"/>
                  <a:endCxn id="174" idx="0"/>
                </p:cNvCxnSpPr>
                <p:nvPr/>
              </p:nvCxnSpPr>
              <p:spPr>
                <a:xfrm flipH="1">
                  <a:off x="10509254" y="2839146"/>
                  <a:ext cx="0" cy="311552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6" name="组合 206"/>
                <p:cNvGrpSpPr/>
                <p:nvPr/>
              </p:nvGrpSpPr>
              <p:grpSpPr>
                <a:xfrm>
                  <a:off x="9777177" y="2534435"/>
                  <a:ext cx="79973" cy="928812"/>
                  <a:chOff x="8822198" y="2534435"/>
                  <a:chExt cx="521655" cy="830980"/>
                </a:xfrm>
              </p:grpSpPr>
              <p:cxnSp>
                <p:nvCxnSpPr>
                  <p:cNvPr id="208" name="直接连接符 207"/>
                  <p:cNvCxnSpPr/>
                  <p:nvPr/>
                </p:nvCxnSpPr>
                <p:spPr>
                  <a:xfrm>
                    <a:off x="9338260" y="2534435"/>
                    <a:ext cx="449" cy="8309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1" name="直接连接符 210"/>
                  <p:cNvCxnSpPr/>
                  <p:nvPr/>
                </p:nvCxnSpPr>
                <p:spPr>
                  <a:xfrm flipH="1">
                    <a:off x="8822198" y="3358101"/>
                    <a:ext cx="521655" cy="1828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17" name="组合 218"/>
                <p:cNvGrpSpPr/>
                <p:nvPr/>
              </p:nvGrpSpPr>
              <p:grpSpPr>
                <a:xfrm>
                  <a:off x="7360531" y="2526597"/>
                  <a:ext cx="353916" cy="836228"/>
                  <a:chOff x="7973235" y="1497619"/>
                  <a:chExt cx="353916" cy="836228"/>
                </a:xfrm>
              </p:grpSpPr>
              <p:cxnSp>
                <p:nvCxnSpPr>
                  <p:cNvPr id="212" name="直接箭头连接符 211"/>
                  <p:cNvCxnSpPr/>
                  <p:nvPr/>
                </p:nvCxnSpPr>
                <p:spPr>
                  <a:xfrm>
                    <a:off x="8125394" y="1497619"/>
                    <a:ext cx="201757" cy="0"/>
                  </a:xfrm>
                  <a:prstGeom prst="straightConnector1">
                    <a:avLst/>
                  </a:prstGeom>
                  <a:ln>
                    <a:solidFill>
                      <a:schemeClr val="tx1"/>
                    </a:solidFill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4" name="直接箭头连接符 213"/>
                  <p:cNvCxnSpPr/>
                  <p:nvPr/>
                </p:nvCxnSpPr>
                <p:spPr>
                  <a:xfrm>
                    <a:off x="8125394" y="1942311"/>
                    <a:ext cx="201757" cy="0"/>
                  </a:xfrm>
                  <a:prstGeom prst="straightConnector1">
                    <a:avLst/>
                  </a:prstGeom>
                  <a:ln>
                    <a:solidFill>
                      <a:schemeClr val="tx1"/>
                    </a:solidFill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5" name="直接箭头连接符 214"/>
                  <p:cNvCxnSpPr/>
                  <p:nvPr/>
                </p:nvCxnSpPr>
                <p:spPr>
                  <a:xfrm>
                    <a:off x="8125394" y="2333847"/>
                    <a:ext cx="201757" cy="0"/>
                  </a:xfrm>
                  <a:prstGeom prst="straightConnector1">
                    <a:avLst/>
                  </a:prstGeom>
                  <a:ln>
                    <a:solidFill>
                      <a:schemeClr val="tx1"/>
                    </a:solidFill>
                    <a:tailEnd type="triangle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6" name="直接连接符 215"/>
                  <p:cNvCxnSpPr/>
                  <p:nvPr/>
                </p:nvCxnSpPr>
                <p:spPr>
                  <a:xfrm>
                    <a:off x="8125394" y="1497619"/>
                    <a:ext cx="157" cy="83098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7" name="直接连接符 216"/>
                  <p:cNvCxnSpPr/>
                  <p:nvPr/>
                </p:nvCxnSpPr>
                <p:spPr>
                  <a:xfrm flipH="1">
                    <a:off x="7973235" y="1940386"/>
                    <a:ext cx="144322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sp>
            <p:nvSpPr>
              <p:cNvPr id="221" name="矩形 220"/>
              <p:cNvSpPr/>
              <p:nvPr/>
            </p:nvSpPr>
            <p:spPr>
              <a:xfrm>
                <a:off x="7945525" y="2016848"/>
                <a:ext cx="2713871" cy="2103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i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年度业务计划与预算</a:t>
                </a:r>
                <a:endParaRPr lang="en-US" altLang="zh-CN" sz="1200" b="1" i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18" name="组合 239"/>
            <p:cNvGrpSpPr/>
            <p:nvPr/>
          </p:nvGrpSpPr>
          <p:grpSpPr>
            <a:xfrm>
              <a:off x="923925" y="1054828"/>
              <a:ext cx="4097124" cy="671735"/>
              <a:chOff x="1231900" y="1193703"/>
              <a:chExt cx="5462832" cy="1007600"/>
            </a:xfrm>
          </p:grpSpPr>
          <p:grpSp>
            <p:nvGrpSpPr>
              <p:cNvPr id="22" name="组合 232"/>
              <p:cNvGrpSpPr/>
              <p:nvPr/>
            </p:nvGrpSpPr>
            <p:grpSpPr>
              <a:xfrm>
                <a:off x="2021788" y="1685160"/>
                <a:ext cx="4672944" cy="516143"/>
                <a:chOff x="2021788" y="1685160"/>
                <a:chExt cx="4672944" cy="516143"/>
              </a:xfrm>
            </p:grpSpPr>
            <p:sp>
              <p:nvSpPr>
                <p:cNvPr id="224" name="矩形 223"/>
                <p:cNvSpPr/>
                <p:nvPr/>
              </p:nvSpPr>
              <p:spPr>
                <a:xfrm>
                  <a:off x="2021788" y="1685160"/>
                  <a:ext cx="916324" cy="506539"/>
                </a:xfrm>
                <a:prstGeom prst="rect">
                  <a:avLst/>
                </a:prstGeom>
                <a:no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69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战略规划</a:t>
                  </a:r>
                  <a:endParaRPr lang="en-US" altLang="zh-CN" sz="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225" name="矩形 224"/>
                <p:cNvSpPr/>
                <p:nvPr/>
              </p:nvSpPr>
              <p:spPr>
                <a:xfrm>
                  <a:off x="3196548" y="1689027"/>
                  <a:ext cx="641580" cy="506539"/>
                </a:xfrm>
                <a:prstGeom prst="rect">
                  <a:avLst/>
                </a:prstGeom>
                <a:no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69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集团战略规划</a:t>
                  </a:r>
                  <a:endParaRPr lang="en-US" altLang="zh-CN" sz="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226" name="矩形 225"/>
                <p:cNvSpPr/>
                <p:nvPr/>
              </p:nvSpPr>
              <p:spPr>
                <a:xfrm>
                  <a:off x="4110642" y="1694764"/>
                  <a:ext cx="641580" cy="506539"/>
                </a:xfrm>
                <a:prstGeom prst="rect">
                  <a:avLst/>
                </a:prstGeom>
                <a:no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69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战略规划发布</a:t>
                  </a:r>
                  <a:endParaRPr lang="en-US" altLang="zh-CN" sz="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cxnSp>
              <p:nvCxnSpPr>
                <p:cNvPr id="227" name="直接箭头连接符 226"/>
                <p:cNvCxnSpPr>
                  <a:stCxn id="224" idx="3"/>
                  <a:endCxn id="225" idx="1"/>
                </p:cNvCxnSpPr>
                <p:nvPr/>
              </p:nvCxnSpPr>
              <p:spPr>
                <a:xfrm>
                  <a:off x="2938112" y="1938430"/>
                  <a:ext cx="258436" cy="3867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8" name="直接箭头连接符 227"/>
                <p:cNvCxnSpPr/>
                <p:nvPr/>
              </p:nvCxnSpPr>
              <p:spPr>
                <a:xfrm>
                  <a:off x="3850330" y="1948033"/>
                  <a:ext cx="258435" cy="3867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29" name="矩形 228"/>
                <p:cNvSpPr/>
                <p:nvPr/>
              </p:nvSpPr>
              <p:spPr>
                <a:xfrm>
                  <a:off x="5012888" y="1689027"/>
                  <a:ext cx="641580" cy="506539"/>
                </a:xfrm>
                <a:prstGeom prst="rect">
                  <a:avLst/>
                </a:prstGeom>
                <a:no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69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签署</a:t>
                  </a:r>
                  <a:r>
                    <a:rPr lang="en-US" altLang="zh-CN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SP</a:t>
                  </a:r>
                  <a:r>
                    <a:rPr lang="zh-CN" altLang="en-US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归档件</a:t>
                  </a:r>
                  <a:endParaRPr lang="en-US" altLang="zh-CN" sz="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230" name="矩形 229"/>
                <p:cNvSpPr/>
                <p:nvPr/>
              </p:nvSpPr>
              <p:spPr>
                <a:xfrm>
                  <a:off x="5926981" y="1694764"/>
                  <a:ext cx="767751" cy="506539"/>
                </a:xfrm>
                <a:prstGeom prst="rect">
                  <a:avLst/>
                </a:prstGeom>
                <a:noFill/>
                <a:ln>
                  <a:solidFill>
                    <a:schemeClr val="bg1">
                      <a:lumMod val="8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69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制定</a:t>
                  </a:r>
                  <a:r>
                    <a:rPr lang="en-US" altLang="zh-CN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KPI</a:t>
                  </a:r>
                  <a:r>
                    <a:rPr lang="zh-CN" altLang="en-US" sz="800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指标方案</a:t>
                  </a:r>
                  <a:endParaRPr lang="en-US" altLang="zh-CN" sz="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cxnSp>
              <p:nvCxnSpPr>
                <p:cNvPr id="231" name="直接箭头连接符 230"/>
                <p:cNvCxnSpPr>
                  <a:endCxn id="229" idx="1"/>
                </p:cNvCxnSpPr>
                <p:nvPr/>
              </p:nvCxnSpPr>
              <p:spPr>
                <a:xfrm>
                  <a:off x="4754452" y="1938430"/>
                  <a:ext cx="258436" cy="3867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2" name="直接箭头连接符 231"/>
                <p:cNvCxnSpPr/>
                <p:nvPr/>
              </p:nvCxnSpPr>
              <p:spPr>
                <a:xfrm>
                  <a:off x="5666670" y="1948033"/>
                  <a:ext cx="258435" cy="3867"/>
                </a:xfrm>
                <a:prstGeom prst="straightConnector1">
                  <a:avLst/>
                </a:prstGeom>
                <a:ln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35" name="矩形 234"/>
              <p:cNvSpPr/>
              <p:nvPr/>
            </p:nvSpPr>
            <p:spPr>
              <a:xfrm>
                <a:off x="3517339" y="1308847"/>
                <a:ext cx="2713871" cy="17042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100" b="1" i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战略规划</a:t>
                </a:r>
                <a:endParaRPr lang="en-US" altLang="zh-CN" sz="1100" b="1" i="1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36" name="矩形 235"/>
              <p:cNvSpPr/>
              <p:nvPr/>
            </p:nvSpPr>
            <p:spPr>
              <a:xfrm>
                <a:off x="2105770" y="1193703"/>
                <a:ext cx="713629" cy="270848"/>
              </a:xfrm>
              <a:prstGeom prst="rect">
                <a:avLst/>
              </a:prstGeom>
              <a:noFill/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战略指导方向</a:t>
                </a:r>
                <a:endParaRPr lang="en-US" altLang="zh-CN" sz="8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cxnSp>
            <p:nvCxnSpPr>
              <p:cNvPr id="237" name="直接箭头连接符 236"/>
              <p:cNvCxnSpPr/>
              <p:nvPr/>
            </p:nvCxnSpPr>
            <p:spPr>
              <a:xfrm>
                <a:off x="2448830" y="1478112"/>
                <a:ext cx="1169" cy="235128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8" name="流程图: 多文档 237"/>
              <p:cNvSpPr/>
              <p:nvPr/>
            </p:nvSpPr>
            <p:spPr>
              <a:xfrm>
                <a:off x="1231900" y="1193703"/>
                <a:ext cx="601837" cy="491457"/>
              </a:xfrm>
              <a:prstGeom prst="flowChartMultidocumen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800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市场洞察</a:t>
                </a:r>
              </a:p>
            </p:txBody>
          </p:sp>
          <p:cxnSp>
            <p:nvCxnSpPr>
              <p:cNvPr id="239" name="直接箭头连接符 238"/>
              <p:cNvCxnSpPr/>
              <p:nvPr/>
            </p:nvCxnSpPr>
            <p:spPr>
              <a:xfrm>
                <a:off x="1848879" y="1335593"/>
                <a:ext cx="258436" cy="3867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组合 302"/>
            <p:cNvGrpSpPr/>
            <p:nvPr/>
          </p:nvGrpSpPr>
          <p:grpSpPr>
            <a:xfrm>
              <a:off x="923924" y="484861"/>
              <a:ext cx="7629526" cy="569966"/>
              <a:chOff x="1231899" y="812400"/>
              <a:chExt cx="10172701" cy="759955"/>
            </a:xfrm>
          </p:grpSpPr>
          <p:grpSp>
            <p:nvGrpSpPr>
              <p:cNvPr id="24" name="组合 248"/>
              <p:cNvGrpSpPr/>
              <p:nvPr/>
            </p:nvGrpSpPr>
            <p:grpSpPr>
              <a:xfrm>
                <a:off x="1354798" y="812400"/>
                <a:ext cx="9752822" cy="315464"/>
                <a:chOff x="1412935" y="832492"/>
                <a:chExt cx="9752822" cy="315464"/>
              </a:xfrm>
            </p:grpSpPr>
            <p:grpSp>
              <p:nvGrpSpPr>
                <p:cNvPr id="25" name="组合 16"/>
                <p:cNvGrpSpPr/>
                <p:nvPr/>
              </p:nvGrpSpPr>
              <p:grpSpPr>
                <a:xfrm>
                  <a:off x="1412935" y="833331"/>
                  <a:ext cx="3599954" cy="312902"/>
                  <a:chOff x="204142" y="985932"/>
                  <a:chExt cx="3599954" cy="434807"/>
                </a:xfrm>
              </p:grpSpPr>
              <p:sp>
                <p:nvSpPr>
                  <p:cNvPr id="21" name="五边形 20"/>
                  <p:cNvSpPr/>
                  <p:nvPr/>
                </p:nvSpPr>
                <p:spPr>
                  <a:xfrm>
                    <a:off x="204142" y="985932"/>
                    <a:ext cx="1139765" cy="426846"/>
                  </a:xfrm>
                  <a:prstGeom prst="homePlate">
                    <a:avLst/>
                  </a:prstGeom>
                  <a:solidFill>
                    <a:schemeClr val="accent1">
                      <a:lumMod val="20000"/>
                      <a:lumOff val="8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69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US" altLang="zh-CN" sz="800" b="1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April</a:t>
                    </a:r>
                    <a:endParaRPr lang="zh-CN" altLang="en-US" sz="800" b="1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19" name="燕尾形 18"/>
                  <p:cNvSpPr/>
                  <p:nvPr/>
                </p:nvSpPr>
                <p:spPr>
                  <a:xfrm>
                    <a:off x="1121914" y="987128"/>
                    <a:ext cx="1214810" cy="411872"/>
                  </a:xfrm>
                  <a:prstGeom prst="chevron">
                    <a:avLst/>
                  </a:prstGeom>
                  <a:solidFill>
                    <a:schemeClr val="accent1">
                      <a:lumMod val="20000"/>
                      <a:lumOff val="8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69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US" altLang="zh-CN" sz="800" b="1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July</a:t>
                    </a:r>
                    <a:endParaRPr lang="zh-CN" altLang="en-US" sz="800" b="1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  <p:sp>
                <p:nvSpPr>
                  <p:cNvPr id="20" name="燕尾形 19"/>
                  <p:cNvSpPr/>
                  <p:nvPr/>
                </p:nvSpPr>
                <p:spPr>
                  <a:xfrm>
                    <a:off x="1729320" y="1000902"/>
                    <a:ext cx="2074776" cy="419837"/>
                  </a:xfrm>
                  <a:prstGeom prst="chevron">
                    <a:avLst/>
                  </a:prstGeom>
                  <a:solidFill>
                    <a:schemeClr val="accent1">
                      <a:lumMod val="20000"/>
                      <a:lumOff val="80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25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1997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6965" algn="l" defTabSz="913765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US" altLang="zh-CN" sz="800" b="1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rPr>
                      <a:t>Aug</a:t>
                    </a:r>
                    <a:endParaRPr lang="zh-CN" altLang="en-US" sz="800" b="1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endParaRPr>
                  </a:p>
                </p:txBody>
              </p:sp>
            </p:grpSp>
            <p:sp>
              <p:nvSpPr>
                <p:cNvPr id="242" name="燕尾形 241"/>
                <p:cNvSpPr/>
                <p:nvPr/>
              </p:nvSpPr>
              <p:spPr>
                <a:xfrm>
                  <a:off x="4163337" y="844008"/>
                  <a:ext cx="2074776" cy="302129"/>
                </a:xfrm>
                <a:prstGeom prst="chevron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69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800" b="1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Sep</a:t>
                  </a:r>
                  <a:endParaRPr lang="zh-CN" altLang="en-US" sz="800" b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243" name="燕尾形 242"/>
                <p:cNvSpPr/>
                <p:nvPr/>
              </p:nvSpPr>
              <p:spPr>
                <a:xfrm>
                  <a:off x="5187312" y="843490"/>
                  <a:ext cx="2074776" cy="302129"/>
                </a:xfrm>
                <a:prstGeom prst="chevron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69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800" b="1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Oct</a:t>
                  </a:r>
                  <a:endParaRPr lang="zh-CN" altLang="en-US" sz="800" b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244" name="燕尾形 243"/>
                <p:cNvSpPr/>
                <p:nvPr/>
              </p:nvSpPr>
              <p:spPr>
                <a:xfrm>
                  <a:off x="6768572" y="844502"/>
                  <a:ext cx="2074776" cy="302129"/>
                </a:xfrm>
                <a:prstGeom prst="chevron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69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800" b="1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Dec</a:t>
                  </a:r>
                  <a:endParaRPr lang="zh-CN" altLang="en-US" sz="800" b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247" name="燕尾形 246"/>
                <p:cNvSpPr/>
                <p:nvPr/>
              </p:nvSpPr>
              <p:spPr>
                <a:xfrm>
                  <a:off x="7831360" y="832492"/>
                  <a:ext cx="2074776" cy="308012"/>
                </a:xfrm>
                <a:prstGeom prst="chevron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69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800" b="1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Jan</a:t>
                  </a:r>
                  <a:endParaRPr lang="zh-CN" altLang="en-US" sz="800" b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248" name="燕尾形 247"/>
                <p:cNvSpPr/>
                <p:nvPr/>
              </p:nvSpPr>
              <p:spPr>
                <a:xfrm>
                  <a:off x="9090981" y="845827"/>
                  <a:ext cx="2074776" cy="302129"/>
                </a:xfrm>
                <a:prstGeom prst="chevron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25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1997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6965" algn="l" defTabSz="913765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 sz="800" b="1">
                      <a:solidFill>
                        <a:schemeClr val="tx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Mar</a:t>
                  </a:r>
                  <a:endParaRPr lang="zh-CN" altLang="en-US" sz="800" b="1">
                    <a:solidFill>
                      <a:schemeClr val="tx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250" name="右箭头 249"/>
              <p:cNvSpPr/>
              <p:nvPr/>
            </p:nvSpPr>
            <p:spPr>
              <a:xfrm>
                <a:off x="1669021" y="1171951"/>
                <a:ext cx="629333" cy="302355"/>
              </a:xfrm>
              <a:prstGeom prst="rightArrow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51" name="右箭头 250"/>
              <p:cNvSpPr/>
              <p:nvPr/>
            </p:nvSpPr>
            <p:spPr>
              <a:xfrm>
                <a:off x="9956800" y="1210154"/>
                <a:ext cx="938471" cy="319223"/>
              </a:xfrm>
              <a:prstGeom prst="rightArrow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52" name="右箭头 251"/>
              <p:cNvSpPr/>
              <p:nvPr/>
            </p:nvSpPr>
            <p:spPr>
              <a:xfrm>
                <a:off x="3331680" y="1197200"/>
                <a:ext cx="6333020" cy="319223"/>
              </a:xfrm>
              <a:prstGeom prst="rightArrow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53" name="矩形 252"/>
              <p:cNvSpPr/>
              <p:nvPr/>
            </p:nvSpPr>
            <p:spPr>
              <a:xfrm>
                <a:off x="2410730" y="1248254"/>
                <a:ext cx="205470" cy="174146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54" name="矩形 253"/>
              <p:cNvSpPr/>
              <p:nvPr/>
            </p:nvSpPr>
            <p:spPr>
              <a:xfrm>
                <a:off x="2753976" y="1263272"/>
                <a:ext cx="445179" cy="154516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55" name="左弧形箭头 254"/>
              <p:cNvSpPr/>
              <p:nvPr/>
            </p:nvSpPr>
            <p:spPr>
              <a:xfrm>
                <a:off x="1231899" y="1210154"/>
                <a:ext cx="299345" cy="362201"/>
              </a:xfrm>
              <a:prstGeom prst="curvedRightArrow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56" name="右弧形箭头 255"/>
              <p:cNvSpPr/>
              <p:nvPr/>
            </p:nvSpPr>
            <p:spPr>
              <a:xfrm>
                <a:off x="11107620" y="1003300"/>
                <a:ext cx="296980" cy="471005"/>
              </a:xfrm>
              <a:prstGeom prst="curvedLeftArrow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26" name="组合 301"/>
            <p:cNvGrpSpPr/>
            <p:nvPr/>
          </p:nvGrpSpPr>
          <p:grpSpPr>
            <a:xfrm>
              <a:off x="682851" y="1203599"/>
              <a:ext cx="7568605" cy="3600400"/>
              <a:chOff x="925431" y="1770716"/>
              <a:chExt cx="10091473" cy="4800534"/>
            </a:xfrm>
          </p:grpSpPr>
          <p:cxnSp>
            <p:nvCxnSpPr>
              <p:cNvPr id="259" name="直接连接符 258"/>
              <p:cNvCxnSpPr/>
              <p:nvPr/>
            </p:nvCxnSpPr>
            <p:spPr>
              <a:xfrm>
                <a:off x="9664561" y="5452368"/>
                <a:ext cx="139" cy="110400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0" name="直接连接符 259"/>
              <p:cNvCxnSpPr/>
              <p:nvPr/>
            </p:nvCxnSpPr>
            <p:spPr>
              <a:xfrm flipH="1">
                <a:off x="9503236" y="5452367"/>
                <a:ext cx="161604" cy="131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3" name="直接连接符 262"/>
              <p:cNvCxnSpPr/>
              <p:nvPr/>
            </p:nvCxnSpPr>
            <p:spPr>
              <a:xfrm flipH="1">
                <a:off x="926387" y="6571250"/>
                <a:ext cx="8736971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9" name="直接连接符 268"/>
              <p:cNvCxnSpPr/>
              <p:nvPr/>
            </p:nvCxnSpPr>
            <p:spPr>
              <a:xfrm flipH="1">
                <a:off x="925431" y="1785955"/>
                <a:ext cx="3389" cy="4752001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2" name="直接箭头连接符 271"/>
              <p:cNvCxnSpPr/>
              <p:nvPr/>
            </p:nvCxnSpPr>
            <p:spPr>
              <a:xfrm>
                <a:off x="926387" y="1770716"/>
                <a:ext cx="302328" cy="2899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2" name="直接箭头连接符 281"/>
              <p:cNvCxnSpPr/>
              <p:nvPr/>
            </p:nvCxnSpPr>
            <p:spPr>
              <a:xfrm flipV="1">
                <a:off x="926387" y="3306887"/>
                <a:ext cx="4077297" cy="15816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7" name="组合 287"/>
              <p:cNvGrpSpPr/>
              <p:nvPr/>
            </p:nvGrpSpPr>
            <p:grpSpPr>
              <a:xfrm>
                <a:off x="1167506" y="3256001"/>
                <a:ext cx="9849398" cy="770620"/>
                <a:chOff x="2325291" y="3256001"/>
                <a:chExt cx="8695350" cy="1275184"/>
              </a:xfrm>
            </p:grpSpPr>
            <p:cxnSp>
              <p:nvCxnSpPr>
                <p:cNvPr id="285" name="直接连接符 284"/>
                <p:cNvCxnSpPr/>
                <p:nvPr/>
              </p:nvCxnSpPr>
              <p:spPr>
                <a:xfrm>
                  <a:off x="11020362" y="3256001"/>
                  <a:ext cx="139" cy="1274173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6" name="直接连接符 285"/>
                <p:cNvCxnSpPr/>
                <p:nvPr/>
              </p:nvCxnSpPr>
              <p:spPr>
                <a:xfrm flipH="1">
                  <a:off x="10859037" y="3256001"/>
                  <a:ext cx="161604" cy="131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7" name="直接连接符 286"/>
                <p:cNvCxnSpPr/>
                <p:nvPr/>
              </p:nvCxnSpPr>
              <p:spPr>
                <a:xfrm flipH="1">
                  <a:off x="2325291" y="4530174"/>
                  <a:ext cx="8687052" cy="1011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8" name="组合 288"/>
              <p:cNvGrpSpPr/>
              <p:nvPr/>
            </p:nvGrpSpPr>
            <p:grpSpPr>
              <a:xfrm>
                <a:off x="4381278" y="2200964"/>
                <a:ext cx="2523299" cy="353435"/>
                <a:chOff x="2281232" y="3256001"/>
                <a:chExt cx="8767557" cy="1275184"/>
              </a:xfrm>
            </p:grpSpPr>
            <p:cxnSp>
              <p:nvCxnSpPr>
                <p:cNvPr id="290" name="直接连接符 289"/>
                <p:cNvCxnSpPr/>
                <p:nvPr/>
              </p:nvCxnSpPr>
              <p:spPr>
                <a:xfrm>
                  <a:off x="11020362" y="3256001"/>
                  <a:ext cx="139" cy="1274173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1" name="直接连接符 290"/>
                <p:cNvCxnSpPr/>
                <p:nvPr/>
              </p:nvCxnSpPr>
              <p:spPr>
                <a:xfrm flipH="1">
                  <a:off x="10319653" y="3316821"/>
                  <a:ext cx="700710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2" name="直接连接符 291"/>
                <p:cNvCxnSpPr/>
                <p:nvPr/>
              </p:nvCxnSpPr>
              <p:spPr>
                <a:xfrm flipH="1">
                  <a:off x="2281232" y="4530174"/>
                  <a:ext cx="8767557" cy="1011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96" name="直接连接符 295"/>
              <p:cNvCxnSpPr/>
              <p:nvPr/>
            </p:nvCxnSpPr>
            <p:spPr>
              <a:xfrm flipH="1">
                <a:off x="4385337" y="2556985"/>
                <a:ext cx="7859" cy="73472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9" name="直接连接符 298"/>
              <p:cNvCxnSpPr/>
              <p:nvPr/>
            </p:nvCxnSpPr>
            <p:spPr>
              <a:xfrm>
                <a:off x="1139271" y="4025259"/>
                <a:ext cx="2925" cy="146411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直接箭头连接符 300"/>
              <p:cNvCxnSpPr/>
              <p:nvPr/>
            </p:nvCxnSpPr>
            <p:spPr>
              <a:xfrm>
                <a:off x="1133734" y="5491757"/>
                <a:ext cx="302328" cy="2899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29" name="矩形 128"/>
          <p:cNvSpPr/>
          <p:nvPr/>
        </p:nvSpPr>
        <p:spPr>
          <a:xfrm>
            <a:off x="539552" y="0"/>
            <a:ext cx="8604448" cy="43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从时间安排上理解战略规划</a:t>
            </a:r>
            <a:endParaRPr kumimoji="1"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22" name="矩形 121"/>
          <p:cNvSpPr/>
          <p:nvPr/>
        </p:nvSpPr>
        <p:spPr>
          <a:xfrm>
            <a:off x="395536" y="2499742"/>
            <a:ext cx="28803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差距分析</a:t>
            </a:r>
          </a:p>
        </p:txBody>
      </p:sp>
      <p:sp>
        <p:nvSpPr>
          <p:cNvPr id="123" name="圆角矩形 122"/>
          <p:cNvSpPr/>
          <p:nvPr/>
        </p:nvSpPr>
        <p:spPr>
          <a:xfrm>
            <a:off x="539552" y="483518"/>
            <a:ext cx="4680520" cy="1512168"/>
          </a:xfrm>
          <a:prstGeom prst="roundRect">
            <a:avLst>
              <a:gd name="adj" fmla="val 5673"/>
            </a:avLst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7010400" y="4767263"/>
            <a:ext cx="2133600" cy="27463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D59C3A4-147B-9947-B613-AFCCB9874B52}" type="slidenum">
              <a:rPr kumimoji="1" lang="zh-CN" altLang="en-US" smtClean="0"/>
              <a:t>11</a:t>
            </a:fld>
            <a:endParaRPr kumimoji="1" lang="zh-CN" altLang="en-US"/>
          </a:p>
        </p:txBody>
      </p:sp>
      <p:graphicFrame>
        <p:nvGraphicFramePr>
          <p:cNvPr id="6" name="表格 5"/>
          <p:cNvGraphicFramePr>
            <a:graphicFrameLocks noGrp="1"/>
          </p:cNvGraphicFramePr>
          <p:nvPr/>
        </p:nvGraphicFramePr>
        <p:xfrm>
          <a:off x="323529" y="789552"/>
          <a:ext cx="8424936" cy="37912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523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604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8041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zh-CN" altLang="en-US" sz="120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方法</a:t>
                      </a:r>
                    </a:p>
                  </a:txBody>
                  <a:tcPr marT="34290" marB="34290" anchor="ctr"/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zh-CN" altLang="en-US" sz="120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内容简介</a:t>
                      </a:r>
                    </a:p>
                  </a:txBody>
                  <a:tcPr marT="34290" marB="34290" anchor="ctr"/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zh-CN" altLang="en-US" sz="120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适用场景</a:t>
                      </a:r>
                    </a:p>
                  </a:txBody>
                  <a:tcPr marT="34290" marB="3429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8102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en-US" altLang="zh-CN" sz="12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5F/3S/VC</a:t>
                      </a:r>
                    </a:p>
                  </a:txBody>
                  <a:tcPr marT="34290" marB="34290" anchor="ctr"/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zh-CN" altLang="en-US"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五力模型、定位论、价值链、通用竞争战略；</a:t>
                      </a:r>
                    </a:p>
                    <a:p>
                      <a:r>
                        <a:rPr lang="zh-CN" altLang="en-US"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由外而内定位，由内而外在产业链中建立竞争优势</a:t>
                      </a:r>
                    </a:p>
                  </a:txBody>
                  <a:tcPr marT="34290" marB="34290" anchor="ctr"/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zh-CN" altLang="en-US"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对产业价值链的分析以静态分析为基础，忽略了产业内价值动态转移的规律。其更适用于产业价值转移缓慢、产品生命周期长、竞争格局相对稳定的环境</a:t>
                      </a:r>
                    </a:p>
                  </a:txBody>
                  <a:tcPr marT="34290" marB="3429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8102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indent="0" algn="ctr" defTabSz="1043305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2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VDBD</a:t>
                      </a:r>
                      <a:endParaRPr lang="zh-CN" altLang="en-US" sz="1200" b="1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T="34290" marB="34290" anchor="ctr"/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zh-CN" altLang="en-US"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基于价值转移与赢得利润的思路，对业务进行设计</a:t>
                      </a:r>
                    </a:p>
                  </a:txBody>
                  <a:tcPr marT="34290" marB="34290" anchor="ctr"/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zh-CN" altLang="en-US"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适用于环境快速改变、产品生命周期短、竞争激烈的创新型企业，避免企业在“衰退行业争第一”的局面。适用于企业从不规范走向规范管理的阶段</a:t>
                      </a:r>
                    </a:p>
                  </a:txBody>
                  <a:tcPr marT="34290" marB="3429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8488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en-US" altLang="zh-CN" sz="12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BLM</a:t>
                      </a:r>
                      <a:endParaRPr lang="zh-CN" altLang="en-US" sz="1200" b="1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T="34290" marB="34290" anchor="ctr"/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zh-CN" altLang="en-US"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将战略制定与执行进行连结，并重视领导力、人的因素的作用</a:t>
                      </a:r>
                    </a:p>
                  </a:txBody>
                  <a:tcPr marT="34290" marB="34290" anchor="ctr"/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zh-CN" altLang="en-US"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适用于规范的企业走向更高效的管理阶段</a:t>
                      </a:r>
                    </a:p>
                  </a:txBody>
                  <a:tcPr marT="34290" marB="3429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88488"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en-US" altLang="zh-CN" sz="12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BSC</a:t>
                      </a:r>
                      <a:endParaRPr lang="zh-CN" altLang="en-US" sz="1200" b="1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T="34290" marB="34290" anchor="ctr"/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zh-CN" altLang="en-US"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从战略地图、四维度指标的平衡计分卡来沟通和分解战略目标、监控和评估战略执行</a:t>
                      </a:r>
                    </a:p>
                  </a:txBody>
                  <a:tcPr marT="34290" marB="34290" anchor="ctr"/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zh-CN" altLang="en-US"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解释战略的逻辑，对战略规划没有涉及，不能用于战略制定，是战略明确之后，对战略进行解码的工具</a:t>
                      </a:r>
                    </a:p>
                  </a:txBody>
                  <a:tcPr marT="34290" marB="3429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矩形 6"/>
          <p:cNvSpPr/>
          <p:nvPr/>
        </p:nvSpPr>
        <p:spPr>
          <a:xfrm>
            <a:off x="394518" y="0"/>
            <a:ext cx="8749481" cy="55552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从方法论和工具理解战略规划</a:t>
            </a:r>
            <a:endParaRPr kumimoji="1" lang="zh-CN" altLang="en-US" sz="24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107504" y="2067694"/>
            <a:ext cx="8749480" cy="93610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0" y="1995686"/>
            <a:ext cx="9144000" cy="504056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51720" y="1118810"/>
            <a:ext cx="6408712" cy="252376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63245">
              <a:spcBef>
                <a:spcPct val="50000"/>
              </a:spcBef>
              <a:defRPr/>
            </a:pP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一、战略简介（</a:t>
            </a:r>
            <a:r>
              <a:rPr lang="en-US" altLang="zh-CN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Why</a:t>
            </a: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2000" b="1" spc="-15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563245">
              <a:spcBef>
                <a:spcPct val="50000"/>
              </a:spcBef>
              <a:defRPr/>
            </a:pP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二、战略规划</a:t>
            </a:r>
            <a:r>
              <a:rPr lang="en-US" altLang="zh-CN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SP</a:t>
            </a: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的理解（</a:t>
            </a:r>
            <a:r>
              <a:rPr lang="en-US" altLang="zh-CN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What</a:t>
            </a: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1600" b="1" spc="-15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563245">
              <a:spcBef>
                <a:spcPct val="50000"/>
              </a:spcBef>
              <a:defRPr/>
            </a:pP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三、如何做战略规划（</a:t>
            </a:r>
            <a:r>
              <a:rPr lang="en-US" altLang="zh-CN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How</a:t>
            </a:r>
            <a:r>
              <a:rPr lang="zh-CN" altLang="en-US" sz="20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2000" b="1" spc="-15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914400" lvl="1" indent="-285750" defTabSz="563245">
              <a:spcBef>
                <a:spcPct val="50000"/>
              </a:spcBef>
              <a:buFont typeface="Wingdings" panose="05000000000000000000" pitchFamily="2" charset="2"/>
              <a:buChar char="Ø"/>
              <a:defRPr/>
            </a:pPr>
            <a:r>
              <a:rPr lang="zh-CN" altLang="en-US" sz="16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战略洞察（五看）（机会和威胁：</a:t>
            </a:r>
            <a:r>
              <a:rPr lang="en-US" altLang="zh-CN" sz="16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SPAN</a:t>
            </a:r>
            <a:r>
              <a:rPr lang="zh-CN" altLang="en-US" sz="16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图）</a:t>
            </a:r>
            <a:endParaRPr lang="en-US" altLang="zh-CN" sz="1600" b="1" spc="-15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914400" lvl="1" indent="-285750" defTabSz="563245">
              <a:spcBef>
                <a:spcPct val="50000"/>
              </a:spcBef>
              <a:buFont typeface="Wingdings" panose="05000000000000000000" pitchFamily="2" charset="2"/>
              <a:buChar char="Ø"/>
              <a:defRPr/>
            </a:pPr>
            <a:r>
              <a:rPr lang="zh-CN" altLang="en-US" sz="16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战略制定（三定）（定战略控制点，定目标，定策略）</a:t>
            </a:r>
            <a:endParaRPr lang="en-US" altLang="zh-CN" sz="1600" b="1" spc="-15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defTabSz="563245">
              <a:spcBef>
                <a:spcPct val="50000"/>
              </a:spcBef>
              <a:defRPr/>
            </a:pPr>
            <a:endParaRPr lang="en-US" altLang="zh-CN" sz="1600" b="1" spc="-15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0" y="8"/>
            <a:ext cx="2520280" cy="83099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63245">
              <a:lnSpc>
                <a:spcPct val="150000"/>
              </a:lnSpc>
              <a:spcBef>
                <a:spcPct val="50000"/>
              </a:spcBef>
              <a:defRPr/>
            </a:pPr>
            <a:r>
              <a:rPr lang="zh-CN" altLang="en-US" sz="3200" b="1" spc="-15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  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矩形 62"/>
          <p:cNvSpPr/>
          <p:nvPr/>
        </p:nvSpPr>
        <p:spPr>
          <a:xfrm>
            <a:off x="395536" y="0"/>
            <a:ext cx="8748464" cy="43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战略规划：五看三定，输出公司未来</a:t>
            </a:r>
            <a:r>
              <a:rPr lang="en-US" altLang="zh-CN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3~5</a:t>
            </a:r>
            <a:r>
              <a:rPr lang="zh-CN" altLang="en-US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年发展战略方向</a:t>
            </a:r>
            <a:endParaRPr lang="en-US" altLang="zh-CN" sz="2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" name="组合 39"/>
          <p:cNvGrpSpPr/>
          <p:nvPr/>
        </p:nvGrpSpPr>
        <p:grpSpPr>
          <a:xfrm>
            <a:off x="1043608" y="1275606"/>
            <a:ext cx="2448119" cy="2460511"/>
            <a:chOff x="1479136" y="1412009"/>
            <a:chExt cx="2448119" cy="2460511"/>
          </a:xfrm>
        </p:grpSpPr>
        <p:grpSp>
          <p:nvGrpSpPr>
            <p:cNvPr id="3" name="组合 28"/>
            <p:cNvGrpSpPr/>
            <p:nvPr/>
          </p:nvGrpSpPr>
          <p:grpSpPr>
            <a:xfrm rot="661561">
              <a:off x="1479136" y="1412009"/>
              <a:ext cx="2448119" cy="2460511"/>
              <a:chOff x="1067358" y="1058946"/>
              <a:chExt cx="2448119" cy="2460511"/>
            </a:xfrm>
          </p:grpSpPr>
          <p:sp>
            <p:nvSpPr>
              <p:cNvPr id="19" name="饼形 18"/>
              <p:cNvSpPr/>
              <p:nvPr/>
            </p:nvSpPr>
            <p:spPr>
              <a:xfrm rot="21346503">
                <a:off x="1067358" y="1071457"/>
                <a:ext cx="2448000" cy="2448000"/>
              </a:xfrm>
              <a:prstGeom prst="pie">
                <a:avLst>
                  <a:gd name="adj1" fmla="val 1334636"/>
                  <a:gd name="adj2" fmla="val 8738394"/>
                </a:avLst>
              </a:prstGeom>
              <a:solidFill>
                <a:srgbClr val="92D05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5" name="饼形 24"/>
              <p:cNvSpPr/>
              <p:nvPr/>
            </p:nvSpPr>
            <p:spPr>
              <a:xfrm rot="3130834">
                <a:off x="1067358" y="1059582"/>
                <a:ext cx="2448000" cy="2448000"/>
              </a:xfrm>
              <a:prstGeom prst="pie">
                <a:avLst>
                  <a:gd name="adj1" fmla="val 5364940"/>
                  <a:gd name="adj2" fmla="val 12205671"/>
                </a:avLst>
              </a:prstGeom>
              <a:solidFill>
                <a:schemeClr val="tx1">
                  <a:lumMod val="50000"/>
                  <a:lumOff val="50000"/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" name="饼形 25"/>
              <p:cNvSpPr/>
              <p:nvPr/>
            </p:nvSpPr>
            <p:spPr>
              <a:xfrm rot="15390566">
                <a:off x="1067477" y="1058946"/>
                <a:ext cx="2448000" cy="2448000"/>
              </a:xfrm>
              <a:prstGeom prst="pie">
                <a:avLst>
                  <a:gd name="adj1" fmla="val 0"/>
                  <a:gd name="adj2" fmla="val 7270759"/>
                </a:avLst>
              </a:prstGeom>
              <a:solidFill>
                <a:srgbClr val="FF0000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" name="椭圆 26"/>
              <p:cNvSpPr/>
              <p:nvPr/>
            </p:nvSpPr>
            <p:spPr>
              <a:xfrm>
                <a:off x="1512039" y="1467880"/>
                <a:ext cx="1584000" cy="1584000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0" name="TextBox 29"/>
            <p:cNvSpPr txBox="1"/>
            <p:nvPr/>
          </p:nvSpPr>
          <p:spPr>
            <a:xfrm>
              <a:off x="2195736" y="2340038"/>
              <a:ext cx="100540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自身</a:t>
              </a:r>
            </a:p>
          </p:txBody>
        </p:sp>
        <p:sp>
          <p:nvSpPr>
            <p:cNvPr id="32" name="TextBox 31"/>
            <p:cNvSpPr txBox="1"/>
            <p:nvPr/>
          </p:nvSpPr>
          <p:spPr>
            <a:xfrm rot="18129370">
              <a:off x="1323982" y="1886085"/>
              <a:ext cx="11079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latin typeface="微软雅黑" panose="020b0503020204020204" pitchFamily="34" charset="-122"/>
                  <a:ea typeface="微软雅黑" panose="020b0503020204020204" pitchFamily="34" charset="-122"/>
                </a:rPr>
                <a:t>看行业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 rot="2753398">
              <a:off x="2894075" y="1747231"/>
              <a:ext cx="11079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latin typeface="微软雅黑" panose="020b0503020204020204" pitchFamily="34" charset="-122"/>
                  <a:ea typeface="微软雅黑" panose="020b0503020204020204" pitchFamily="34" charset="-122"/>
                </a:rPr>
                <a:t>看市场</a:t>
              </a: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2123728" y="3356861"/>
              <a:ext cx="11079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latin typeface="微软雅黑" panose="020b0503020204020204" pitchFamily="34" charset="-122"/>
                  <a:ea typeface="微软雅黑" panose="020b0503020204020204" pitchFamily="34" charset="-122"/>
                </a:rPr>
                <a:t>看竞争</a:t>
              </a:r>
            </a:p>
          </p:txBody>
        </p:sp>
      </p:grpSp>
      <p:sp>
        <p:nvSpPr>
          <p:cNvPr id="35" name="右箭头 34"/>
          <p:cNvSpPr/>
          <p:nvPr/>
        </p:nvSpPr>
        <p:spPr>
          <a:xfrm>
            <a:off x="3707904" y="2284354"/>
            <a:ext cx="43204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TextBox 35"/>
          <p:cNvSpPr txBox="1"/>
          <p:nvPr/>
        </p:nvSpPr>
        <p:spPr>
          <a:xfrm>
            <a:off x="4211960" y="1337658"/>
            <a:ext cx="432048" cy="237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wrap="square" lIns="0" tIns="0" rIns="0" bIns="0" rtlCol="0" anchor="ctr" anchorCtr="1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600"/>
              </a:spcAft>
            </a:pPr>
            <a:endParaRPr lang="zh-CN" altLang="en-US" sz="2400" b="1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5292080" y="1283219"/>
            <a:ext cx="1800200" cy="453183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8100000" scaled="1"/>
          </a:gradFill>
          <a:ln>
            <a:solidFill>
              <a:schemeClr val="bg1">
                <a:lumMod val="75000"/>
              </a:schemeClr>
            </a:solidFill>
          </a:ln>
        </p:spPr>
        <p:txBody>
          <a:bodyPr wrap="square" lIns="72000" tIns="72000" rIns="72000" bIns="72000" rtlCol="0" anchor="ctr" anchorCtr="1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定控制点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5292080" y="2244627"/>
            <a:ext cx="1800200" cy="453183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8100000" scaled="1"/>
          </a:gradFill>
          <a:ln>
            <a:solidFill>
              <a:schemeClr val="bg1">
                <a:lumMod val="75000"/>
              </a:schemeClr>
            </a:solidFill>
          </a:ln>
        </p:spPr>
        <p:txBody>
          <a:bodyPr wrap="square" lIns="72000" tIns="72000" rIns="72000" bIns="72000" rtlCol="0" anchor="ctr" anchorCtr="1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定目标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5292080" y="3206036"/>
            <a:ext cx="1800200" cy="453183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8100000" scaled="1"/>
          </a:gradFill>
          <a:ln>
            <a:solidFill>
              <a:schemeClr val="bg1">
                <a:lumMod val="75000"/>
              </a:schemeClr>
            </a:solidFill>
          </a:ln>
        </p:spPr>
        <p:txBody>
          <a:bodyPr wrap="square" lIns="72000" tIns="72000" rIns="72000" bIns="72000" rtlCol="0" anchor="ctr" anchorCtr="1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定策略</a:t>
            </a:r>
          </a:p>
        </p:txBody>
      </p:sp>
      <p:sp>
        <p:nvSpPr>
          <p:cNvPr id="45" name="等腰三角形 44"/>
          <p:cNvSpPr/>
          <p:nvPr/>
        </p:nvSpPr>
        <p:spPr>
          <a:xfrm rot="5400000">
            <a:off x="3635896" y="2363339"/>
            <a:ext cx="2376264" cy="360040"/>
          </a:xfrm>
          <a:prstGeom prst="triangle">
            <a:avLst>
              <a:gd name="adj" fmla="val 50000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矩形 46"/>
          <p:cNvSpPr/>
          <p:nvPr/>
        </p:nvSpPr>
        <p:spPr>
          <a:xfrm>
            <a:off x="4211960" y="1931291"/>
            <a:ext cx="576064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看机会</a:t>
            </a:r>
          </a:p>
        </p:txBody>
      </p:sp>
      <p:sp>
        <p:nvSpPr>
          <p:cNvPr id="48" name="矩形 47"/>
          <p:cNvSpPr/>
          <p:nvPr/>
        </p:nvSpPr>
        <p:spPr>
          <a:xfrm>
            <a:off x="827584" y="699542"/>
            <a:ext cx="3960440" cy="43204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战略洞察（五看）</a:t>
            </a:r>
          </a:p>
        </p:txBody>
      </p:sp>
      <p:sp>
        <p:nvSpPr>
          <p:cNvPr id="49" name="矩形 48"/>
          <p:cNvSpPr/>
          <p:nvPr/>
        </p:nvSpPr>
        <p:spPr>
          <a:xfrm>
            <a:off x="4823520" y="699542"/>
            <a:ext cx="2484784" cy="43204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战略制定（三定）</a:t>
            </a:r>
          </a:p>
        </p:txBody>
      </p:sp>
      <p:sp>
        <p:nvSpPr>
          <p:cNvPr id="50" name="矩形 49"/>
          <p:cNvSpPr/>
          <p:nvPr/>
        </p:nvSpPr>
        <p:spPr>
          <a:xfrm>
            <a:off x="827584" y="3867894"/>
            <a:ext cx="6480720" cy="72008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PEST</a:t>
            </a:r>
            <a:r>
              <a:rPr lang="zh-CN" altLang="en-US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工具</a:t>
            </a:r>
            <a:r>
              <a:rPr lang="en-US" altLang="zh-CN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/5F</a:t>
            </a:r>
            <a:r>
              <a:rPr lang="zh-CN" altLang="en-US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分析</a:t>
            </a:r>
            <a:r>
              <a:rPr lang="en-US" altLang="zh-CN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价值链</a:t>
            </a:r>
            <a:r>
              <a:rPr lang="en-US" altLang="zh-CN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炒作曲线</a:t>
            </a:r>
            <a:r>
              <a:rPr lang="en-US" altLang="zh-CN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/SPAN</a:t>
            </a:r>
            <a:r>
              <a:rPr lang="zh-CN" altLang="en-US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矩阵</a:t>
            </a:r>
            <a:r>
              <a:rPr lang="en-US" altLang="zh-CN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竞争分析</a:t>
            </a:r>
            <a:r>
              <a:rPr lang="en-US" altLang="zh-CN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/SWOT</a:t>
            </a:r>
            <a:r>
              <a:rPr lang="zh-CN" altLang="en-US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模型</a:t>
            </a:r>
            <a:r>
              <a:rPr lang="en-US" altLang="zh-CN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市场细分</a:t>
            </a:r>
            <a:r>
              <a:rPr lang="en-US" altLang="zh-CN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客户细分</a:t>
            </a:r>
            <a:r>
              <a:rPr lang="en-US" altLang="zh-CN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购买行为分析</a:t>
            </a:r>
            <a:r>
              <a:rPr lang="en-US" altLang="zh-CN" sz="1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…</a:t>
            </a:r>
            <a:endParaRPr lang="zh-CN" altLang="en-US" sz="14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2" name="等腰三角形 51"/>
          <p:cNvSpPr/>
          <p:nvPr/>
        </p:nvSpPr>
        <p:spPr>
          <a:xfrm rot="5400000">
            <a:off x="5544324" y="2535530"/>
            <a:ext cx="3888000" cy="216024"/>
          </a:xfrm>
          <a:prstGeom prst="triangle">
            <a:avLst>
              <a:gd name="adj" fmla="val 53112"/>
            </a:avLst>
          </a:prstGeom>
          <a:solidFill>
            <a:schemeClr val="bg1">
              <a:lumMod val="75000"/>
            </a:schemeClr>
          </a:solidFill>
          <a:ln w="3175"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圆角矩形 52"/>
          <p:cNvSpPr/>
          <p:nvPr/>
        </p:nvSpPr>
        <p:spPr>
          <a:xfrm>
            <a:off x="7740352" y="1779662"/>
            <a:ext cx="648072" cy="1872208"/>
          </a:xfrm>
          <a:prstGeom prst="round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战略规划</a:t>
            </a: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SP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9144000" cy="432000"/>
          </a:xfrm>
          <a:prstGeom prst="rect">
            <a:avLst/>
          </a:prstGeom>
          <a:solidFill>
            <a:srgbClr val="0099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tIns="36000" bIns="36000" rtlCol="0" anchor="ctr" anchorCtr="0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看行业</a:t>
            </a:r>
            <a:r>
              <a:rPr kumimoji="1"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kumimoji="1"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趋势：</a:t>
            </a:r>
            <a:r>
              <a:rPr kumimoji="1"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从宏观到微观，由粗到细，找出宏观环境给公司带来的机遇和挑战</a:t>
            </a:r>
            <a:endParaRPr kumimoji="1" lang="zh-CN" altLang="en-US" sz="10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23" name="组合 22"/>
          <p:cNvGrpSpPr/>
          <p:nvPr/>
        </p:nvGrpSpPr>
        <p:grpSpPr>
          <a:xfrm>
            <a:off x="5046544" y="2055455"/>
            <a:ext cx="2448119" cy="2460511"/>
            <a:chOff x="1479136" y="1412009"/>
            <a:chExt cx="2448119" cy="2460511"/>
          </a:xfrm>
        </p:grpSpPr>
        <p:grpSp>
          <p:nvGrpSpPr>
            <p:cNvPr id="24" name="组合 28"/>
            <p:cNvGrpSpPr/>
            <p:nvPr/>
          </p:nvGrpSpPr>
          <p:grpSpPr>
            <a:xfrm rot="661561">
              <a:off x="1479136" y="1412009"/>
              <a:ext cx="2448119" cy="2460511"/>
              <a:chOff x="1067358" y="1058946"/>
              <a:chExt cx="2448119" cy="2460511"/>
            </a:xfrm>
          </p:grpSpPr>
          <p:sp>
            <p:nvSpPr>
              <p:cNvPr id="29" name="饼形 28"/>
              <p:cNvSpPr/>
              <p:nvPr/>
            </p:nvSpPr>
            <p:spPr>
              <a:xfrm rot="21346503">
                <a:off x="1067358" y="1071457"/>
                <a:ext cx="2448000" cy="2448000"/>
              </a:xfrm>
              <a:prstGeom prst="pie">
                <a:avLst>
                  <a:gd name="adj1" fmla="val 1334636"/>
                  <a:gd name="adj2" fmla="val 873839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30" name="饼形 29"/>
              <p:cNvSpPr/>
              <p:nvPr/>
            </p:nvSpPr>
            <p:spPr>
              <a:xfrm rot="3130834">
                <a:off x="1067358" y="1059582"/>
                <a:ext cx="2448000" cy="2448000"/>
              </a:xfrm>
              <a:prstGeom prst="pie">
                <a:avLst>
                  <a:gd name="adj1" fmla="val 5364940"/>
                  <a:gd name="adj2" fmla="val 12205671"/>
                </a:avLst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32" name="饼形 31"/>
              <p:cNvSpPr/>
              <p:nvPr/>
            </p:nvSpPr>
            <p:spPr>
              <a:xfrm rot="15390566">
                <a:off x="1067477" y="1058946"/>
                <a:ext cx="2448000" cy="2448000"/>
              </a:xfrm>
              <a:prstGeom prst="pie">
                <a:avLst>
                  <a:gd name="adj1" fmla="val 0"/>
                  <a:gd name="adj2" fmla="val 7270759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33" name="椭圆 32"/>
              <p:cNvSpPr/>
              <p:nvPr/>
            </p:nvSpPr>
            <p:spPr>
              <a:xfrm>
                <a:off x="1512039" y="1467880"/>
                <a:ext cx="1584000" cy="1584000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5" name="TextBox 24"/>
            <p:cNvSpPr txBox="1"/>
            <p:nvPr/>
          </p:nvSpPr>
          <p:spPr>
            <a:xfrm>
              <a:off x="2195736" y="2340038"/>
              <a:ext cx="100540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自身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 rot="18129370">
              <a:off x="1323982" y="1886085"/>
              <a:ext cx="11079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看行业</a:t>
              </a:r>
            </a:p>
          </p:txBody>
        </p:sp>
        <p:sp>
          <p:nvSpPr>
            <p:cNvPr id="27" name="TextBox 26"/>
            <p:cNvSpPr txBox="1"/>
            <p:nvPr/>
          </p:nvSpPr>
          <p:spPr>
            <a:xfrm rot="2753398">
              <a:off x="2894075" y="1747231"/>
              <a:ext cx="11079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latin typeface="微软雅黑" panose="020b0503020204020204" pitchFamily="34" charset="-122"/>
                  <a:ea typeface="微软雅黑" panose="020b0503020204020204" pitchFamily="34" charset="-122"/>
                </a:rPr>
                <a:t>看市场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2123728" y="3356861"/>
              <a:ext cx="11079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latin typeface="微软雅黑" panose="020b0503020204020204" pitchFamily="34" charset="-122"/>
                  <a:ea typeface="微软雅黑" panose="020b0503020204020204" pitchFamily="34" charset="-122"/>
                </a:rPr>
                <a:t>看竞争</a:t>
              </a:r>
            </a:p>
          </p:txBody>
        </p:sp>
      </p:grpSp>
      <p:cxnSp>
        <p:nvCxnSpPr>
          <p:cNvPr id="35" name="直接箭头连接符 34"/>
          <p:cNvCxnSpPr>
            <a:stCxn id="26" idx="0"/>
            <a:endCxn id="56" idx="3"/>
          </p:cNvCxnSpPr>
          <p:nvPr/>
        </p:nvCxnSpPr>
        <p:spPr>
          <a:xfrm flipH="1" flipV="1">
            <a:off x="4831200" y="1451866"/>
            <a:ext cx="418765" cy="11856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矩形 35"/>
          <p:cNvSpPr/>
          <p:nvPr/>
        </p:nvSpPr>
        <p:spPr>
          <a:xfrm>
            <a:off x="1375200" y="3650400"/>
            <a:ext cx="1800000" cy="369332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看行业环境变化</a:t>
            </a:r>
            <a:endParaRPr lang="zh-CN" altLang="en-US"/>
          </a:p>
        </p:txBody>
      </p:sp>
      <p:sp>
        <p:nvSpPr>
          <p:cNvPr id="39" name="矩形 38"/>
          <p:cNvSpPr/>
          <p:nvPr/>
        </p:nvSpPr>
        <p:spPr>
          <a:xfrm>
            <a:off x="1663200" y="2858400"/>
            <a:ext cx="1800000" cy="369332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看行业技术趋势</a:t>
            </a:r>
            <a:endParaRPr lang="zh-CN" altLang="en-US"/>
          </a:p>
        </p:txBody>
      </p:sp>
      <p:cxnSp>
        <p:nvCxnSpPr>
          <p:cNvPr id="44" name="直接箭头连接符 43"/>
          <p:cNvCxnSpPr>
            <a:stCxn id="26" idx="0"/>
            <a:endCxn id="60" idx="3"/>
          </p:cNvCxnSpPr>
          <p:nvPr/>
        </p:nvCxnSpPr>
        <p:spPr>
          <a:xfrm flipH="1" flipV="1">
            <a:off x="4039200" y="2247466"/>
            <a:ext cx="1210765" cy="3900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接连接符 45"/>
          <p:cNvCxnSpPr>
            <a:stCxn id="26" idx="0"/>
            <a:endCxn id="39" idx="3"/>
          </p:cNvCxnSpPr>
          <p:nvPr/>
        </p:nvCxnSpPr>
        <p:spPr>
          <a:xfrm flipH="1">
            <a:off x="3463200" y="2637508"/>
            <a:ext cx="1786765" cy="405558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箭头连接符 47"/>
          <p:cNvCxnSpPr>
            <a:stCxn id="26" idx="0"/>
            <a:endCxn id="36" idx="3"/>
          </p:cNvCxnSpPr>
          <p:nvPr/>
        </p:nvCxnSpPr>
        <p:spPr>
          <a:xfrm flipH="1">
            <a:off x="3175200" y="2637508"/>
            <a:ext cx="2074765" cy="11975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左弧形箭头 53"/>
          <p:cNvSpPr/>
          <p:nvPr/>
        </p:nvSpPr>
        <p:spPr>
          <a:xfrm rot="2022210" flipV="1">
            <a:off x="1671744" y="919177"/>
            <a:ext cx="504056" cy="3037543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5" name="TextBox 54"/>
          <p:cNvSpPr txBox="1"/>
          <p:nvPr/>
        </p:nvSpPr>
        <p:spPr>
          <a:xfrm rot="18304711">
            <a:off x="965568" y="1964129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宏观到微观</a:t>
            </a:r>
          </a:p>
        </p:txBody>
      </p:sp>
      <p:sp>
        <p:nvSpPr>
          <p:cNvPr id="56" name="矩形 55"/>
          <p:cNvSpPr/>
          <p:nvPr/>
        </p:nvSpPr>
        <p:spPr>
          <a:xfrm>
            <a:off x="3031200" y="1267200"/>
            <a:ext cx="1800000" cy="369332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看行业竞争态势</a:t>
            </a:r>
            <a:endParaRPr lang="zh-CN" altLang="en-US"/>
          </a:p>
        </p:txBody>
      </p:sp>
      <p:sp>
        <p:nvSpPr>
          <p:cNvPr id="60" name="矩形 59"/>
          <p:cNvSpPr/>
          <p:nvPr/>
        </p:nvSpPr>
        <p:spPr>
          <a:xfrm>
            <a:off x="2239200" y="2062800"/>
            <a:ext cx="1800000" cy="369332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看行业价值链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395536" y="0"/>
            <a:ext cx="8748464" cy="43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tIns="36000" bIns="36000" rtlCol="0" anchor="ctr" anchorCtr="0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看行业环境变化：洞察国家层面宏观环境，识别行业发展方向和趋势（顺势而为）</a:t>
            </a:r>
            <a:endParaRPr kumimoji="1" lang="zh-CN" altLang="en-US" sz="1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41" name="Picture 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8242126" y="411510"/>
            <a:ext cx="901874" cy="828000"/>
          </a:xfrm>
          <a:prstGeom prst="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14" name="Rectangle 32"/>
          <p:cNvSpPr>
            <a:spLocks noChangeArrowheads="1"/>
          </p:cNvSpPr>
          <p:nvPr/>
        </p:nvSpPr>
        <p:spPr bwMode="auto">
          <a:xfrm>
            <a:off x="5220072" y="483518"/>
            <a:ext cx="3131691" cy="307777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3765">
              <a:buSzPct val="120000"/>
            </a:pPr>
            <a:r>
              <a:rPr lang="en-US" altLang="zh-CN" sz="1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E—</a:t>
            </a:r>
            <a:r>
              <a:rPr lang="zh-CN" altLang="en-US" sz="1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经济环境（</a:t>
            </a:r>
            <a:r>
              <a:rPr lang="en-US" sz="1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Economic Factors</a:t>
            </a:r>
            <a:r>
              <a:rPr lang="zh-CN" altLang="en-US" sz="1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ko-KR" sz="1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Rectangle 34"/>
          <p:cNvSpPr>
            <a:spLocks noChangeArrowheads="1"/>
          </p:cNvSpPr>
          <p:nvPr/>
        </p:nvSpPr>
        <p:spPr bwMode="auto">
          <a:xfrm>
            <a:off x="5005077" y="2499742"/>
            <a:ext cx="3639779" cy="307777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Font typeface="Wingdings" panose="05000000000000000000" pitchFamily="2" charset="2"/>
              <a:buChar char="§"/>
            </a:pPr>
            <a:r>
              <a:rPr lang="en-US" altLang="zh-CN" sz="1400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400" b="1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T—</a:t>
            </a:r>
            <a:r>
              <a:rPr lang="zh-CN" altLang="en-US" sz="1400" b="1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技术环境（</a:t>
            </a:r>
            <a:r>
              <a:rPr lang="en-US" sz="1400" b="1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Technological Factors</a:t>
            </a:r>
            <a:r>
              <a:rPr lang="zh-CN" altLang="en-US" sz="1400" b="1">
                <a:solidFill>
                  <a:srgbClr val="00B0F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1400" b="1">
              <a:solidFill>
                <a:srgbClr val="00B0F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Text Box 36"/>
          <p:cNvSpPr txBox="1">
            <a:spLocks noChangeArrowheads="1"/>
          </p:cNvSpPr>
          <p:nvPr/>
        </p:nvSpPr>
        <p:spPr bwMode="black">
          <a:xfrm>
            <a:off x="5508104" y="771550"/>
            <a:ext cx="2163749" cy="184665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微软雅黑" panose="020b0503020204020204" pitchFamily="34" charset="-122"/>
                <a:ea typeface="微软雅黑" panose="020b0503020204020204" pitchFamily="34" charset="-122"/>
              </a:rPr>
              <a:t> 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GDP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及其增长率</a:t>
            </a:r>
          </a:p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 中国向工业经济转变</a:t>
            </a:r>
          </a:p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 贷款的可得性</a:t>
            </a:r>
          </a:p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 可支配收入水平</a:t>
            </a:r>
          </a:p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 居民消费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(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储蓄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)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倾向</a:t>
            </a:r>
          </a:p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 进出口因素</a:t>
            </a:r>
          </a:p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 价格波动</a:t>
            </a:r>
          </a:p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 货币与财政政策</a:t>
            </a:r>
            <a:endParaRPr lang="en-US" altLang="zh-CN" sz="1400">
              <a:solidFill>
                <a:srgbClr val="1C1C1C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AutoShape 3"/>
          <p:cNvSpPr>
            <a:spLocks noChangeArrowheads="1"/>
          </p:cNvSpPr>
          <p:nvPr/>
        </p:nvSpPr>
        <p:spPr bwMode="gray">
          <a:xfrm>
            <a:off x="2472438" y="2523000"/>
            <a:ext cx="595410" cy="563517"/>
          </a:xfrm>
          <a:prstGeom prst="cube">
            <a:avLst>
              <a:gd name="adj" fmla="val 28912"/>
            </a:avLst>
          </a:prstGeom>
          <a:solidFill>
            <a:srgbClr val="00D000"/>
          </a:solidFill>
          <a:ln w="9525">
            <a:noFill/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AutoShape 4"/>
          <p:cNvSpPr>
            <a:spLocks noChangeArrowheads="1"/>
          </p:cNvSpPr>
          <p:nvPr/>
        </p:nvSpPr>
        <p:spPr bwMode="gray">
          <a:xfrm>
            <a:off x="3127850" y="2346790"/>
            <a:ext cx="595410" cy="563519"/>
          </a:xfrm>
          <a:prstGeom prst="cube">
            <a:avLst>
              <a:gd name="adj" fmla="val 28912"/>
            </a:avLst>
          </a:prstGeom>
          <a:solidFill>
            <a:srgbClr val="C0C0C0">
              <a:alpha val="59999"/>
            </a:srgb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AutoShape 5"/>
          <p:cNvSpPr>
            <a:spLocks noChangeArrowheads="1"/>
          </p:cNvSpPr>
          <p:nvPr/>
        </p:nvSpPr>
        <p:spPr bwMode="gray">
          <a:xfrm>
            <a:off x="3543252" y="2346790"/>
            <a:ext cx="595410" cy="563519"/>
          </a:xfrm>
          <a:prstGeom prst="cube">
            <a:avLst>
              <a:gd name="adj" fmla="val 28912"/>
            </a:avLst>
          </a:prstGeom>
          <a:solidFill>
            <a:srgbClr val="C0C0C0">
              <a:alpha val="59999"/>
            </a:srgb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AutoShape 6"/>
          <p:cNvSpPr>
            <a:spLocks noChangeArrowheads="1"/>
          </p:cNvSpPr>
          <p:nvPr/>
        </p:nvSpPr>
        <p:spPr bwMode="gray">
          <a:xfrm>
            <a:off x="3958655" y="2346790"/>
            <a:ext cx="595410" cy="563519"/>
          </a:xfrm>
          <a:prstGeom prst="cube">
            <a:avLst>
              <a:gd name="adj" fmla="val 28912"/>
            </a:avLst>
          </a:prstGeom>
          <a:solidFill>
            <a:srgbClr val="C0C0C0">
              <a:alpha val="59999"/>
            </a:srgb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AutoShape 7"/>
          <p:cNvSpPr>
            <a:spLocks noChangeArrowheads="1"/>
          </p:cNvSpPr>
          <p:nvPr/>
        </p:nvSpPr>
        <p:spPr bwMode="gray">
          <a:xfrm>
            <a:off x="2658599" y="1884462"/>
            <a:ext cx="595409" cy="561773"/>
          </a:xfrm>
          <a:prstGeom prst="cube">
            <a:avLst>
              <a:gd name="adj" fmla="val 28912"/>
            </a:avLst>
          </a:prstGeom>
          <a:solidFill>
            <a:schemeClr val="tx2">
              <a:alpha val="83920"/>
            </a:scheme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AutoShape 8"/>
          <p:cNvSpPr>
            <a:spLocks noChangeArrowheads="1"/>
          </p:cNvSpPr>
          <p:nvPr/>
        </p:nvSpPr>
        <p:spPr bwMode="gray">
          <a:xfrm>
            <a:off x="2658599" y="1483196"/>
            <a:ext cx="595409" cy="561773"/>
          </a:xfrm>
          <a:prstGeom prst="cube">
            <a:avLst>
              <a:gd name="adj" fmla="val 28912"/>
            </a:avLst>
          </a:prstGeom>
          <a:solidFill>
            <a:schemeClr val="tx2">
              <a:alpha val="72156"/>
            </a:scheme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AutoShape 9"/>
          <p:cNvSpPr>
            <a:spLocks noChangeArrowheads="1"/>
          </p:cNvSpPr>
          <p:nvPr/>
        </p:nvSpPr>
        <p:spPr bwMode="gray">
          <a:xfrm>
            <a:off x="2658599" y="1081929"/>
            <a:ext cx="595409" cy="561773"/>
          </a:xfrm>
          <a:prstGeom prst="cube">
            <a:avLst>
              <a:gd name="adj" fmla="val 28912"/>
            </a:avLst>
          </a:prstGeom>
          <a:solidFill>
            <a:schemeClr val="tx2">
              <a:alpha val="39999"/>
            </a:scheme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7" name="AutoShape 10"/>
          <p:cNvSpPr>
            <a:spLocks noChangeArrowheads="1"/>
          </p:cNvSpPr>
          <p:nvPr/>
        </p:nvSpPr>
        <p:spPr bwMode="gray">
          <a:xfrm>
            <a:off x="3204777" y="1875738"/>
            <a:ext cx="595410" cy="563519"/>
          </a:xfrm>
          <a:prstGeom prst="cube">
            <a:avLst>
              <a:gd name="adj" fmla="val 28912"/>
            </a:avLst>
          </a:prstGeom>
          <a:solidFill>
            <a:srgbClr val="C0C0C0">
              <a:alpha val="83920"/>
            </a:srgb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" name="AutoShape 11"/>
          <p:cNvSpPr>
            <a:spLocks noChangeArrowheads="1"/>
          </p:cNvSpPr>
          <p:nvPr/>
        </p:nvSpPr>
        <p:spPr bwMode="gray">
          <a:xfrm>
            <a:off x="3620179" y="1875738"/>
            <a:ext cx="595410" cy="563519"/>
          </a:xfrm>
          <a:prstGeom prst="cube">
            <a:avLst>
              <a:gd name="adj" fmla="val 28912"/>
            </a:avLst>
          </a:prstGeom>
          <a:solidFill>
            <a:srgbClr val="C0C0C0">
              <a:alpha val="83920"/>
            </a:srgb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AutoShape 12"/>
          <p:cNvSpPr>
            <a:spLocks noChangeArrowheads="1"/>
          </p:cNvSpPr>
          <p:nvPr/>
        </p:nvSpPr>
        <p:spPr bwMode="gray">
          <a:xfrm>
            <a:off x="4035581" y="1875738"/>
            <a:ext cx="595410" cy="563519"/>
          </a:xfrm>
          <a:prstGeom prst="cube">
            <a:avLst>
              <a:gd name="adj" fmla="val 28912"/>
            </a:avLst>
          </a:prstGeom>
          <a:solidFill>
            <a:srgbClr val="C0C0C0">
              <a:alpha val="83920"/>
            </a:srgb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" name="AutoShape 13"/>
          <p:cNvSpPr>
            <a:spLocks noChangeArrowheads="1"/>
          </p:cNvSpPr>
          <p:nvPr/>
        </p:nvSpPr>
        <p:spPr bwMode="gray">
          <a:xfrm>
            <a:off x="3204777" y="1474472"/>
            <a:ext cx="1420061" cy="563519"/>
          </a:xfrm>
          <a:prstGeom prst="cube">
            <a:avLst>
              <a:gd name="adj" fmla="val 28912"/>
            </a:avLst>
          </a:prstGeom>
          <a:solidFill>
            <a:srgbClr val="F8F8F8"/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" name="AutoShape 14"/>
          <p:cNvSpPr>
            <a:spLocks noChangeArrowheads="1"/>
          </p:cNvSpPr>
          <p:nvPr/>
        </p:nvSpPr>
        <p:spPr bwMode="gray">
          <a:xfrm>
            <a:off x="3204777" y="1073205"/>
            <a:ext cx="595410" cy="563519"/>
          </a:xfrm>
          <a:prstGeom prst="cube">
            <a:avLst>
              <a:gd name="adj" fmla="val 28912"/>
            </a:avLst>
          </a:prstGeom>
          <a:solidFill>
            <a:srgbClr val="C0C0C0">
              <a:alpha val="39999"/>
            </a:srgb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" name="AutoShape 15"/>
          <p:cNvSpPr>
            <a:spLocks noChangeArrowheads="1"/>
          </p:cNvSpPr>
          <p:nvPr/>
        </p:nvSpPr>
        <p:spPr bwMode="gray">
          <a:xfrm>
            <a:off x="4035581" y="1073205"/>
            <a:ext cx="595410" cy="563519"/>
          </a:xfrm>
          <a:prstGeom prst="cube">
            <a:avLst>
              <a:gd name="adj" fmla="val 28912"/>
            </a:avLst>
          </a:prstGeom>
          <a:solidFill>
            <a:srgbClr val="C0C0C0">
              <a:alpha val="39999"/>
            </a:srgb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" name="AutoShape 16"/>
          <p:cNvSpPr>
            <a:spLocks noChangeArrowheads="1"/>
          </p:cNvSpPr>
          <p:nvPr/>
        </p:nvSpPr>
        <p:spPr bwMode="gray">
          <a:xfrm>
            <a:off x="4557141" y="2519510"/>
            <a:ext cx="595409" cy="567006"/>
          </a:xfrm>
          <a:prstGeom prst="cube">
            <a:avLst>
              <a:gd name="adj" fmla="val 28912"/>
            </a:avLst>
          </a:prstGeom>
          <a:solidFill>
            <a:srgbClr val="3377FF"/>
          </a:solidFill>
          <a:ln w="9525">
            <a:noFill/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4" name="Line 17"/>
          <p:cNvSpPr>
            <a:spLocks noChangeShapeType="1"/>
          </p:cNvSpPr>
          <p:nvPr/>
        </p:nvSpPr>
        <p:spPr bwMode="auto">
          <a:xfrm flipH="1">
            <a:off x="41566" y="2782950"/>
            <a:ext cx="2626265" cy="0"/>
          </a:xfrm>
          <a:prstGeom prst="line">
            <a:avLst/>
          </a:prstGeom>
          <a:noFill/>
          <a:ln w="9525">
            <a:solidFill>
              <a:srgbClr val="1C1C1C"/>
            </a:solidFill>
            <a:round/>
            <a:headEnd type="oval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5" name="Line 18"/>
          <p:cNvSpPr>
            <a:spLocks noChangeShapeType="1"/>
          </p:cNvSpPr>
          <p:nvPr/>
        </p:nvSpPr>
        <p:spPr bwMode="auto">
          <a:xfrm>
            <a:off x="4787920" y="2784695"/>
            <a:ext cx="2855505" cy="0"/>
          </a:xfrm>
          <a:prstGeom prst="line">
            <a:avLst/>
          </a:prstGeom>
          <a:noFill/>
          <a:ln w="9525">
            <a:solidFill>
              <a:srgbClr val="1C1C1C"/>
            </a:solidFill>
            <a:round/>
            <a:headEnd type="oval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6" name="AutoShape 19"/>
          <p:cNvSpPr>
            <a:spLocks noChangeArrowheads="1"/>
          </p:cNvSpPr>
          <p:nvPr/>
        </p:nvSpPr>
        <p:spPr bwMode="gray">
          <a:xfrm>
            <a:off x="3620179" y="1073205"/>
            <a:ext cx="595410" cy="563519"/>
          </a:xfrm>
          <a:prstGeom prst="cube">
            <a:avLst>
              <a:gd name="adj" fmla="val 28912"/>
            </a:avLst>
          </a:prstGeom>
          <a:solidFill>
            <a:srgbClr val="C0C0C0">
              <a:alpha val="39999"/>
            </a:srgb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7" name="AutoShape 20"/>
          <p:cNvSpPr>
            <a:spLocks noChangeArrowheads="1"/>
          </p:cNvSpPr>
          <p:nvPr/>
        </p:nvSpPr>
        <p:spPr bwMode="gray">
          <a:xfrm>
            <a:off x="2584750" y="483518"/>
            <a:ext cx="595409" cy="563519"/>
          </a:xfrm>
          <a:prstGeom prst="cube">
            <a:avLst>
              <a:gd name="adj" fmla="val 28912"/>
            </a:avLst>
          </a:prstGeom>
          <a:solidFill>
            <a:srgbClr val="FFC00D"/>
          </a:solidFill>
          <a:ln w="9525">
            <a:noFill/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8" name="Line 21"/>
          <p:cNvSpPr>
            <a:spLocks noChangeShapeType="1"/>
          </p:cNvSpPr>
          <p:nvPr/>
        </p:nvSpPr>
        <p:spPr bwMode="auto">
          <a:xfrm flipH="1">
            <a:off x="141570" y="759171"/>
            <a:ext cx="2626264" cy="0"/>
          </a:xfrm>
          <a:prstGeom prst="line">
            <a:avLst/>
          </a:prstGeom>
          <a:noFill/>
          <a:ln w="9525">
            <a:solidFill>
              <a:srgbClr val="1C1C1C"/>
            </a:solidFill>
            <a:round/>
            <a:headEnd type="oval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9" name="AutoShape 22"/>
          <p:cNvSpPr>
            <a:spLocks noChangeArrowheads="1"/>
          </p:cNvSpPr>
          <p:nvPr/>
        </p:nvSpPr>
        <p:spPr bwMode="gray">
          <a:xfrm>
            <a:off x="4557141" y="1884462"/>
            <a:ext cx="595409" cy="551305"/>
          </a:xfrm>
          <a:prstGeom prst="cube">
            <a:avLst>
              <a:gd name="adj" fmla="val 28912"/>
            </a:avLst>
          </a:prstGeom>
          <a:solidFill>
            <a:schemeClr val="tx2">
              <a:alpha val="83920"/>
            </a:scheme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0" name="AutoShape 23"/>
          <p:cNvSpPr>
            <a:spLocks noChangeArrowheads="1"/>
          </p:cNvSpPr>
          <p:nvPr/>
        </p:nvSpPr>
        <p:spPr bwMode="gray">
          <a:xfrm>
            <a:off x="4557141" y="1483196"/>
            <a:ext cx="595409" cy="551305"/>
          </a:xfrm>
          <a:prstGeom prst="cube">
            <a:avLst>
              <a:gd name="adj" fmla="val 28912"/>
            </a:avLst>
          </a:prstGeom>
          <a:solidFill>
            <a:schemeClr val="tx2">
              <a:alpha val="72156"/>
            </a:scheme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2" name="AutoShape 24"/>
          <p:cNvSpPr>
            <a:spLocks noChangeArrowheads="1"/>
          </p:cNvSpPr>
          <p:nvPr/>
        </p:nvSpPr>
        <p:spPr bwMode="gray">
          <a:xfrm>
            <a:off x="4557141" y="1081929"/>
            <a:ext cx="595409" cy="551305"/>
          </a:xfrm>
          <a:prstGeom prst="cube">
            <a:avLst>
              <a:gd name="adj" fmla="val 28912"/>
            </a:avLst>
          </a:prstGeom>
          <a:solidFill>
            <a:schemeClr val="tx2">
              <a:alpha val="39999"/>
            </a:scheme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AutoShape 25"/>
          <p:cNvSpPr>
            <a:spLocks noChangeArrowheads="1"/>
          </p:cNvSpPr>
          <p:nvPr/>
        </p:nvSpPr>
        <p:spPr bwMode="gray">
          <a:xfrm>
            <a:off x="3206315" y="593431"/>
            <a:ext cx="595409" cy="561773"/>
          </a:xfrm>
          <a:prstGeom prst="cube">
            <a:avLst>
              <a:gd name="adj" fmla="val 28912"/>
            </a:avLst>
          </a:prstGeom>
          <a:solidFill>
            <a:srgbClr val="C0C0C0">
              <a:alpha val="50195"/>
            </a:srgb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4" name="AutoShape 26"/>
          <p:cNvSpPr>
            <a:spLocks noChangeArrowheads="1"/>
          </p:cNvSpPr>
          <p:nvPr/>
        </p:nvSpPr>
        <p:spPr bwMode="gray">
          <a:xfrm>
            <a:off x="3609409" y="589942"/>
            <a:ext cx="595409" cy="561773"/>
          </a:xfrm>
          <a:prstGeom prst="cube">
            <a:avLst>
              <a:gd name="adj" fmla="val 28912"/>
            </a:avLst>
          </a:prstGeom>
          <a:solidFill>
            <a:srgbClr val="C0C0C0">
              <a:alpha val="70195"/>
            </a:srgb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5" name="AutoShape 27"/>
          <p:cNvSpPr>
            <a:spLocks noChangeArrowheads="1"/>
          </p:cNvSpPr>
          <p:nvPr/>
        </p:nvSpPr>
        <p:spPr bwMode="gray">
          <a:xfrm>
            <a:off x="4037119" y="593431"/>
            <a:ext cx="595409" cy="561773"/>
          </a:xfrm>
          <a:prstGeom prst="cube">
            <a:avLst>
              <a:gd name="adj" fmla="val 28912"/>
            </a:avLst>
          </a:prstGeom>
          <a:solidFill>
            <a:srgbClr val="C0C0C0">
              <a:alpha val="70195"/>
            </a:srgbClr>
          </a:solidFill>
          <a:ln w="9525">
            <a:solidFill>
              <a:srgbClr val="FFFFFF">
                <a:alpha val="79999"/>
              </a:srgbClr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6" name="AutoShape 28"/>
          <p:cNvSpPr>
            <a:spLocks noChangeArrowheads="1"/>
          </p:cNvSpPr>
          <p:nvPr/>
        </p:nvSpPr>
        <p:spPr bwMode="gray">
          <a:xfrm>
            <a:off x="4669454" y="483518"/>
            <a:ext cx="595410" cy="563519"/>
          </a:xfrm>
          <a:prstGeom prst="cube">
            <a:avLst>
              <a:gd name="adj" fmla="val 28912"/>
            </a:avLst>
          </a:prstGeom>
          <a:solidFill>
            <a:srgbClr val="FF1111"/>
          </a:solidFill>
          <a:ln w="9525">
            <a:noFill/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7" name="Line 29"/>
          <p:cNvSpPr>
            <a:spLocks noChangeShapeType="1"/>
          </p:cNvSpPr>
          <p:nvPr/>
        </p:nvSpPr>
        <p:spPr bwMode="auto">
          <a:xfrm>
            <a:off x="4884847" y="759171"/>
            <a:ext cx="2855505" cy="0"/>
          </a:xfrm>
          <a:prstGeom prst="line">
            <a:avLst/>
          </a:prstGeom>
          <a:noFill/>
          <a:ln w="9525">
            <a:solidFill>
              <a:srgbClr val="1C1C1C"/>
            </a:solidFill>
            <a:round/>
            <a:headEnd type="oval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8" name="Rectangle 30"/>
          <p:cNvSpPr>
            <a:spLocks noChangeArrowheads="1"/>
          </p:cNvSpPr>
          <p:nvPr/>
        </p:nvSpPr>
        <p:spPr bwMode="gray">
          <a:xfrm>
            <a:off x="3416281" y="1680339"/>
            <a:ext cx="752129" cy="369332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en-US" altLang="zh-CN" b="1">
                <a:solidFill>
                  <a:srgbClr val="66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PEST</a:t>
            </a:r>
          </a:p>
        </p:txBody>
      </p:sp>
      <p:sp>
        <p:nvSpPr>
          <p:cNvPr id="49" name="Rectangle 31"/>
          <p:cNvSpPr>
            <a:spLocks noChangeArrowheads="1"/>
          </p:cNvSpPr>
          <p:nvPr/>
        </p:nvSpPr>
        <p:spPr bwMode="auto">
          <a:xfrm>
            <a:off x="-151764" y="483519"/>
            <a:ext cx="3483198" cy="307777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Font typeface="Wingdings" panose="05000000000000000000" pitchFamily="2" charset="2"/>
              <a:buChar char="§"/>
            </a:pPr>
            <a:r>
              <a:rPr lang="en-US" altLang="zh-CN" sz="1400">
                <a:solidFill>
                  <a:srgbClr val="FFC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400" b="1">
                <a:solidFill>
                  <a:srgbClr val="FFC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P—</a:t>
            </a:r>
            <a:r>
              <a:rPr lang="zh-CN" altLang="en-US" sz="1400" b="1">
                <a:solidFill>
                  <a:srgbClr val="FFC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政治法律环境（</a:t>
            </a:r>
            <a:r>
              <a:rPr lang="en-US" sz="1400" b="1">
                <a:solidFill>
                  <a:srgbClr val="FFC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Political Factors</a:t>
            </a:r>
            <a:r>
              <a:rPr lang="zh-CN" altLang="en-US" sz="1400" b="1">
                <a:solidFill>
                  <a:srgbClr val="FFC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1400" b="1">
              <a:solidFill>
                <a:srgbClr val="FFC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0" name="Rectangle 33"/>
          <p:cNvSpPr>
            <a:spLocks noChangeArrowheads="1"/>
          </p:cNvSpPr>
          <p:nvPr/>
        </p:nvSpPr>
        <p:spPr bwMode="auto">
          <a:xfrm>
            <a:off x="-170586" y="2507298"/>
            <a:ext cx="3841823" cy="523220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buFont typeface="Wingdings" panose="05000000000000000000" pitchFamily="2" charset="2"/>
              <a:buChar char="§"/>
            </a:pPr>
            <a:r>
              <a:rPr lang="en-US" altLang="zh-CN" sz="1400">
                <a:solidFill>
                  <a:srgbClr val="21832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4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S—</a:t>
            </a:r>
            <a:r>
              <a:rPr lang="zh-CN" altLang="en-US" sz="14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社会文化环境（</a:t>
            </a:r>
            <a:r>
              <a:rPr lang="en-US" sz="1400" b="1" err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Sociocultural Fators</a:t>
            </a:r>
            <a:r>
              <a:rPr lang="zh-CN" altLang="en-US" sz="1400" b="1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ko-KR" sz="1400" b="1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 eaLnBrk="0" hangingPunct="0"/>
            <a:endParaRPr lang="en-US" altLang="zh-CN" sz="1400">
              <a:solidFill>
                <a:srgbClr val="21832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1" name="Text Box 35"/>
          <p:cNvSpPr txBox="1">
            <a:spLocks noChangeArrowheads="1"/>
          </p:cNvSpPr>
          <p:nvPr/>
        </p:nvSpPr>
        <p:spPr bwMode="black">
          <a:xfrm>
            <a:off x="0" y="753930"/>
            <a:ext cx="2007790" cy="20528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/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执政党性质     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/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政治体制      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/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经济体制</a:t>
            </a:r>
          </a:p>
          <a:p>
            <a:pPr indent="457200"/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政府的管制    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/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税法的改变   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/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专利数量</a:t>
            </a:r>
          </a:p>
          <a:p>
            <a:pPr indent="457200"/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环境保护法</a:t>
            </a:r>
          </a:p>
          <a:p>
            <a:pPr indent="457200"/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投资政策</a:t>
            </a:r>
          </a:p>
          <a:p>
            <a:pPr marL="120650" indent="-120650">
              <a:lnSpc>
                <a:spcPct val="60000"/>
              </a:lnSpc>
              <a:spcBef>
                <a:spcPct val="50000"/>
              </a:spcBef>
              <a:buClr>
                <a:srgbClr val="1F3F5F"/>
              </a:buClr>
            </a:pPr>
            <a:endParaRPr lang="en-US" altLang="zh-CN" sz="1400">
              <a:solidFill>
                <a:srgbClr val="1C1C1C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2" name="Text Box 37"/>
          <p:cNvSpPr txBox="1">
            <a:spLocks noChangeArrowheads="1"/>
          </p:cNvSpPr>
          <p:nvPr/>
        </p:nvSpPr>
        <p:spPr bwMode="black">
          <a:xfrm>
            <a:off x="276937" y="2912934"/>
            <a:ext cx="2927812" cy="181588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    对政府的信任度</a:t>
            </a:r>
          </a:p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 对道德的关切</a:t>
            </a:r>
          </a:p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 平均教育状况</a:t>
            </a:r>
          </a:p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 对质量的态度</a:t>
            </a:r>
          </a:p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 对服务的态度</a:t>
            </a:r>
          </a:p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 污染控制</a:t>
            </a:r>
          </a:p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 对能源的节约</a:t>
            </a:r>
          </a:p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 城市、城镇和农村  的人口变化</a:t>
            </a:r>
            <a:endParaRPr lang="en-US" altLang="zh-CN" sz="1400">
              <a:solidFill>
                <a:srgbClr val="1C1C1C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3" name="Text Box 38"/>
          <p:cNvSpPr txBox="1">
            <a:spLocks noChangeArrowheads="1"/>
          </p:cNvSpPr>
          <p:nvPr/>
        </p:nvSpPr>
        <p:spPr bwMode="black">
          <a:xfrm>
            <a:off x="5231279" y="2787774"/>
            <a:ext cx="2077025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defTabSz="913765">
              <a:buSzPct val="120000"/>
            </a:pP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科学技术发展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457200" defTabSz="913765">
              <a:buSzPct val="120000"/>
            </a:pP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自然地理因素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4" name="矩形 53"/>
          <p:cNvSpPr/>
          <p:nvPr/>
        </p:nvSpPr>
        <p:spPr>
          <a:xfrm>
            <a:off x="3203848" y="3392866"/>
            <a:ext cx="5940152" cy="1446550"/>
          </a:xfrm>
          <a:prstGeom prst="rect">
            <a:avLst/>
          </a:prstGeom>
          <a:solidFill>
            <a:srgbClr val="00B0F0">
              <a:alpha val="12000"/>
            </a:srgbClr>
          </a:solidFill>
          <a:ln w="38100">
            <a:solidFill>
              <a:srgbClr val="FFC00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从宏观的角度，包括怎么看待国家层面的政治、经济、文化、社会等等方面的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变化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与发展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趋势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，这些趋势将会为行业带来什么样的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影响与变化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？整个产业未来的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技术发展趋势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是怎样的？会发生哪些</a:t>
            </a:r>
            <a:r>
              <a:rPr lang="zh-CN" altLang="en-US" sz="16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变化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？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战略就是要“闻”到有钱味的地方。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467544" y="0"/>
            <a:ext cx="8676456" cy="43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tIns="36000" bIns="36000" rtlCol="0" anchor="ctr" anchorCtr="0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看行业技术趋势：通过行业技术炒作曲线，看清楚未来技术走势</a:t>
            </a:r>
          </a:p>
        </p:txBody>
      </p: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18792" y="1203598"/>
            <a:ext cx="5219794" cy="36004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5" name="矩形 14"/>
          <p:cNvSpPr/>
          <p:nvPr/>
        </p:nvSpPr>
        <p:spPr>
          <a:xfrm>
            <a:off x="0" y="483518"/>
            <a:ext cx="817240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技术的发展往往遵循一个可预期的模式，即先是萌芽，然后炒作，而后幻灭，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接着才是技术成熟后的稳步爬升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，最后到达应用高峰。</a:t>
            </a:r>
          </a:p>
        </p:txBody>
      </p:sp>
      <p:sp>
        <p:nvSpPr>
          <p:cNvPr id="16" name="右箭头 15"/>
          <p:cNvSpPr/>
          <p:nvPr/>
        </p:nvSpPr>
        <p:spPr>
          <a:xfrm>
            <a:off x="6012160" y="2643758"/>
            <a:ext cx="216024" cy="36004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TextBox 17"/>
          <p:cNvSpPr txBox="1"/>
          <p:nvPr/>
        </p:nvSpPr>
        <p:spPr>
          <a:xfrm>
            <a:off x="6444208" y="2427734"/>
            <a:ext cx="2448272" cy="715089"/>
          </a:xfrm>
          <a:prstGeom prst="round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看技术趋势，确定公司技术投资机会点</a:t>
            </a:r>
          </a:p>
        </p:txBody>
      </p:sp>
      <p:pic>
        <p:nvPicPr>
          <p:cNvPr id="21" name="Picture 1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8242126" y="411510"/>
            <a:ext cx="901874" cy="828000"/>
          </a:xfrm>
          <a:prstGeom prst="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右箭头 63"/>
          <p:cNvSpPr/>
          <p:nvPr/>
        </p:nvSpPr>
        <p:spPr>
          <a:xfrm rot="5400000">
            <a:off x="-1080628" y="2751770"/>
            <a:ext cx="3384376" cy="864096"/>
          </a:xfrm>
          <a:prstGeom prst="rightArrow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395536" y="0"/>
            <a:ext cx="8748464" cy="43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tIns="36000" bIns="36000" rtlCol="0" anchor="ctr" anchorCtr="0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看行业价值链：通过洞察行业价值链，确定公司行业定位和竞争战略</a:t>
            </a:r>
            <a:endParaRPr kumimoji="1" lang="zh-CN" altLang="en-US" sz="105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5" name="燕尾形 14"/>
          <p:cNvSpPr/>
          <p:nvPr/>
        </p:nvSpPr>
        <p:spPr>
          <a:xfrm>
            <a:off x="1253436" y="1635646"/>
            <a:ext cx="1512000" cy="648072"/>
          </a:xfrm>
          <a:prstGeom prst="chevron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8" name="燕尾形 17"/>
          <p:cNvSpPr/>
          <p:nvPr/>
        </p:nvSpPr>
        <p:spPr>
          <a:xfrm>
            <a:off x="2381561" y="1635646"/>
            <a:ext cx="1512000" cy="648072"/>
          </a:xfrm>
          <a:prstGeom prst="chevron">
            <a:avLst/>
          </a:prstGeom>
          <a:solidFill>
            <a:srgbClr val="F47878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0" name="燕尾形 19"/>
          <p:cNvSpPr/>
          <p:nvPr/>
        </p:nvSpPr>
        <p:spPr>
          <a:xfrm>
            <a:off x="3509686" y="1635646"/>
            <a:ext cx="1512000" cy="648072"/>
          </a:xfrm>
          <a:prstGeom prst="chevron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1" name="燕尾形 20"/>
          <p:cNvSpPr/>
          <p:nvPr/>
        </p:nvSpPr>
        <p:spPr>
          <a:xfrm>
            <a:off x="4637812" y="1635646"/>
            <a:ext cx="1728192" cy="648072"/>
          </a:xfrm>
          <a:prstGeom prst="chevron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2" name="燕尾形 21"/>
          <p:cNvSpPr/>
          <p:nvPr/>
        </p:nvSpPr>
        <p:spPr>
          <a:xfrm>
            <a:off x="1253436" y="2787774"/>
            <a:ext cx="1158324" cy="648072"/>
          </a:xfrm>
          <a:prstGeom prst="chevron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3" name="燕尾形 22"/>
          <p:cNvSpPr/>
          <p:nvPr/>
        </p:nvSpPr>
        <p:spPr>
          <a:xfrm>
            <a:off x="1901508" y="2787774"/>
            <a:ext cx="1512000" cy="648072"/>
          </a:xfrm>
          <a:prstGeom prst="chevron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4" name="燕尾形 23"/>
          <p:cNvSpPr/>
          <p:nvPr/>
        </p:nvSpPr>
        <p:spPr>
          <a:xfrm>
            <a:off x="2789774" y="2787774"/>
            <a:ext cx="1271974" cy="648072"/>
          </a:xfrm>
          <a:prstGeom prst="chevron">
            <a:avLst/>
          </a:prstGeom>
          <a:solidFill>
            <a:srgbClr val="F47878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5" name="燕尾形 24"/>
          <p:cNvSpPr/>
          <p:nvPr/>
        </p:nvSpPr>
        <p:spPr>
          <a:xfrm>
            <a:off x="3629700" y="2787774"/>
            <a:ext cx="1296144" cy="648072"/>
          </a:xfrm>
          <a:prstGeom prst="chevron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6" name="燕尾形 25"/>
          <p:cNvSpPr/>
          <p:nvPr/>
        </p:nvSpPr>
        <p:spPr>
          <a:xfrm>
            <a:off x="1253436" y="3867894"/>
            <a:ext cx="1512000" cy="648072"/>
          </a:xfrm>
          <a:prstGeom prst="chevron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7" name="燕尾形 26"/>
          <p:cNvSpPr/>
          <p:nvPr/>
        </p:nvSpPr>
        <p:spPr>
          <a:xfrm>
            <a:off x="2381561" y="3867894"/>
            <a:ext cx="1512000" cy="648072"/>
          </a:xfrm>
          <a:prstGeom prst="chevron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8" name="燕尾形 27"/>
          <p:cNvSpPr/>
          <p:nvPr/>
        </p:nvSpPr>
        <p:spPr>
          <a:xfrm>
            <a:off x="3413844" y="3867894"/>
            <a:ext cx="1512000" cy="648072"/>
          </a:xfrm>
          <a:prstGeom prst="chevron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9" name="燕尾形 28"/>
          <p:cNvSpPr/>
          <p:nvPr/>
        </p:nvSpPr>
        <p:spPr>
          <a:xfrm>
            <a:off x="4421788" y="3867894"/>
            <a:ext cx="1512000" cy="648072"/>
          </a:xfrm>
          <a:prstGeom prst="chevron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613476" y="1774148"/>
            <a:ext cx="8002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供应商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693596" y="1774148"/>
            <a:ext cx="8002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制造商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3845724" y="1774148"/>
            <a:ext cx="8002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经销商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4925844" y="1774148"/>
            <a:ext cx="15183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消费者</a:t>
            </a: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（用户）</a:t>
            </a:r>
          </a:p>
        </p:txBody>
      </p:sp>
      <p:cxnSp>
        <p:nvCxnSpPr>
          <p:cNvPr id="35" name="直接连接符 34"/>
          <p:cNvCxnSpPr/>
          <p:nvPr/>
        </p:nvCxnSpPr>
        <p:spPr>
          <a:xfrm flipH="1">
            <a:off x="1325444" y="2283718"/>
            <a:ext cx="1080120" cy="504056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>
            <a:off x="3557692" y="2283718"/>
            <a:ext cx="2592288" cy="504056"/>
          </a:xfrm>
          <a:prstGeom prst="line">
            <a:avLst/>
          </a:prstGeom>
          <a:ln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1541468" y="2956614"/>
            <a:ext cx="5950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研发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2213544" y="2833504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采购</a:t>
            </a:r>
            <a:r>
              <a:rPr lang="en-US" altLang="zh-CN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物流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3125813" y="2833504"/>
            <a:ext cx="719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制造</a:t>
            </a:r>
            <a:r>
              <a: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运行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3917732" y="2833504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营销及销售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4" name="燕尾形 43"/>
          <p:cNvSpPr/>
          <p:nvPr/>
        </p:nvSpPr>
        <p:spPr>
          <a:xfrm>
            <a:off x="4565804" y="2787774"/>
            <a:ext cx="1296144" cy="648072"/>
          </a:xfrm>
          <a:prstGeom prst="chevron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4853836" y="2833504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分销</a:t>
            </a:r>
            <a:r>
              <a:rPr lang="en-US" altLang="zh-CN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分销物流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6" name="燕尾形 45"/>
          <p:cNvSpPr/>
          <p:nvPr/>
        </p:nvSpPr>
        <p:spPr>
          <a:xfrm>
            <a:off x="5501908" y="2787774"/>
            <a:ext cx="936104" cy="648072"/>
          </a:xfrm>
          <a:prstGeom prst="chevron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5789940" y="2864281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售后服务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1541468" y="4033396"/>
            <a:ext cx="10054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材料准备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2693596" y="4033396"/>
            <a:ext cx="12961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功能转变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3779912" y="4048785"/>
            <a:ext cx="11281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组装成形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4709820" y="4048785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品质保证</a:t>
            </a:r>
          </a:p>
        </p:txBody>
      </p:sp>
      <p:sp>
        <p:nvSpPr>
          <p:cNvPr id="55" name="燕尾形 54"/>
          <p:cNvSpPr/>
          <p:nvPr/>
        </p:nvSpPr>
        <p:spPr>
          <a:xfrm>
            <a:off x="5501908" y="3867894"/>
            <a:ext cx="936104" cy="648072"/>
          </a:xfrm>
          <a:prstGeom prst="chevron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5789940" y="4048785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包装</a:t>
            </a:r>
          </a:p>
        </p:txBody>
      </p:sp>
      <p:cxnSp>
        <p:nvCxnSpPr>
          <p:cNvPr id="57" name="直接箭头连接符 56"/>
          <p:cNvCxnSpPr/>
          <p:nvPr/>
        </p:nvCxnSpPr>
        <p:spPr>
          <a:xfrm flipH="1">
            <a:off x="1259632" y="3435846"/>
            <a:ext cx="1512168" cy="432048"/>
          </a:xfrm>
          <a:prstGeom prst="straightConnector1">
            <a:avLst/>
          </a:prstGeom>
          <a:ln>
            <a:solidFill>
              <a:srgbClr val="FF0000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箭头连接符 57"/>
          <p:cNvCxnSpPr/>
          <p:nvPr/>
        </p:nvCxnSpPr>
        <p:spPr>
          <a:xfrm>
            <a:off x="3635896" y="3435846"/>
            <a:ext cx="2520280" cy="432048"/>
          </a:xfrm>
          <a:prstGeom prst="straightConnector1">
            <a:avLst/>
          </a:prstGeom>
          <a:ln>
            <a:solidFill>
              <a:srgbClr val="FF0000"/>
            </a:solidFill>
            <a:prstDash val="dash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/>
          <p:cNvSpPr txBox="1"/>
          <p:nvPr/>
        </p:nvSpPr>
        <p:spPr>
          <a:xfrm>
            <a:off x="-36512" y="1770370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行业价值链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0" y="2931790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公司价值链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0" y="4011910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运营作业链</a:t>
            </a:r>
          </a:p>
        </p:txBody>
      </p:sp>
      <p:sp>
        <p:nvSpPr>
          <p:cNvPr id="65" name="矩形 64"/>
          <p:cNvSpPr/>
          <p:nvPr/>
        </p:nvSpPr>
        <p:spPr>
          <a:xfrm>
            <a:off x="6444208" y="1563638"/>
            <a:ext cx="2699792" cy="892552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行业价值链中的</a:t>
            </a:r>
            <a:r>
              <a:rPr lang="zh-CN" altLang="en-US" sz="1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定位</a:t>
            </a:r>
            <a:endParaRPr lang="en-US" altLang="zh-CN" sz="1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行业的整合对企业</a:t>
            </a:r>
            <a:r>
              <a:rPr lang="zh-CN" altLang="en-US" sz="1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机会和威胁</a:t>
            </a:r>
            <a:endParaRPr lang="en-US" altLang="zh-CN" sz="1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利用价值链</a:t>
            </a:r>
            <a:r>
              <a:rPr lang="zh-CN" altLang="en-US" sz="1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降低成本</a:t>
            </a:r>
          </a:p>
        </p:txBody>
      </p:sp>
      <p:sp>
        <p:nvSpPr>
          <p:cNvPr id="66" name="矩形 65"/>
          <p:cNvSpPr/>
          <p:nvPr/>
        </p:nvSpPr>
        <p:spPr>
          <a:xfrm>
            <a:off x="6444208" y="2643758"/>
            <a:ext cx="1944216" cy="892552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成本分析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竞争差异化分析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…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7" name="矩形 66"/>
          <p:cNvSpPr/>
          <p:nvPr/>
        </p:nvSpPr>
        <p:spPr>
          <a:xfrm>
            <a:off x="0" y="447893"/>
            <a:ext cx="8172400" cy="584775"/>
          </a:xfrm>
          <a:prstGeom prst="rect">
            <a:avLst/>
          </a:prstGeom>
          <a:solidFill>
            <a:srgbClr val="C0000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buFont typeface="Wingdings" panose="05000000000000000000" pitchFamily="2" charset="2"/>
              <a:buChar char="p"/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通过价值链分析，从而带来新的市场机会。价值链的分解</a:t>
            </a:r>
            <a:r>
              <a: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+</a:t>
            </a: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找到核心竞争力</a:t>
            </a:r>
            <a:r>
              <a: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+</a:t>
            </a: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培育核心竞争力</a:t>
            </a:r>
            <a:r>
              <a: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+</a:t>
            </a: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价值链的整合</a:t>
            </a:r>
          </a:p>
        </p:txBody>
      </p:sp>
      <p:sp>
        <p:nvSpPr>
          <p:cNvPr id="68" name="矩形 67"/>
          <p:cNvSpPr/>
          <p:nvPr/>
        </p:nvSpPr>
        <p:spPr>
          <a:xfrm>
            <a:off x="6444208" y="3695422"/>
            <a:ext cx="1944216" cy="892552"/>
          </a:xfrm>
          <a:prstGeom prst="rect">
            <a:avLst/>
          </a:prstGeom>
          <a:ln>
            <a:solidFill>
              <a:schemeClr val="bg1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流程再造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成本分析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竞争差异化</a:t>
            </a:r>
          </a:p>
        </p:txBody>
      </p:sp>
      <p:sp>
        <p:nvSpPr>
          <p:cNvPr id="69" name="矩形 68"/>
          <p:cNvSpPr/>
          <p:nvPr/>
        </p:nvSpPr>
        <p:spPr>
          <a:xfrm>
            <a:off x="0" y="2571750"/>
            <a:ext cx="8964488" cy="2160240"/>
          </a:xfrm>
          <a:prstGeom prst="rect">
            <a:avLst/>
          </a:prstGeom>
          <a:solidFill>
            <a:schemeClr val="tx1">
              <a:lumMod val="50000"/>
              <a:lumOff val="50000"/>
              <a:alpha val="19000"/>
            </a:schemeClr>
          </a:solidFill>
          <a:ln w="31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TextBox 69"/>
          <p:cNvSpPr txBox="1"/>
          <p:nvPr/>
        </p:nvSpPr>
        <p:spPr>
          <a:xfrm>
            <a:off x="8532440" y="2571750"/>
            <a:ext cx="432048" cy="216024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 anchor="ctr" anchorCtr="1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内部价值链</a:t>
            </a:r>
          </a:p>
        </p:txBody>
      </p:sp>
      <p:pic>
        <p:nvPicPr>
          <p:cNvPr id="73" name="Picture 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8242126" y="411510"/>
            <a:ext cx="901874" cy="828000"/>
          </a:xfrm>
          <a:prstGeom prst="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 nodeType="clickPar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1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 nodeType="clickPar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 nodeType="clickPar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/>
      <p:bldP spid="15" grpId="0"/>
      <p:bldP spid="18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9" grpId="0"/>
      <p:bldP spid="50" grpId="0"/>
      <p:bldP spid="52" grpId="0"/>
      <p:bldP spid="53" grpId="0"/>
      <p:bldP spid="55" grpId="0"/>
      <p:bldP spid="54" grpId="0"/>
      <p:bldP spid="61" grpId="0"/>
      <p:bldP spid="62" grpId="0"/>
      <p:bldP spid="63" grpId="0"/>
      <p:bldP spid="65" grpId="0"/>
      <p:bldP spid="66" grpId="0"/>
      <p:bldP spid="68" grpId="0"/>
      <p:bldP spid="69" grpId="0"/>
      <p:bldP spid="7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5" name="组合 124"/>
          <p:cNvGrpSpPr/>
          <p:nvPr/>
        </p:nvGrpSpPr>
        <p:grpSpPr>
          <a:xfrm>
            <a:off x="35496" y="2931790"/>
            <a:ext cx="4464496" cy="1872208"/>
            <a:chOff x="107504" y="483518"/>
            <a:chExt cx="4464496" cy="1872208"/>
          </a:xfrm>
        </p:grpSpPr>
        <p:sp>
          <p:nvSpPr>
            <p:cNvPr id="107" name="矩形 106"/>
            <p:cNvSpPr/>
            <p:nvPr/>
          </p:nvSpPr>
          <p:spPr>
            <a:xfrm>
              <a:off x="107504" y="483518"/>
              <a:ext cx="4464496" cy="187220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31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" name="TextBox 1"/>
            <p:cNvSpPr txBox="1"/>
            <p:nvPr/>
          </p:nvSpPr>
          <p:spPr>
            <a:xfrm>
              <a:off x="107504" y="566559"/>
              <a:ext cx="3024335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重组前的价值链分析（重组前）</a:t>
              </a:r>
              <a:endParaRPr lang="en-US" altLang="zh-CN" sz="12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" name="矩形 2"/>
            <p:cNvSpPr/>
            <p:nvPr/>
          </p:nvSpPr>
          <p:spPr>
            <a:xfrm>
              <a:off x="275213" y="915566"/>
              <a:ext cx="684000" cy="25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金属矿</a:t>
              </a:r>
            </a:p>
          </p:txBody>
        </p:sp>
        <p:sp>
          <p:nvSpPr>
            <p:cNvPr id="10" name="矩形 9"/>
            <p:cNvSpPr/>
            <p:nvPr/>
          </p:nvSpPr>
          <p:spPr>
            <a:xfrm>
              <a:off x="275213" y="1203598"/>
              <a:ext cx="684000" cy="25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供电厂</a:t>
              </a:r>
            </a:p>
          </p:txBody>
        </p:sp>
        <p:sp>
          <p:nvSpPr>
            <p:cNvPr id="11" name="矩形 10"/>
            <p:cNvSpPr/>
            <p:nvPr/>
          </p:nvSpPr>
          <p:spPr>
            <a:xfrm>
              <a:off x="275213" y="1513790"/>
              <a:ext cx="684000" cy="25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供水厂</a:t>
              </a:r>
            </a:p>
          </p:txBody>
        </p:sp>
        <p:sp>
          <p:nvSpPr>
            <p:cNvPr id="13" name="矩形 12"/>
            <p:cNvSpPr/>
            <p:nvPr/>
          </p:nvSpPr>
          <p:spPr>
            <a:xfrm>
              <a:off x="2369583" y="1203598"/>
              <a:ext cx="432000" cy="25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批发</a:t>
              </a:r>
            </a:p>
          </p:txBody>
        </p:sp>
        <p:sp>
          <p:nvSpPr>
            <p:cNvPr id="14" name="矩形 13"/>
            <p:cNvSpPr/>
            <p:nvPr/>
          </p:nvSpPr>
          <p:spPr>
            <a:xfrm>
              <a:off x="2984768" y="1203598"/>
              <a:ext cx="432000" cy="25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零售</a:t>
              </a:r>
            </a:p>
          </p:txBody>
        </p:sp>
        <p:sp>
          <p:nvSpPr>
            <p:cNvPr id="15" name="矩形 14"/>
            <p:cNvSpPr/>
            <p:nvPr/>
          </p:nvSpPr>
          <p:spPr>
            <a:xfrm>
              <a:off x="3599952" y="1203598"/>
              <a:ext cx="540000" cy="25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消费者</a:t>
              </a:r>
            </a:p>
          </p:txBody>
        </p:sp>
        <p:sp>
          <p:nvSpPr>
            <p:cNvPr id="18" name="矩形 17"/>
            <p:cNvSpPr/>
            <p:nvPr/>
          </p:nvSpPr>
          <p:spPr>
            <a:xfrm>
              <a:off x="683014" y="1984793"/>
              <a:ext cx="432000" cy="25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购货</a:t>
              </a:r>
            </a:p>
          </p:txBody>
        </p:sp>
        <p:sp>
          <p:nvSpPr>
            <p:cNvPr id="19" name="矩形 18"/>
            <p:cNvSpPr/>
            <p:nvPr/>
          </p:nvSpPr>
          <p:spPr>
            <a:xfrm>
              <a:off x="1931397" y="1979130"/>
              <a:ext cx="432000" cy="25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销售</a:t>
              </a:r>
            </a:p>
          </p:txBody>
        </p:sp>
        <p:sp>
          <p:nvSpPr>
            <p:cNvPr id="20" name="矩形 19"/>
            <p:cNvSpPr/>
            <p:nvPr/>
          </p:nvSpPr>
          <p:spPr>
            <a:xfrm>
              <a:off x="3419872" y="1513790"/>
              <a:ext cx="1044000" cy="25200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（行业价值链）</a:t>
              </a:r>
            </a:p>
          </p:txBody>
        </p:sp>
        <p:sp>
          <p:nvSpPr>
            <p:cNvPr id="21" name="矩形 20"/>
            <p:cNvSpPr/>
            <p:nvPr/>
          </p:nvSpPr>
          <p:spPr>
            <a:xfrm>
              <a:off x="1307205" y="1984793"/>
              <a:ext cx="432000" cy="25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加工</a:t>
              </a:r>
            </a:p>
          </p:txBody>
        </p:sp>
        <p:sp>
          <p:nvSpPr>
            <p:cNvPr id="24" name="矩形 23"/>
            <p:cNvSpPr/>
            <p:nvPr/>
          </p:nvSpPr>
          <p:spPr>
            <a:xfrm>
              <a:off x="3419872" y="2064930"/>
              <a:ext cx="1044000" cy="25200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（内部价值链）</a:t>
              </a:r>
            </a:p>
          </p:txBody>
        </p:sp>
        <p:sp>
          <p:nvSpPr>
            <p:cNvPr id="27" name="矩形 26"/>
            <p:cNvSpPr/>
            <p:nvPr/>
          </p:nvSpPr>
          <p:spPr>
            <a:xfrm>
              <a:off x="1142398" y="1203598"/>
              <a:ext cx="1044000" cy="25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峨眉铁合金厂</a:t>
              </a:r>
            </a:p>
          </p:txBody>
        </p:sp>
        <p:cxnSp>
          <p:nvCxnSpPr>
            <p:cNvPr id="29" name="直接箭头连接符 28"/>
            <p:cNvCxnSpPr>
              <a:stCxn id="3" idx="3"/>
              <a:endCxn id="27" idx="1"/>
            </p:cNvCxnSpPr>
            <p:nvPr/>
          </p:nvCxnSpPr>
          <p:spPr>
            <a:xfrm>
              <a:off x="959213" y="1041566"/>
              <a:ext cx="183185" cy="28803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直接箭头连接符 30"/>
            <p:cNvCxnSpPr>
              <a:stCxn id="10" idx="3"/>
              <a:endCxn id="27" idx="1"/>
            </p:cNvCxnSpPr>
            <p:nvPr/>
          </p:nvCxnSpPr>
          <p:spPr>
            <a:xfrm>
              <a:off x="959213" y="1329598"/>
              <a:ext cx="183185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箭头连接符 32"/>
            <p:cNvCxnSpPr>
              <a:stCxn id="11" idx="3"/>
              <a:endCxn id="27" idx="1"/>
            </p:cNvCxnSpPr>
            <p:nvPr/>
          </p:nvCxnSpPr>
          <p:spPr>
            <a:xfrm flipV="1">
              <a:off x="959213" y="1329598"/>
              <a:ext cx="183185" cy="31019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箭头连接符 34"/>
            <p:cNvCxnSpPr>
              <a:stCxn id="27" idx="3"/>
              <a:endCxn id="13" idx="1"/>
            </p:cNvCxnSpPr>
            <p:nvPr/>
          </p:nvCxnSpPr>
          <p:spPr>
            <a:xfrm>
              <a:off x="2186398" y="1329598"/>
              <a:ext cx="183185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箭头连接符 36"/>
            <p:cNvCxnSpPr>
              <a:stCxn id="13" idx="3"/>
              <a:endCxn id="14" idx="1"/>
            </p:cNvCxnSpPr>
            <p:nvPr/>
          </p:nvCxnSpPr>
          <p:spPr>
            <a:xfrm>
              <a:off x="2801583" y="1329598"/>
              <a:ext cx="183185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直接箭头连接符 38"/>
            <p:cNvCxnSpPr>
              <a:stCxn id="14" idx="3"/>
              <a:endCxn id="15" idx="1"/>
            </p:cNvCxnSpPr>
            <p:nvPr/>
          </p:nvCxnSpPr>
          <p:spPr>
            <a:xfrm>
              <a:off x="3416768" y="1329598"/>
              <a:ext cx="183184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直接箭头连接符 40"/>
            <p:cNvCxnSpPr>
              <a:stCxn id="27" idx="2"/>
              <a:endCxn id="18" idx="0"/>
            </p:cNvCxnSpPr>
            <p:nvPr/>
          </p:nvCxnSpPr>
          <p:spPr>
            <a:xfrm flipH="1">
              <a:off x="899014" y="1455598"/>
              <a:ext cx="765384" cy="529195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直接箭头连接符 42"/>
            <p:cNvCxnSpPr>
              <a:stCxn id="27" idx="2"/>
              <a:endCxn id="21" idx="0"/>
            </p:cNvCxnSpPr>
            <p:nvPr/>
          </p:nvCxnSpPr>
          <p:spPr>
            <a:xfrm flipH="1">
              <a:off x="1523205" y="1455598"/>
              <a:ext cx="141193" cy="529195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直接箭头连接符 44"/>
            <p:cNvCxnSpPr>
              <a:stCxn id="27" idx="2"/>
              <a:endCxn id="19" idx="0"/>
            </p:cNvCxnSpPr>
            <p:nvPr/>
          </p:nvCxnSpPr>
          <p:spPr>
            <a:xfrm>
              <a:off x="1664398" y="1455598"/>
              <a:ext cx="482999" cy="52353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直接连接符 46"/>
            <p:cNvCxnSpPr/>
            <p:nvPr/>
          </p:nvCxnSpPr>
          <p:spPr>
            <a:xfrm>
              <a:off x="131196" y="1751974"/>
              <a:ext cx="4392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接连接符 47"/>
            <p:cNvCxnSpPr/>
            <p:nvPr/>
          </p:nvCxnSpPr>
          <p:spPr>
            <a:xfrm>
              <a:off x="131195" y="2303114"/>
              <a:ext cx="43920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矩形 6"/>
          <p:cNvSpPr/>
          <p:nvPr/>
        </p:nvSpPr>
        <p:spPr>
          <a:xfrm>
            <a:off x="467544" y="0"/>
            <a:ext cx="8676456" cy="43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价值链条分析方法实例介绍</a:t>
            </a:r>
          </a:p>
        </p:txBody>
      </p:sp>
      <p:grpSp>
        <p:nvGrpSpPr>
          <p:cNvPr id="124" name="组合 123"/>
          <p:cNvGrpSpPr/>
          <p:nvPr/>
        </p:nvGrpSpPr>
        <p:grpSpPr>
          <a:xfrm>
            <a:off x="4716016" y="2499742"/>
            <a:ext cx="4392000" cy="2304256"/>
            <a:chOff x="4744591" y="699542"/>
            <a:chExt cx="4392000" cy="2304256"/>
          </a:xfrm>
        </p:grpSpPr>
        <p:sp>
          <p:nvSpPr>
            <p:cNvPr id="109" name="矩形 108"/>
            <p:cNvSpPr/>
            <p:nvPr/>
          </p:nvSpPr>
          <p:spPr>
            <a:xfrm>
              <a:off x="4744591" y="699542"/>
              <a:ext cx="4392000" cy="2304256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31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TextBox 50"/>
            <p:cNvSpPr txBox="1"/>
            <p:nvPr/>
          </p:nvSpPr>
          <p:spPr>
            <a:xfrm>
              <a:off x="5248647" y="762839"/>
              <a:ext cx="385985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2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重组新形成的价值链（重组后）</a:t>
              </a:r>
              <a:endParaRPr lang="en-US" altLang="zh-CN" sz="12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r"/>
              <a:r>
                <a:rPr lang="zh-CN" altLang="en-US" sz="1000">
                  <a:latin typeface="微软雅黑" panose="020b0503020204020204" pitchFamily="34" charset="-122"/>
                  <a:ea typeface="微软雅黑" panose="020b0503020204020204" pitchFamily="34" charset="-122"/>
                </a:rPr>
                <a:t>（</a:t>
              </a:r>
              <a:r>
                <a:rPr lang="en-US" altLang="zh-CN" sz="1000"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r>
                <a:rPr lang="zh-CN" altLang="en-US" sz="1000">
                  <a:latin typeface="微软雅黑" panose="020b0503020204020204" pitchFamily="34" charset="-122"/>
                  <a:ea typeface="微软雅黑" panose="020b0503020204020204" pitchFamily="34" charset="-122"/>
                </a:rPr>
                <a:t>）资产重组后，嘉阳电厂成为川投峨眉</a:t>
              </a:r>
              <a:endParaRPr lang="en-US" altLang="zh-CN" sz="1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r"/>
              <a:r>
                <a:rPr lang="zh-CN" altLang="en-US" sz="1000">
                  <a:latin typeface="微软雅黑" panose="020b0503020204020204" pitchFamily="34" charset="-122"/>
                  <a:ea typeface="微软雅黑" panose="020b0503020204020204" pitchFamily="34" charset="-122"/>
                </a:rPr>
                <a:t>铁内部价值链的一环，形成了一条全新的煤、电、冶产业链</a:t>
              </a:r>
            </a:p>
          </p:txBody>
        </p:sp>
        <p:sp>
          <p:nvSpPr>
            <p:cNvPr id="52" name="矩形 51"/>
            <p:cNvSpPr/>
            <p:nvPr/>
          </p:nvSpPr>
          <p:spPr>
            <a:xfrm>
              <a:off x="4933809" y="1477229"/>
              <a:ext cx="540000" cy="252000"/>
            </a:xfrm>
            <a:prstGeom prst="rect">
              <a:avLst/>
            </a:prstGeom>
            <a:solidFill>
              <a:srgbClr val="6CFC24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金属矿</a:t>
              </a:r>
            </a:p>
          </p:txBody>
        </p:sp>
        <p:sp>
          <p:nvSpPr>
            <p:cNvPr id="54" name="矩形 53"/>
            <p:cNvSpPr/>
            <p:nvPr/>
          </p:nvSpPr>
          <p:spPr>
            <a:xfrm>
              <a:off x="4933809" y="1779662"/>
              <a:ext cx="540000" cy="252000"/>
            </a:xfrm>
            <a:prstGeom prst="rect">
              <a:avLst/>
            </a:prstGeom>
            <a:solidFill>
              <a:srgbClr val="6CFC24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供水厂</a:t>
              </a:r>
            </a:p>
          </p:txBody>
        </p:sp>
        <p:sp>
          <p:nvSpPr>
            <p:cNvPr id="55" name="矩形 54"/>
            <p:cNvSpPr/>
            <p:nvPr/>
          </p:nvSpPr>
          <p:spPr>
            <a:xfrm>
              <a:off x="6765074" y="1516138"/>
              <a:ext cx="432000" cy="252000"/>
            </a:xfrm>
            <a:prstGeom prst="rect">
              <a:avLst/>
            </a:prstGeom>
            <a:solidFill>
              <a:srgbClr val="6CFC24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批发</a:t>
              </a:r>
            </a:p>
          </p:txBody>
        </p:sp>
        <p:sp>
          <p:nvSpPr>
            <p:cNvPr id="56" name="矩形 55"/>
            <p:cNvSpPr/>
            <p:nvPr/>
          </p:nvSpPr>
          <p:spPr>
            <a:xfrm>
              <a:off x="7434540" y="1516138"/>
              <a:ext cx="432000" cy="252000"/>
            </a:xfrm>
            <a:prstGeom prst="rect">
              <a:avLst/>
            </a:prstGeom>
            <a:solidFill>
              <a:srgbClr val="6CFC24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零售</a:t>
              </a:r>
            </a:p>
          </p:txBody>
        </p:sp>
        <p:sp>
          <p:nvSpPr>
            <p:cNvPr id="57" name="矩形 56"/>
            <p:cNvSpPr/>
            <p:nvPr/>
          </p:nvSpPr>
          <p:spPr>
            <a:xfrm>
              <a:off x="8104007" y="1516138"/>
              <a:ext cx="540000" cy="252000"/>
            </a:xfrm>
            <a:prstGeom prst="rect">
              <a:avLst/>
            </a:prstGeom>
            <a:solidFill>
              <a:srgbClr val="6CFC24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消费者</a:t>
              </a:r>
            </a:p>
          </p:txBody>
        </p:sp>
        <p:sp>
          <p:nvSpPr>
            <p:cNvPr id="58" name="矩形 57"/>
            <p:cNvSpPr/>
            <p:nvPr/>
          </p:nvSpPr>
          <p:spPr>
            <a:xfrm>
              <a:off x="5362653" y="2211710"/>
              <a:ext cx="432000" cy="252000"/>
            </a:xfrm>
            <a:prstGeom prst="rect">
              <a:avLst/>
            </a:prstGeom>
            <a:solidFill>
              <a:srgbClr val="6CFC24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购货</a:t>
              </a:r>
            </a:p>
          </p:txBody>
        </p:sp>
        <p:sp>
          <p:nvSpPr>
            <p:cNvPr id="59" name="矩形 58"/>
            <p:cNvSpPr/>
            <p:nvPr/>
          </p:nvSpPr>
          <p:spPr>
            <a:xfrm>
              <a:off x="6589993" y="2211710"/>
              <a:ext cx="432000" cy="252000"/>
            </a:xfrm>
            <a:prstGeom prst="rect">
              <a:avLst/>
            </a:prstGeom>
            <a:solidFill>
              <a:srgbClr val="6CFC24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销售</a:t>
              </a:r>
            </a:p>
          </p:txBody>
        </p:sp>
        <p:sp>
          <p:nvSpPr>
            <p:cNvPr id="60" name="矩形 59"/>
            <p:cNvSpPr/>
            <p:nvPr/>
          </p:nvSpPr>
          <p:spPr>
            <a:xfrm>
              <a:off x="8026615" y="1792295"/>
              <a:ext cx="1044000" cy="25200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（行业价值链）</a:t>
              </a:r>
            </a:p>
          </p:txBody>
        </p:sp>
        <p:sp>
          <p:nvSpPr>
            <p:cNvPr id="61" name="矩形 60"/>
            <p:cNvSpPr/>
            <p:nvPr/>
          </p:nvSpPr>
          <p:spPr>
            <a:xfrm>
              <a:off x="5976323" y="2211710"/>
              <a:ext cx="432000" cy="252000"/>
            </a:xfrm>
            <a:prstGeom prst="rect">
              <a:avLst/>
            </a:prstGeom>
            <a:solidFill>
              <a:srgbClr val="6CFC24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加工</a:t>
              </a:r>
            </a:p>
          </p:txBody>
        </p:sp>
        <p:sp>
          <p:nvSpPr>
            <p:cNvPr id="62" name="矩形 61"/>
            <p:cNvSpPr/>
            <p:nvPr/>
          </p:nvSpPr>
          <p:spPr>
            <a:xfrm>
              <a:off x="8026615" y="2355726"/>
              <a:ext cx="1044000" cy="252000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（内部价值链）</a:t>
              </a:r>
            </a:p>
          </p:txBody>
        </p:sp>
        <p:sp>
          <p:nvSpPr>
            <p:cNvPr id="63" name="矩形 62"/>
            <p:cNvSpPr/>
            <p:nvPr/>
          </p:nvSpPr>
          <p:spPr>
            <a:xfrm>
              <a:off x="5711275" y="1516138"/>
              <a:ext cx="816333" cy="252000"/>
            </a:xfrm>
            <a:prstGeom prst="rect">
              <a:avLst/>
            </a:prstGeom>
            <a:solidFill>
              <a:srgbClr val="6CFC24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川投峨铁</a:t>
              </a:r>
            </a:p>
          </p:txBody>
        </p:sp>
        <p:cxnSp>
          <p:nvCxnSpPr>
            <p:cNvPr id="64" name="直接箭头连接符 63"/>
            <p:cNvCxnSpPr>
              <a:stCxn id="52" idx="3"/>
              <a:endCxn id="63" idx="1"/>
            </p:cNvCxnSpPr>
            <p:nvPr/>
          </p:nvCxnSpPr>
          <p:spPr>
            <a:xfrm>
              <a:off x="5473809" y="1603229"/>
              <a:ext cx="237466" cy="38909"/>
            </a:xfrm>
            <a:prstGeom prst="straightConnector1">
              <a:avLst/>
            </a:prstGeom>
            <a:solidFill>
              <a:schemeClr val="bg1">
                <a:lumMod val="95000"/>
              </a:schemeClr>
            </a:solidFill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直接箭头连接符 65"/>
            <p:cNvCxnSpPr>
              <a:stCxn id="54" idx="3"/>
              <a:endCxn id="63" idx="1"/>
            </p:cNvCxnSpPr>
            <p:nvPr/>
          </p:nvCxnSpPr>
          <p:spPr>
            <a:xfrm flipV="1">
              <a:off x="5473809" y="1642138"/>
              <a:ext cx="237466" cy="263524"/>
            </a:xfrm>
            <a:prstGeom prst="straightConnector1">
              <a:avLst/>
            </a:prstGeom>
            <a:solidFill>
              <a:schemeClr val="bg1">
                <a:lumMod val="95000"/>
              </a:schemeClr>
            </a:solidFill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直接箭头连接符 66"/>
            <p:cNvCxnSpPr>
              <a:stCxn id="63" idx="3"/>
              <a:endCxn id="55" idx="1"/>
            </p:cNvCxnSpPr>
            <p:nvPr/>
          </p:nvCxnSpPr>
          <p:spPr>
            <a:xfrm>
              <a:off x="6527608" y="1642138"/>
              <a:ext cx="237466" cy="0"/>
            </a:xfrm>
            <a:prstGeom prst="straightConnector1">
              <a:avLst/>
            </a:prstGeom>
            <a:solidFill>
              <a:schemeClr val="bg1">
                <a:lumMod val="95000"/>
              </a:schemeClr>
            </a:solidFill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直接箭头连接符 67"/>
            <p:cNvCxnSpPr>
              <a:stCxn id="55" idx="3"/>
              <a:endCxn id="56" idx="1"/>
            </p:cNvCxnSpPr>
            <p:nvPr/>
          </p:nvCxnSpPr>
          <p:spPr>
            <a:xfrm>
              <a:off x="7197074" y="1642138"/>
              <a:ext cx="237466" cy="0"/>
            </a:xfrm>
            <a:prstGeom prst="straightConnector1">
              <a:avLst/>
            </a:prstGeom>
            <a:solidFill>
              <a:schemeClr val="bg1">
                <a:lumMod val="95000"/>
              </a:schemeClr>
            </a:solidFill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直接箭头连接符 68"/>
            <p:cNvCxnSpPr>
              <a:stCxn id="56" idx="3"/>
              <a:endCxn id="57" idx="1"/>
            </p:cNvCxnSpPr>
            <p:nvPr/>
          </p:nvCxnSpPr>
          <p:spPr>
            <a:xfrm>
              <a:off x="7866540" y="1642138"/>
              <a:ext cx="237467" cy="0"/>
            </a:xfrm>
            <a:prstGeom prst="straightConnector1">
              <a:avLst/>
            </a:prstGeom>
            <a:solidFill>
              <a:schemeClr val="bg1">
                <a:lumMod val="95000"/>
              </a:schemeClr>
            </a:solidFill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直接箭头连接符 69"/>
            <p:cNvCxnSpPr>
              <a:stCxn id="63" idx="2"/>
            </p:cNvCxnSpPr>
            <p:nvPr/>
          </p:nvCxnSpPr>
          <p:spPr>
            <a:xfrm flipH="1">
              <a:off x="5680695" y="1768138"/>
              <a:ext cx="438747" cy="252056"/>
            </a:xfrm>
            <a:prstGeom prst="straightConnector1">
              <a:avLst/>
            </a:prstGeom>
            <a:solidFill>
              <a:schemeClr val="bg1">
                <a:lumMod val="95000"/>
              </a:schemeClr>
            </a:solidFill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直接箭头连接符 70"/>
            <p:cNvCxnSpPr>
              <a:stCxn id="63" idx="2"/>
            </p:cNvCxnSpPr>
            <p:nvPr/>
          </p:nvCxnSpPr>
          <p:spPr>
            <a:xfrm flipH="1">
              <a:off x="6119442" y="1768138"/>
              <a:ext cx="0" cy="252000"/>
            </a:xfrm>
            <a:prstGeom prst="straightConnector1">
              <a:avLst/>
            </a:prstGeom>
            <a:solidFill>
              <a:schemeClr val="bg1">
                <a:lumMod val="95000"/>
              </a:schemeClr>
            </a:solidFill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直接箭头连接符 71"/>
            <p:cNvCxnSpPr>
              <a:stCxn id="63" idx="2"/>
            </p:cNvCxnSpPr>
            <p:nvPr/>
          </p:nvCxnSpPr>
          <p:spPr>
            <a:xfrm>
              <a:off x="6119442" y="1768138"/>
              <a:ext cx="497357" cy="252056"/>
            </a:xfrm>
            <a:prstGeom prst="straightConnector1">
              <a:avLst/>
            </a:prstGeom>
            <a:solidFill>
              <a:schemeClr val="bg1">
                <a:lumMod val="95000"/>
              </a:schemeClr>
            </a:solidFill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直接连接符 72"/>
            <p:cNvCxnSpPr/>
            <p:nvPr/>
          </p:nvCxnSpPr>
          <p:spPr>
            <a:xfrm>
              <a:off x="4789791" y="2067694"/>
              <a:ext cx="4320000" cy="0"/>
            </a:xfrm>
            <a:prstGeom prst="lin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直接连接符 73"/>
            <p:cNvCxnSpPr/>
            <p:nvPr/>
          </p:nvCxnSpPr>
          <p:spPr>
            <a:xfrm>
              <a:off x="4789791" y="2924333"/>
              <a:ext cx="4320000" cy="0"/>
            </a:xfrm>
            <a:prstGeom prst="lin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矩形 79"/>
            <p:cNvSpPr/>
            <p:nvPr/>
          </p:nvSpPr>
          <p:spPr>
            <a:xfrm>
              <a:off x="4805376" y="2643758"/>
              <a:ext cx="648000" cy="252000"/>
            </a:xfrm>
            <a:prstGeom prst="rect">
              <a:avLst/>
            </a:prstGeom>
            <a:solidFill>
              <a:srgbClr val="6CFC24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嘉阳煤矿</a:t>
              </a:r>
            </a:p>
          </p:txBody>
        </p:sp>
        <p:sp>
          <p:nvSpPr>
            <p:cNvPr id="81" name="矩形 80"/>
            <p:cNvSpPr/>
            <p:nvPr/>
          </p:nvSpPr>
          <p:spPr>
            <a:xfrm>
              <a:off x="6746131" y="2643758"/>
              <a:ext cx="1584000" cy="252000"/>
            </a:xfrm>
            <a:prstGeom prst="rect">
              <a:avLst/>
            </a:prstGeom>
            <a:solidFill>
              <a:srgbClr val="6CFC24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作为自备电厂注入峨铁</a:t>
              </a:r>
            </a:p>
          </p:txBody>
        </p:sp>
        <p:sp>
          <p:nvSpPr>
            <p:cNvPr id="82" name="矩形 81"/>
            <p:cNvSpPr/>
            <p:nvPr/>
          </p:nvSpPr>
          <p:spPr>
            <a:xfrm>
              <a:off x="5794700" y="2643758"/>
              <a:ext cx="648000" cy="252000"/>
            </a:xfrm>
            <a:prstGeom prst="rect">
              <a:avLst/>
            </a:prstGeom>
            <a:solidFill>
              <a:srgbClr val="6CFC24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tx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嘉阳电厂</a:t>
              </a:r>
            </a:p>
          </p:txBody>
        </p:sp>
        <p:cxnSp>
          <p:nvCxnSpPr>
            <p:cNvPr id="84" name="直接箭头连接符 83"/>
            <p:cNvCxnSpPr>
              <a:stCxn id="58" idx="3"/>
              <a:endCxn id="61" idx="1"/>
            </p:cNvCxnSpPr>
            <p:nvPr/>
          </p:nvCxnSpPr>
          <p:spPr>
            <a:xfrm>
              <a:off x="5794653" y="2337710"/>
              <a:ext cx="181670" cy="0"/>
            </a:xfrm>
            <a:prstGeom prst="straightConnector1">
              <a:avLst/>
            </a:prstGeom>
            <a:solidFill>
              <a:schemeClr val="bg1">
                <a:lumMod val="95000"/>
              </a:schemeClr>
            </a:solidFill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直接箭头连接符 89"/>
            <p:cNvCxnSpPr>
              <a:stCxn id="80" idx="3"/>
              <a:endCxn id="82" idx="1"/>
            </p:cNvCxnSpPr>
            <p:nvPr/>
          </p:nvCxnSpPr>
          <p:spPr>
            <a:xfrm>
              <a:off x="5453376" y="2769758"/>
              <a:ext cx="341324" cy="0"/>
            </a:xfrm>
            <a:prstGeom prst="straightConnector1">
              <a:avLst/>
            </a:prstGeom>
            <a:solidFill>
              <a:schemeClr val="bg1">
                <a:lumMod val="95000"/>
              </a:schemeClr>
            </a:solidFill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直接箭头连接符 92"/>
            <p:cNvCxnSpPr>
              <a:stCxn id="82" idx="3"/>
              <a:endCxn id="81" idx="1"/>
            </p:cNvCxnSpPr>
            <p:nvPr/>
          </p:nvCxnSpPr>
          <p:spPr>
            <a:xfrm>
              <a:off x="6442700" y="2769758"/>
              <a:ext cx="303431" cy="0"/>
            </a:xfrm>
            <a:prstGeom prst="straightConnector1">
              <a:avLst/>
            </a:prstGeom>
            <a:solidFill>
              <a:schemeClr val="bg1">
                <a:lumMod val="95000"/>
              </a:schemeClr>
            </a:solidFill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直接连接符 94"/>
            <p:cNvCxnSpPr>
              <a:stCxn id="80" idx="0"/>
              <a:endCxn id="80" idx="0"/>
            </p:cNvCxnSpPr>
            <p:nvPr/>
          </p:nvCxnSpPr>
          <p:spPr>
            <a:xfrm flipH="1">
              <a:off x="5129376" y="2643758"/>
              <a:ext cx="0" cy="0"/>
            </a:xfrm>
            <a:prstGeom prst="lin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直接连接符 98"/>
            <p:cNvCxnSpPr>
              <a:stCxn id="82" idx="0"/>
              <a:endCxn id="82" idx="0"/>
            </p:cNvCxnSpPr>
            <p:nvPr/>
          </p:nvCxnSpPr>
          <p:spPr>
            <a:xfrm flipH="1">
              <a:off x="6118700" y="2643758"/>
              <a:ext cx="0" cy="0"/>
            </a:xfrm>
            <a:prstGeom prst="lin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直接连接符 105"/>
            <p:cNvCxnSpPr>
              <a:stCxn id="82" idx="0"/>
              <a:endCxn id="82" idx="0"/>
            </p:cNvCxnSpPr>
            <p:nvPr/>
          </p:nvCxnSpPr>
          <p:spPr>
            <a:xfrm flipH="1">
              <a:off x="6118700" y="2643758"/>
              <a:ext cx="0" cy="0"/>
            </a:xfrm>
            <a:prstGeom prst="lin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直接连接符 107"/>
            <p:cNvCxnSpPr>
              <a:stCxn id="82" idx="0"/>
            </p:cNvCxnSpPr>
            <p:nvPr/>
          </p:nvCxnSpPr>
          <p:spPr>
            <a:xfrm flipH="1" flipV="1">
              <a:off x="6096276" y="2627388"/>
              <a:ext cx="22424" cy="16370"/>
            </a:xfrm>
            <a:prstGeom prst="lin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直接连接符 110"/>
            <p:cNvCxnSpPr>
              <a:stCxn id="80" idx="0"/>
            </p:cNvCxnSpPr>
            <p:nvPr/>
          </p:nvCxnSpPr>
          <p:spPr>
            <a:xfrm flipH="1" flipV="1">
              <a:off x="5121622" y="2627388"/>
              <a:ext cx="7754" cy="16370"/>
            </a:xfrm>
            <a:prstGeom prst="lin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直接箭头连接符 112"/>
            <p:cNvCxnSpPr>
              <a:endCxn id="61" idx="2"/>
            </p:cNvCxnSpPr>
            <p:nvPr/>
          </p:nvCxnSpPr>
          <p:spPr>
            <a:xfrm flipV="1">
              <a:off x="5680695" y="2463710"/>
              <a:ext cx="511628" cy="108040"/>
            </a:xfrm>
            <a:prstGeom prst="straightConnector1">
              <a:avLst/>
            </a:prstGeom>
            <a:solidFill>
              <a:schemeClr val="bg1">
                <a:lumMod val="95000"/>
              </a:schemeClr>
            </a:solidFill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直接箭头连接符 90"/>
            <p:cNvCxnSpPr>
              <a:stCxn id="61" idx="3"/>
              <a:endCxn id="59" idx="1"/>
            </p:cNvCxnSpPr>
            <p:nvPr/>
          </p:nvCxnSpPr>
          <p:spPr>
            <a:xfrm>
              <a:off x="6408323" y="2337710"/>
              <a:ext cx="181670" cy="0"/>
            </a:xfrm>
            <a:prstGeom prst="straightConnector1">
              <a:avLst/>
            </a:prstGeom>
            <a:solidFill>
              <a:schemeClr val="bg1">
                <a:lumMod val="95000"/>
              </a:schemeClr>
            </a:solidFill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肘形连接符 97"/>
            <p:cNvCxnSpPr>
              <a:stCxn id="80" idx="0"/>
              <a:endCxn id="82" idx="0"/>
            </p:cNvCxnSpPr>
            <p:nvPr/>
          </p:nvCxnSpPr>
          <p:spPr>
            <a:xfrm rot="5400000" flipH="1" flipV="1">
              <a:off x="5624038" y="2149096"/>
              <a:ext cx="12700" cy="989324"/>
            </a:xfrm>
            <a:prstGeom prst="bentConnector3">
              <a:avLst>
                <a:gd name="adj1" fmla="val 490914"/>
              </a:avLst>
            </a:prstGeom>
            <a:solidFill>
              <a:schemeClr val="bg1">
                <a:lumMod val="95000"/>
              </a:schemeClr>
            </a:solidFill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9" name="组合 138"/>
          <p:cNvGrpSpPr/>
          <p:nvPr/>
        </p:nvGrpSpPr>
        <p:grpSpPr>
          <a:xfrm>
            <a:off x="2339752" y="411510"/>
            <a:ext cx="4392488" cy="3240360"/>
            <a:chOff x="2339752" y="483518"/>
            <a:chExt cx="4392488" cy="3240360"/>
          </a:xfrm>
        </p:grpSpPr>
        <p:grpSp>
          <p:nvGrpSpPr>
            <p:cNvPr id="132" name="组合 131"/>
            <p:cNvGrpSpPr/>
            <p:nvPr/>
          </p:nvGrpSpPr>
          <p:grpSpPr>
            <a:xfrm>
              <a:off x="2339752" y="483518"/>
              <a:ext cx="4320480" cy="3240360"/>
              <a:chOff x="3491880" y="483518"/>
              <a:chExt cx="3063612" cy="2232248"/>
            </a:xfrm>
          </p:grpSpPr>
          <p:sp>
            <p:nvSpPr>
              <p:cNvPr id="131" name="椭圆 130"/>
              <p:cNvSpPr/>
              <p:nvPr/>
            </p:nvSpPr>
            <p:spPr>
              <a:xfrm>
                <a:off x="3491880" y="1635646"/>
                <a:ext cx="1152128" cy="1080120"/>
              </a:xfrm>
              <a:prstGeom prst="ellipse">
                <a:avLst/>
              </a:prstGeom>
              <a:gradFill flip="none" rotWithShape="1">
                <a:gsLst>
                  <a:gs pos="0">
                    <a:srgbClr val="7030A0">
                      <a:tint val="66000"/>
                      <a:satMod val="160000"/>
                    </a:srgbClr>
                  </a:gs>
                  <a:gs pos="50000">
                    <a:srgbClr val="7030A0">
                      <a:tint val="44500"/>
                      <a:satMod val="160000"/>
                    </a:srgbClr>
                  </a:gs>
                  <a:gs pos="100000">
                    <a:srgbClr val="7030A0">
                      <a:tint val="23500"/>
                      <a:satMod val="160000"/>
                    </a:srgbClr>
                  </a:gs>
                </a:gsLst>
                <a:lin ang="8100000" scaled="1"/>
              </a:gradFill>
              <a:ln w="762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0" name="椭圆 129"/>
              <p:cNvSpPr/>
              <p:nvPr/>
            </p:nvSpPr>
            <p:spPr>
              <a:xfrm>
                <a:off x="3635896" y="483518"/>
                <a:ext cx="1152128" cy="1080120"/>
              </a:xfrm>
              <a:prstGeom prst="ellipse">
                <a:avLst/>
              </a:prstGeom>
              <a:gradFill flip="none" rotWithShape="1">
                <a:gsLst>
                  <a:gs pos="0">
                    <a:srgbClr val="C00000">
                      <a:tint val="66000"/>
                      <a:satMod val="160000"/>
                    </a:srgbClr>
                  </a:gs>
                  <a:gs pos="50000">
                    <a:srgbClr val="C00000">
                      <a:tint val="44500"/>
                      <a:satMod val="160000"/>
                    </a:srgbClr>
                  </a:gs>
                  <a:gs pos="100000">
                    <a:srgbClr val="C00000">
                      <a:tint val="23500"/>
                      <a:satMod val="160000"/>
                    </a:srgbClr>
                  </a:gs>
                </a:gsLst>
                <a:lin ang="5400000" scaled="1"/>
              </a:gradFill>
              <a:ln w="762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9" name="椭圆 128"/>
              <p:cNvSpPr/>
              <p:nvPr/>
            </p:nvSpPr>
            <p:spPr>
              <a:xfrm>
                <a:off x="5403364" y="1078784"/>
                <a:ext cx="1152128" cy="1080120"/>
              </a:xfrm>
              <a:prstGeom prst="ellipse">
                <a:avLst/>
              </a:prstGeom>
              <a:gradFill flip="none" rotWithShape="1">
                <a:gsLst>
                  <a:gs pos="0">
                    <a:srgbClr val="FFC000">
                      <a:tint val="66000"/>
                      <a:satMod val="160000"/>
                    </a:srgbClr>
                  </a:gs>
                  <a:gs pos="50000">
                    <a:srgbClr val="FFC000">
                      <a:tint val="44500"/>
                      <a:satMod val="160000"/>
                    </a:srgbClr>
                  </a:gs>
                  <a:gs pos="100000">
                    <a:srgbClr val="FFC000">
                      <a:tint val="23500"/>
                      <a:satMod val="160000"/>
                    </a:srgbClr>
                  </a:gs>
                </a:gsLst>
                <a:lin ang="8100000" scaled="1"/>
              </a:gradFill>
              <a:ln w="762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7" name="椭圆 126"/>
              <p:cNvSpPr/>
              <p:nvPr/>
            </p:nvSpPr>
            <p:spPr>
              <a:xfrm>
                <a:off x="3923928" y="699542"/>
                <a:ext cx="1872208" cy="1872000"/>
              </a:xfrm>
              <a:prstGeom prst="ellipse">
                <a:avLst/>
              </a:prstGeom>
              <a:gradFill flip="none" rotWithShape="1">
                <a:gsLst>
                  <a:gs pos="0">
                    <a:srgbClr val="92D050">
                      <a:tint val="66000"/>
                      <a:satMod val="160000"/>
                    </a:srgbClr>
                  </a:gs>
                  <a:gs pos="50000">
                    <a:srgbClr val="92D050">
                      <a:tint val="44500"/>
                      <a:satMod val="160000"/>
                    </a:srgbClr>
                  </a:gs>
                  <a:gs pos="100000">
                    <a:srgbClr val="92D050">
                      <a:tint val="23500"/>
                      <a:satMod val="160000"/>
                    </a:srgbClr>
                  </a:gs>
                </a:gsLst>
                <a:lin ang="8100000" scaled="1"/>
              </a:gradFill>
              <a:ln w="762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3" name="矩形 132"/>
            <p:cNvSpPr/>
            <p:nvPr/>
          </p:nvSpPr>
          <p:spPr>
            <a:xfrm>
              <a:off x="2964074" y="1816045"/>
              <a:ext cx="2628000" cy="684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TextBox 133"/>
            <p:cNvSpPr txBox="1"/>
            <p:nvPr/>
          </p:nvSpPr>
          <p:spPr>
            <a:xfrm>
              <a:off x="2987824" y="1779662"/>
              <a:ext cx="2592288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受电价上涨、供应不足、质量不好等因素的影响，企业长期开工不足，以致年年亏损。</a:t>
              </a:r>
            </a:p>
          </p:txBody>
        </p:sp>
        <p:sp>
          <p:nvSpPr>
            <p:cNvPr id="135" name="TextBox 134"/>
            <p:cNvSpPr txBox="1"/>
            <p:nvPr/>
          </p:nvSpPr>
          <p:spPr>
            <a:xfrm>
              <a:off x="3347864" y="1203598"/>
              <a:ext cx="18722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问题所在：</a:t>
              </a:r>
              <a:endParaRPr lang="en-US" altLang="zh-CN" sz="1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/>
              <a:r>
                <a:rPr lang="zh-CN" altLang="en-US" sz="12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冶炼加工环节</a:t>
              </a:r>
              <a:r>
                <a:rPr lang="en-US" altLang="zh-CN" sz="12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——</a:t>
              </a:r>
              <a:r>
                <a:rPr lang="zh-CN" altLang="en-US" sz="12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供电</a:t>
              </a:r>
            </a:p>
          </p:txBody>
        </p:sp>
        <p:sp>
          <p:nvSpPr>
            <p:cNvPr id="136" name="TextBox 135"/>
            <p:cNvSpPr txBox="1"/>
            <p:nvPr/>
          </p:nvSpPr>
          <p:spPr>
            <a:xfrm>
              <a:off x="5508104" y="1779662"/>
              <a:ext cx="12241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销售环节</a:t>
              </a:r>
              <a:endPara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/>
              <a:r>
                <a:rPr lang="zh-CN" altLang="en-US" sz="1100">
                  <a:latin typeface="微软雅黑" panose="020b0503020204020204" pitchFamily="34" charset="-122"/>
                  <a:ea typeface="微软雅黑" panose="020b0503020204020204" pitchFamily="34" charset="-122"/>
                </a:rPr>
                <a:t>产品有市场，不存在销售问题。</a:t>
              </a:r>
            </a:p>
          </p:txBody>
        </p:sp>
        <p:sp>
          <p:nvSpPr>
            <p:cNvPr id="137" name="TextBox 136"/>
            <p:cNvSpPr txBox="1"/>
            <p:nvPr/>
          </p:nvSpPr>
          <p:spPr>
            <a:xfrm>
              <a:off x="2685435" y="699542"/>
              <a:ext cx="116648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加工活动</a:t>
              </a:r>
              <a:r>
                <a:rPr lang="zh-CN" altLang="en-US" sz="1000">
                  <a:latin typeface="微软雅黑" panose="020b0503020204020204" pitchFamily="34" charset="-122"/>
                  <a:ea typeface="微软雅黑" panose="020b0503020204020204" pitchFamily="34" charset="-122"/>
                </a:rPr>
                <a:t>：起于材料采购，止于销售</a:t>
              </a:r>
            </a:p>
          </p:txBody>
        </p:sp>
        <p:sp>
          <p:nvSpPr>
            <p:cNvPr id="138" name="TextBox 137"/>
            <p:cNvSpPr txBox="1"/>
            <p:nvPr/>
          </p:nvSpPr>
          <p:spPr>
            <a:xfrm>
              <a:off x="2339752" y="2715766"/>
              <a:ext cx="115212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购货供应</a:t>
              </a:r>
              <a:endPara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r>
                <a:rPr lang="zh-CN" altLang="en-US" sz="14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系统</a:t>
              </a:r>
              <a:endPara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marL="177800" indent="-177800"/>
              <a:r>
                <a:rPr lang="zh-CN" altLang="en-US" sz="1000">
                  <a:latin typeface="微软雅黑" panose="020b0503020204020204" pitchFamily="34" charset="-122"/>
                  <a:ea typeface="微软雅黑" panose="020b0503020204020204" pitchFamily="34" charset="-122"/>
                </a:rPr>
                <a:t>     实行竞标定价      和适时购货。</a:t>
              </a:r>
            </a:p>
          </p:txBody>
        </p:sp>
      </p:grpSp>
      <p:sp>
        <p:nvSpPr>
          <p:cNvPr id="147" name="左弧形箭头 146"/>
          <p:cNvSpPr/>
          <p:nvPr/>
        </p:nvSpPr>
        <p:spPr>
          <a:xfrm rot="2164217" flipV="1">
            <a:off x="1676169" y="1158235"/>
            <a:ext cx="432048" cy="1800200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48" name="左弧形箭头 147"/>
          <p:cNvSpPr/>
          <p:nvPr/>
        </p:nvSpPr>
        <p:spPr>
          <a:xfrm rot="7550516" flipV="1">
            <a:off x="6436258" y="861654"/>
            <a:ext cx="432048" cy="1800200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49" name="燕尾形箭头 148"/>
          <p:cNvSpPr/>
          <p:nvPr/>
        </p:nvSpPr>
        <p:spPr>
          <a:xfrm>
            <a:off x="4547492" y="3855261"/>
            <a:ext cx="144016" cy="216024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3" name="Picture 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242126" y="411510"/>
            <a:ext cx="901874" cy="828000"/>
          </a:xfrm>
          <a:prstGeom prst="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矩形 44"/>
          <p:cNvSpPr/>
          <p:nvPr/>
        </p:nvSpPr>
        <p:spPr>
          <a:xfrm>
            <a:off x="3935803" y="1383239"/>
            <a:ext cx="5112000" cy="3384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0" y="0"/>
            <a:ext cx="9144000" cy="432000"/>
          </a:xfrm>
          <a:prstGeom prst="rect">
            <a:avLst/>
          </a:prstGeom>
          <a:solidFill>
            <a:srgbClr val="0099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tIns="36000" bIns="36000" rtlCol="0" anchor="ctr" anchorCtr="0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*看行业竞争态势：从行业五种力量，分析行业竞争态势，确定公司竞争战略</a:t>
            </a:r>
            <a:endParaRPr kumimoji="1" lang="zh-CN" altLang="en-US" sz="105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1" name="TextBox 9"/>
          <p:cNvSpPr txBox="1">
            <a:spLocks noChangeArrowheads="1"/>
          </p:cNvSpPr>
          <p:nvPr/>
        </p:nvSpPr>
        <p:spPr bwMode="auto">
          <a:xfrm>
            <a:off x="0" y="456484"/>
            <a:ext cx="8172400" cy="892552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177800">
              <a:spcBef>
                <a:spcPts val="600"/>
              </a:spcBef>
              <a:buFont typeface="Arial" pitchFamily="34" charset="0"/>
              <a:buChar char="•"/>
            </a:pPr>
            <a:r>
              <a:rPr lang="zh-CN" altLang="en-US" sz="140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行业中存在着</a:t>
            </a:r>
            <a:r>
              <a:rPr lang="zh-CN" altLang="en-US" sz="1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决定竞争规模和程度的五种力量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，这五种力量影响着产业的吸引力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177800" algn="l">
              <a:spcBef>
                <a:spcPts val="600"/>
              </a:spcBef>
              <a:buFont typeface="Arial" pitchFamily="34" charset="0"/>
              <a:buChar char="•"/>
            </a:pPr>
            <a:r>
              <a:rPr lang="zh-CN" altLang="en-US" sz="140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决定</a:t>
            </a:r>
            <a:r>
              <a:rPr lang="zh-CN" altLang="en-US" sz="1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企业盈利能力</a:t>
            </a:r>
            <a:r>
              <a:rPr lang="zh-CN" altLang="en-US" sz="140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首要的和根本的因素是产业的吸引力。</a:t>
            </a:r>
            <a:endParaRPr lang="en-US" altLang="zh-CN" sz="1400">
              <a:solidFill>
                <a:srgbClr val="33333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177800">
              <a:spcBef>
                <a:spcPts val="600"/>
              </a:spcBef>
              <a:buFont typeface="Arial" pitchFamily="34" charset="0"/>
              <a:buChar char="•"/>
            </a:pPr>
            <a:r>
              <a:rPr lang="zh-CN" altLang="en-US" sz="140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五力模型蕴涵着三类成功型战略：总</a:t>
            </a:r>
            <a:r>
              <a:rPr lang="zh-CN" altLang="en-US" sz="1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成本领先</a:t>
            </a:r>
            <a:r>
              <a:rPr lang="zh-CN" altLang="en-US" sz="140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战略；</a:t>
            </a:r>
            <a:r>
              <a:rPr lang="zh-CN" altLang="en-US" sz="1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差异化</a:t>
            </a:r>
            <a:r>
              <a:rPr lang="zh-CN" altLang="en-US" sz="140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战略；</a:t>
            </a:r>
            <a:r>
              <a:rPr lang="zh-CN" altLang="en-US" sz="1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专一化</a:t>
            </a:r>
            <a:r>
              <a:rPr lang="zh-CN" altLang="en-US" sz="140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战略。　</a:t>
            </a:r>
            <a:endParaRPr lang="zh-CN" altLang="en-US" sz="1600">
              <a:solidFill>
                <a:srgbClr val="333333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等腰三角形 11"/>
          <p:cNvSpPr/>
          <p:nvPr/>
        </p:nvSpPr>
        <p:spPr>
          <a:xfrm rot="5400000">
            <a:off x="2087724" y="2967794"/>
            <a:ext cx="3312368" cy="216024"/>
          </a:xfrm>
          <a:prstGeom prst="triangle">
            <a:avLst/>
          </a:prstGeom>
          <a:solidFill>
            <a:schemeClr val="bg1">
              <a:lumMod val="85000"/>
            </a:schemeClr>
          </a:solidFill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左箭头标注 12"/>
          <p:cNvSpPr/>
          <p:nvPr/>
        </p:nvSpPr>
        <p:spPr>
          <a:xfrm>
            <a:off x="2631067" y="2608212"/>
            <a:ext cx="914400" cy="914400"/>
          </a:xfrm>
          <a:prstGeom prst="leftArrowCallou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购买者</a:t>
            </a:r>
          </a:p>
        </p:txBody>
      </p:sp>
      <p:sp>
        <p:nvSpPr>
          <p:cNvPr id="14" name="上箭头标注 13"/>
          <p:cNvSpPr/>
          <p:nvPr/>
        </p:nvSpPr>
        <p:spPr>
          <a:xfrm>
            <a:off x="1331640" y="3673574"/>
            <a:ext cx="914400" cy="914400"/>
          </a:xfrm>
          <a:prstGeom prst="upArrowCallou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替代品的其他行业</a:t>
            </a:r>
          </a:p>
        </p:txBody>
      </p:sp>
      <p:sp>
        <p:nvSpPr>
          <p:cNvPr id="15" name="右箭头标注 14"/>
          <p:cNvSpPr/>
          <p:nvPr/>
        </p:nvSpPr>
        <p:spPr>
          <a:xfrm>
            <a:off x="179512" y="2608212"/>
            <a:ext cx="914400" cy="914400"/>
          </a:xfrm>
          <a:prstGeom prst="rightArrowCallou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供应商</a:t>
            </a:r>
          </a:p>
        </p:txBody>
      </p:sp>
      <p:sp>
        <p:nvSpPr>
          <p:cNvPr id="16" name="下箭头标注 15"/>
          <p:cNvSpPr/>
          <p:nvPr/>
        </p:nvSpPr>
        <p:spPr>
          <a:xfrm>
            <a:off x="1331640" y="1585342"/>
            <a:ext cx="914400" cy="914400"/>
          </a:xfrm>
          <a:prstGeom prst="downArrowCallou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潜在的新进入者</a:t>
            </a:r>
          </a:p>
        </p:txBody>
      </p:sp>
      <p:sp>
        <p:nvSpPr>
          <p:cNvPr id="17" name="矩形 16"/>
          <p:cNvSpPr/>
          <p:nvPr/>
        </p:nvSpPr>
        <p:spPr>
          <a:xfrm>
            <a:off x="1158752" y="2499742"/>
            <a:ext cx="1472315" cy="102287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销售者之间的竞争来自企业争夺有利市场地位和竞争优势</a:t>
            </a:r>
          </a:p>
        </p:txBody>
      </p:sp>
      <p:sp>
        <p:nvSpPr>
          <p:cNvPr id="18" name="矩形 17"/>
          <p:cNvSpPr/>
          <p:nvPr/>
        </p:nvSpPr>
        <p:spPr>
          <a:xfrm>
            <a:off x="3953107" y="1400113"/>
            <a:ext cx="5076000" cy="402965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波特五力模型与一般战略关系</a:t>
            </a:r>
          </a:p>
        </p:txBody>
      </p:sp>
      <p:sp>
        <p:nvSpPr>
          <p:cNvPr id="19" name="矩形 18"/>
          <p:cNvSpPr/>
          <p:nvPr/>
        </p:nvSpPr>
        <p:spPr>
          <a:xfrm>
            <a:off x="3953109" y="1859230"/>
            <a:ext cx="828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行业内的五种力量</a:t>
            </a:r>
          </a:p>
        </p:txBody>
      </p:sp>
      <p:sp>
        <p:nvSpPr>
          <p:cNvPr id="20" name="矩形 19"/>
          <p:cNvSpPr/>
          <p:nvPr/>
        </p:nvSpPr>
        <p:spPr>
          <a:xfrm>
            <a:off x="3953109" y="2347382"/>
            <a:ext cx="828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进入障碍</a:t>
            </a:r>
          </a:p>
        </p:txBody>
      </p:sp>
      <p:sp>
        <p:nvSpPr>
          <p:cNvPr id="21" name="矩形 20"/>
          <p:cNvSpPr/>
          <p:nvPr/>
        </p:nvSpPr>
        <p:spPr>
          <a:xfrm>
            <a:off x="3953109" y="2835534"/>
            <a:ext cx="828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买方侃价能力</a:t>
            </a:r>
          </a:p>
        </p:txBody>
      </p:sp>
      <p:sp>
        <p:nvSpPr>
          <p:cNvPr id="22" name="矩形 21"/>
          <p:cNvSpPr/>
          <p:nvPr/>
        </p:nvSpPr>
        <p:spPr>
          <a:xfrm>
            <a:off x="3953109" y="3323686"/>
            <a:ext cx="828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供方侃价能力</a:t>
            </a:r>
          </a:p>
        </p:txBody>
      </p:sp>
      <p:sp>
        <p:nvSpPr>
          <p:cNvPr id="23" name="矩形 22"/>
          <p:cNvSpPr/>
          <p:nvPr/>
        </p:nvSpPr>
        <p:spPr>
          <a:xfrm>
            <a:off x="3953109" y="3811838"/>
            <a:ext cx="828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替代品的威胁</a:t>
            </a:r>
          </a:p>
        </p:txBody>
      </p:sp>
      <p:sp>
        <p:nvSpPr>
          <p:cNvPr id="24" name="矩形 23"/>
          <p:cNvSpPr/>
          <p:nvPr/>
        </p:nvSpPr>
        <p:spPr>
          <a:xfrm>
            <a:off x="3953109" y="4299990"/>
            <a:ext cx="828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行业内对手的竞争</a:t>
            </a:r>
          </a:p>
        </p:txBody>
      </p:sp>
      <p:sp>
        <p:nvSpPr>
          <p:cNvPr id="25" name="矩形 24"/>
          <p:cNvSpPr/>
          <p:nvPr/>
        </p:nvSpPr>
        <p:spPr>
          <a:xfrm>
            <a:off x="4827364" y="1859230"/>
            <a:ext cx="4201743" cy="208464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一般战略</a:t>
            </a:r>
          </a:p>
        </p:txBody>
      </p:sp>
      <p:sp>
        <p:nvSpPr>
          <p:cNvPr id="26" name="矩形 25"/>
          <p:cNvSpPr/>
          <p:nvPr/>
        </p:nvSpPr>
        <p:spPr>
          <a:xfrm>
            <a:off x="4827364" y="2111230"/>
            <a:ext cx="1116000" cy="180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成本领先战略</a:t>
            </a:r>
          </a:p>
        </p:txBody>
      </p:sp>
      <p:sp>
        <p:nvSpPr>
          <p:cNvPr id="27" name="矩形 26"/>
          <p:cNvSpPr/>
          <p:nvPr/>
        </p:nvSpPr>
        <p:spPr>
          <a:xfrm>
            <a:off x="5992236" y="2111230"/>
            <a:ext cx="1260000" cy="180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产品差异化战略</a:t>
            </a:r>
          </a:p>
        </p:txBody>
      </p:sp>
      <p:sp>
        <p:nvSpPr>
          <p:cNvPr id="28" name="矩形 27"/>
          <p:cNvSpPr/>
          <p:nvPr/>
        </p:nvSpPr>
        <p:spPr>
          <a:xfrm>
            <a:off x="7301107" y="2111230"/>
            <a:ext cx="1728000" cy="180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专一化战略</a:t>
            </a:r>
          </a:p>
        </p:txBody>
      </p:sp>
      <p:sp>
        <p:nvSpPr>
          <p:cNvPr id="29" name="矩形 28"/>
          <p:cNvSpPr/>
          <p:nvPr/>
        </p:nvSpPr>
        <p:spPr>
          <a:xfrm>
            <a:off x="4827364" y="2347382"/>
            <a:ext cx="1116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具备杀价能力以阻止潜在对手的进入</a:t>
            </a:r>
          </a:p>
        </p:txBody>
      </p:sp>
      <p:sp>
        <p:nvSpPr>
          <p:cNvPr id="30" name="矩形 29"/>
          <p:cNvSpPr/>
          <p:nvPr/>
        </p:nvSpPr>
        <p:spPr>
          <a:xfrm>
            <a:off x="4827364" y="2835534"/>
            <a:ext cx="1116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具备向大买家出更低价格的能力</a:t>
            </a:r>
          </a:p>
        </p:txBody>
      </p:sp>
      <p:sp>
        <p:nvSpPr>
          <p:cNvPr id="31" name="矩形 30"/>
          <p:cNvSpPr/>
          <p:nvPr/>
        </p:nvSpPr>
        <p:spPr>
          <a:xfrm>
            <a:off x="4827364" y="3323686"/>
            <a:ext cx="1116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更好的抑制大卖家的侃价能力</a:t>
            </a:r>
          </a:p>
        </p:txBody>
      </p:sp>
      <p:sp>
        <p:nvSpPr>
          <p:cNvPr id="32" name="矩形 31"/>
          <p:cNvSpPr/>
          <p:nvPr/>
        </p:nvSpPr>
        <p:spPr>
          <a:xfrm>
            <a:off x="4827364" y="3811838"/>
            <a:ext cx="1116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能够利用低价抵御替代品</a:t>
            </a:r>
          </a:p>
        </p:txBody>
      </p:sp>
      <p:sp>
        <p:nvSpPr>
          <p:cNvPr id="33" name="矩形 32"/>
          <p:cNvSpPr/>
          <p:nvPr/>
        </p:nvSpPr>
        <p:spPr>
          <a:xfrm>
            <a:off x="4827364" y="4299990"/>
            <a:ext cx="1116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能更好的进行价格竞争</a:t>
            </a:r>
          </a:p>
        </p:txBody>
      </p:sp>
      <p:sp>
        <p:nvSpPr>
          <p:cNvPr id="34" name="矩形 33"/>
          <p:cNvSpPr/>
          <p:nvPr/>
        </p:nvSpPr>
        <p:spPr>
          <a:xfrm>
            <a:off x="5992236" y="2347382"/>
            <a:ext cx="1260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培育顾客忠诚度以挫伤潜在进入者的信心</a:t>
            </a:r>
          </a:p>
        </p:txBody>
      </p:sp>
      <p:sp>
        <p:nvSpPr>
          <p:cNvPr id="35" name="矩形 34"/>
          <p:cNvSpPr/>
          <p:nvPr/>
        </p:nvSpPr>
        <p:spPr>
          <a:xfrm>
            <a:off x="5992236" y="2835534"/>
            <a:ext cx="1260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因为选择范围小而削弱了大买家的谈判能力</a:t>
            </a:r>
          </a:p>
        </p:txBody>
      </p:sp>
      <p:sp>
        <p:nvSpPr>
          <p:cNvPr id="36" name="矩形 35"/>
          <p:cNvSpPr/>
          <p:nvPr/>
        </p:nvSpPr>
        <p:spPr>
          <a:xfrm>
            <a:off x="5992236" y="3323686"/>
            <a:ext cx="1260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更好的将供方的涨给顾客方价部分转嫁</a:t>
            </a:r>
          </a:p>
        </p:txBody>
      </p:sp>
      <p:sp>
        <p:nvSpPr>
          <p:cNvPr id="37" name="矩形 36"/>
          <p:cNvSpPr/>
          <p:nvPr/>
        </p:nvSpPr>
        <p:spPr>
          <a:xfrm>
            <a:off x="5992236" y="3811838"/>
            <a:ext cx="1260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各科习惯于一种独特的产品或服务因而降低了替代品的威胁</a:t>
            </a:r>
          </a:p>
        </p:txBody>
      </p:sp>
      <p:sp>
        <p:nvSpPr>
          <p:cNvPr id="38" name="矩形 37"/>
          <p:cNvSpPr/>
          <p:nvPr/>
        </p:nvSpPr>
        <p:spPr>
          <a:xfrm>
            <a:off x="5992236" y="4299990"/>
            <a:ext cx="1260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品牌忠诚度能使顾客不理睬你的竞争对手</a:t>
            </a:r>
          </a:p>
        </p:txBody>
      </p:sp>
      <p:sp>
        <p:nvSpPr>
          <p:cNvPr id="39" name="矩形 38"/>
          <p:cNvSpPr/>
          <p:nvPr/>
        </p:nvSpPr>
        <p:spPr>
          <a:xfrm>
            <a:off x="7301107" y="2347382"/>
            <a:ext cx="1728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通过集中战略建立核心能力以阻止潜在对手的进入</a:t>
            </a:r>
          </a:p>
        </p:txBody>
      </p:sp>
      <p:sp>
        <p:nvSpPr>
          <p:cNvPr id="40" name="矩形 39"/>
          <p:cNvSpPr/>
          <p:nvPr/>
        </p:nvSpPr>
        <p:spPr>
          <a:xfrm>
            <a:off x="7301107" y="2835534"/>
            <a:ext cx="1728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因为没有选择范围使大买家丧失谈判能力</a:t>
            </a:r>
          </a:p>
        </p:txBody>
      </p:sp>
      <p:sp>
        <p:nvSpPr>
          <p:cNvPr id="41" name="矩形 40"/>
          <p:cNvSpPr/>
          <p:nvPr/>
        </p:nvSpPr>
        <p:spPr>
          <a:xfrm>
            <a:off x="7301107" y="3323686"/>
            <a:ext cx="1728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进货量低供方的侃价能力就高，但集中差异化的公司能更好地将供方的涨价部分转嫁出去</a:t>
            </a:r>
          </a:p>
        </p:txBody>
      </p:sp>
      <p:sp>
        <p:nvSpPr>
          <p:cNvPr id="42" name="矩形 41"/>
          <p:cNvSpPr/>
          <p:nvPr/>
        </p:nvSpPr>
        <p:spPr>
          <a:xfrm>
            <a:off x="7301107" y="3811838"/>
            <a:ext cx="1728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特殊的产品和核心能力能够防止替代品的威胁</a:t>
            </a:r>
          </a:p>
        </p:txBody>
      </p:sp>
      <p:sp>
        <p:nvSpPr>
          <p:cNvPr id="43" name="矩形 42"/>
          <p:cNvSpPr/>
          <p:nvPr/>
        </p:nvSpPr>
        <p:spPr>
          <a:xfrm>
            <a:off x="7301107" y="4299990"/>
            <a:ext cx="1728000" cy="432000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36000" bIns="0"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1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竞争对手无法满足集中差异化顾客的需求</a:t>
            </a:r>
          </a:p>
        </p:txBody>
      </p:sp>
      <p:cxnSp>
        <p:nvCxnSpPr>
          <p:cNvPr id="47" name="直接连接符 46"/>
          <p:cNvCxnSpPr/>
          <p:nvPr/>
        </p:nvCxnSpPr>
        <p:spPr>
          <a:xfrm>
            <a:off x="3581765" y="1349036"/>
            <a:ext cx="17748" cy="3382954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Picture 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242126" y="411510"/>
            <a:ext cx="901874" cy="828000"/>
          </a:xfrm>
          <a:prstGeom prst="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395536" y="0"/>
            <a:ext cx="8748464" cy="43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tIns="36000" bIns="36000" rtlCol="0" anchor="ctr" anchorCtr="0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看市场</a:t>
            </a:r>
            <a:r>
              <a:rPr kumimoji="1" lang="en-US" altLang="zh-CN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kumimoji="1" lang="zh-CN" altLang="en-US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客户：由粗到细，进行市场细分，客户细分，做出战略取舍</a:t>
            </a:r>
            <a:endParaRPr kumimoji="1" lang="zh-CN" altLang="en-US" sz="100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2" name="组合 22"/>
          <p:cNvGrpSpPr/>
          <p:nvPr/>
        </p:nvGrpSpPr>
        <p:grpSpPr>
          <a:xfrm>
            <a:off x="1835696" y="1848723"/>
            <a:ext cx="2448119" cy="2460511"/>
            <a:chOff x="1479136" y="1412009"/>
            <a:chExt cx="2448119" cy="2460511"/>
          </a:xfrm>
        </p:grpSpPr>
        <p:grpSp>
          <p:nvGrpSpPr>
            <p:cNvPr id="3" name="组合 28"/>
            <p:cNvGrpSpPr/>
            <p:nvPr/>
          </p:nvGrpSpPr>
          <p:grpSpPr>
            <a:xfrm rot="661561">
              <a:off x="1479136" y="1412009"/>
              <a:ext cx="2448119" cy="2460511"/>
              <a:chOff x="1067358" y="1058946"/>
              <a:chExt cx="2448119" cy="2460511"/>
            </a:xfrm>
          </p:grpSpPr>
          <p:sp>
            <p:nvSpPr>
              <p:cNvPr id="29" name="饼形 28"/>
              <p:cNvSpPr/>
              <p:nvPr/>
            </p:nvSpPr>
            <p:spPr>
              <a:xfrm rot="21346503">
                <a:off x="1067358" y="1071457"/>
                <a:ext cx="2448000" cy="2448000"/>
              </a:xfrm>
              <a:prstGeom prst="pie">
                <a:avLst>
                  <a:gd name="adj1" fmla="val 1334636"/>
                  <a:gd name="adj2" fmla="val 873839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30" name="饼形 29"/>
              <p:cNvSpPr/>
              <p:nvPr/>
            </p:nvSpPr>
            <p:spPr>
              <a:xfrm rot="3130834">
                <a:off x="1067358" y="1059582"/>
                <a:ext cx="2448000" cy="2448000"/>
              </a:xfrm>
              <a:prstGeom prst="pie">
                <a:avLst>
                  <a:gd name="adj1" fmla="val 5364940"/>
                  <a:gd name="adj2" fmla="val 12205671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32" name="饼形 31"/>
              <p:cNvSpPr/>
              <p:nvPr/>
            </p:nvSpPr>
            <p:spPr>
              <a:xfrm rot="15390566">
                <a:off x="1067477" y="1058946"/>
                <a:ext cx="2448000" cy="2448000"/>
              </a:xfrm>
              <a:prstGeom prst="pie">
                <a:avLst>
                  <a:gd name="adj1" fmla="val 0"/>
                  <a:gd name="adj2" fmla="val 7270759"/>
                </a:avLst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33" name="椭圆 32"/>
              <p:cNvSpPr/>
              <p:nvPr/>
            </p:nvSpPr>
            <p:spPr>
              <a:xfrm>
                <a:off x="1512039" y="1467880"/>
                <a:ext cx="1584000" cy="1584000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25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1997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6965" algn="l" defTabSz="913765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5" name="TextBox 24"/>
            <p:cNvSpPr txBox="1"/>
            <p:nvPr/>
          </p:nvSpPr>
          <p:spPr>
            <a:xfrm>
              <a:off x="2195736" y="2340038"/>
              <a:ext cx="100540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自身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 rot="18129370">
              <a:off x="1323982" y="1886085"/>
              <a:ext cx="11079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latin typeface="微软雅黑" panose="020b0503020204020204" pitchFamily="34" charset="-122"/>
                  <a:ea typeface="微软雅黑" panose="020b0503020204020204" pitchFamily="34" charset="-122"/>
                </a:rPr>
                <a:t>看行业</a:t>
              </a:r>
            </a:p>
          </p:txBody>
        </p:sp>
        <p:sp>
          <p:nvSpPr>
            <p:cNvPr id="27" name="TextBox 26"/>
            <p:cNvSpPr txBox="1"/>
            <p:nvPr/>
          </p:nvSpPr>
          <p:spPr>
            <a:xfrm rot="2753398">
              <a:off x="2894075" y="1747231"/>
              <a:ext cx="11079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看市场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2123728" y="3356861"/>
              <a:ext cx="11079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25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1997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6965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latin typeface="微软雅黑" panose="020b0503020204020204" pitchFamily="34" charset="-122"/>
                  <a:ea typeface="微软雅黑" panose="020b0503020204020204" pitchFamily="34" charset="-122"/>
                </a:rPr>
                <a:t>看竞争</a:t>
              </a:r>
            </a:p>
          </p:txBody>
        </p:sp>
      </p:grpSp>
      <p:cxnSp>
        <p:nvCxnSpPr>
          <p:cNvPr id="35" name="直接箭头连接符 34"/>
          <p:cNvCxnSpPr>
            <a:stCxn id="27" idx="0"/>
            <a:endCxn id="36" idx="1"/>
          </p:cNvCxnSpPr>
          <p:nvPr/>
        </p:nvCxnSpPr>
        <p:spPr>
          <a:xfrm flipV="1">
            <a:off x="3970372" y="1244248"/>
            <a:ext cx="529820" cy="10098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矩形 35"/>
          <p:cNvSpPr/>
          <p:nvPr/>
        </p:nvSpPr>
        <p:spPr>
          <a:xfrm>
            <a:off x="4500192" y="1059582"/>
            <a:ext cx="1764000" cy="369332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看市场地图</a:t>
            </a:r>
          </a:p>
        </p:txBody>
      </p:sp>
      <p:sp>
        <p:nvSpPr>
          <p:cNvPr id="39" name="矩形 38"/>
          <p:cNvSpPr/>
          <p:nvPr/>
        </p:nvSpPr>
        <p:spPr>
          <a:xfrm>
            <a:off x="5364288" y="1854767"/>
            <a:ext cx="1764000" cy="369332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看客户购买行为</a:t>
            </a:r>
          </a:p>
        </p:txBody>
      </p:sp>
      <p:sp>
        <p:nvSpPr>
          <p:cNvPr id="40" name="矩形 39"/>
          <p:cNvSpPr/>
          <p:nvPr/>
        </p:nvSpPr>
        <p:spPr>
          <a:xfrm>
            <a:off x="5868344" y="2649952"/>
            <a:ext cx="1764000" cy="369332"/>
          </a:xfrm>
          <a:prstGeom prst="rect">
            <a:avLst/>
          </a:prstGeom>
          <a:ln>
            <a:solidFill>
              <a:srgbClr val="FFC000"/>
            </a:solidFill>
          </a:ln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看市场客户需求</a:t>
            </a:r>
          </a:p>
        </p:txBody>
      </p:sp>
      <p:cxnSp>
        <p:nvCxnSpPr>
          <p:cNvPr id="44" name="直接箭头连接符 43"/>
          <p:cNvCxnSpPr>
            <a:stCxn id="27" idx="0"/>
            <a:endCxn id="39" idx="1"/>
          </p:cNvCxnSpPr>
          <p:nvPr/>
        </p:nvCxnSpPr>
        <p:spPr>
          <a:xfrm flipV="1">
            <a:off x="3970372" y="2039433"/>
            <a:ext cx="1393916" cy="2146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接连接符 45"/>
          <p:cNvCxnSpPr>
            <a:stCxn id="27" idx="0"/>
            <a:endCxn id="40" idx="1"/>
          </p:cNvCxnSpPr>
          <p:nvPr/>
        </p:nvCxnSpPr>
        <p:spPr>
          <a:xfrm>
            <a:off x="3970372" y="2254109"/>
            <a:ext cx="1897972" cy="580509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左弧形箭头 53"/>
          <p:cNvSpPr/>
          <p:nvPr/>
        </p:nvSpPr>
        <p:spPr>
          <a:xfrm rot="19385032" flipH="1">
            <a:off x="6965979" y="658266"/>
            <a:ext cx="408234" cy="2353165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5" name="TextBox 54"/>
          <p:cNvSpPr txBox="1"/>
          <p:nvPr/>
        </p:nvSpPr>
        <p:spPr>
          <a:xfrm rot="3286974">
            <a:off x="6907185" y="1352129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由粗到细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323528" y="0"/>
            <a:ext cx="8820472" cy="43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看市场</a:t>
            </a:r>
            <a:r>
              <a:rPr kumimoji="1" lang="en-US" altLang="zh-CN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kumimoji="1" lang="zh-CN" altLang="en-US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客户：基于战略定位，确定述目标市场地图，分析目标客户购买行为</a:t>
            </a:r>
            <a:endParaRPr kumimoji="1" lang="zh-CN" altLang="en-US" sz="105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50179" name="AutoShape 3" descr="http://image109.360doc.com/DownloadImg/2018/06/2620/136842552_7_2018062608415022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181" name="AutoShape 5" descr="http://image109.360doc.com/DownloadImg/2018/06/2620/136842552_7_2018062608415022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611560" y="1228550"/>
            <a:ext cx="7560840" cy="28803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手机厂商</a:t>
            </a:r>
          </a:p>
        </p:txBody>
      </p:sp>
      <p:graphicFrame>
        <p:nvGraphicFramePr>
          <p:cNvPr id="13" name="图示 12"/>
          <p:cNvGraphicFramePr/>
          <p:nvPr/>
        </p:nvGraphicFramePr>
        <p:xfrm>
          <a:off x="583133" y="1568501"/>
          <a:ext cx="7610152" cy="648072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14" name="TextBox 13"/>
          <p:cNvSpPr txBox="1"/>
          <p:nvPr/>
        </p:nvSpPr>
        <p:spPr>
          <a:xfrm>
            <a:off x="539552" y="2236662"/>
            <a:ext cx="140652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是什么？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客户行为是什么？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市场规模有多大？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盈利性如何？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竞争者是谁？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835696" y="2262059"/>
            <a:ext cx="140652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是什么？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客户行为是什么？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市场规模有多大？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盈利性如何？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竞争者是谁？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059832" y="2276167"/>
            <a:ext cx="14065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是什么？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客户行为是什么？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市场规模有多大？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盈利性如何？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竞争者是谁？</a:t>
            </a:r>
          </a:p>
          <a:p>
            <a:pPr marL="171450" indent="-171450">
              <a:buFont typeface="Wingdings" panose="05000000000000000000" pitchFamily="2" charset="2"/>
              <a:buChar char="n"/>
            </a:pPr>
            <a:endParaRPr lang="zh-CN" altLang="en-US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345157" y="2262058"/>
            <a:ext cx="14065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是什么？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客户行为是什么？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市场规模有多大？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盈利性如何？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竞争者是谁？</a:t>
            </a:r>
          </a:p>
          <a:p>
            <a:pPr marL="171450" indent="-171450">
              <a:buFont typeface="Wingdings" panose="05000000000000000000" pitchFamily="2" charset="2"/>
              <a:buChar char="n"/>
            </a:pPr>
            <a:endParaRPr lang="zh-CN" altLang="en-US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580112" y="2245120"/>
            <a:ext cx="14065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是什么？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客户行为是什么？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市场规模有多大？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盈利性如何？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竞争者是谁？</a:t>
            </a:r>
          </a:p>
          <a:p>
            <a:pPr marL="171450" indent="-171450">
              <a:buFont typeface="Wingdings" panose="05000000000000000000" pitchFamily="2" charset="2"/>
              <a:buChar char="n"/>
            </a:pPr>
            <a:endParaRPr lang="zh-CN" altLang="en-US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6798104" y="2236661"/>
            <a:ext cx="14065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是什么？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客户行为是什么？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市场规模有多大？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盈利性如何？</a:t>
            </a:r>
            <a:endParaRPr lang="en-US" altLang="zh-CN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1450" indent="-171450">
              <a:buFont typeface="Wingdings" panose="05000000000000000000" pitchFamily="2" charset="2"/>
              <a:buChar char="n"/>
            </a:pPr>
            <a:r>
              <a:rPr lang="zh-CN" altLang="en-US" sz="1000">
                <a:latin typeface="微软雅黑" panose="020b0503020204020204" pitchFamily="34" charset="-122"/>
                <a:ea typeface="微软雅黑" panose="020b0503020204020204" pitchFamily="34" charset="-122"/>
              </a:rPr>
              <a:t>竞争者是谁？</a:t>
            </a:r>
          </a:p>
          <a:p>
            <a:pPr marL="171450" indent="-171450">
              <a:buFont typeface="Wingdings" panose="05000000000000000000" pitchFamily="2" charset="2"/>
              <a:buChar char="n"/>
            </a:pPr>
            <a:endParaRPr lang="zh-CN" altLang="en-US" sz="1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4355976" y="1491630"/>
            <a:ext cx="1296144" cy="165618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TextBox 21"/>
          <p:cNvSpPr txBox="1"/>
          <p:nvPr/>
        </p:nvSpPr>
        <p:spPr>
          <a:xfrm>
            <a:off x="1" y="483518"/>
            <a:ext cx="9143999" cy="646331"/>
          </a:xfrm>
          <a:prstGeom prst="rect">
            <a:avLst/>
          </a:prstGeom>
          <a:solidFill>
            <a:srgbClr val="C00000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基于行业定位，绘制公司市场地图，并进行市场</a:t>
            </a:r>
            <a:r>
              <a:rPr lang="en-US" altLang="zh-CN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客户细分</a:t>
            </a:r>
            <a:endParaRPr lang="en-US" altLang="zh-CN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基于购买行为描述每个细分市场特征、客户需求、市场规模、盈利性、竞争情况</a:t>
            </a:r>
            <a:r>
              <a:rPr lang="en-US" altLang="zh-CN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…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1763688" y="3507854"/>
            <a:ext cx="1224136" cy="28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小米</a:t>
            </a:r>
          </a:p>
        </p:txBody>
      </p:sp>
      <p:sp>
        <p:nvSpPr>
          <p:cNvPr id="25" name="矩形 24"/>
          <p:cNvSpPr/>
          <p:nvPr/>
        </p:nvSpPr>
        <p:spPr>
          <a:xfrm>
            <a:off x="3131840" y="3507854"/>
            <a:ext cx="1224136" cy="28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标杆</a:t>
            </a:r>
          </a:p>
        </p:txBody>
      </p:sp>
      <p:sp>
        <p:nvSpPr>
          <p:cNvPr id="26" name="矩形 25"/>
          <p:cNvSpPr/>
          <p:nvPr/>
        </p:nvSpPr>
        <p:spPr>
          <a:xfrm>
            <a:off x="4499992" y="3507854"/>
            <a:ext cx="1224136" cy="28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苹果</a:t>
            </a:r>
          </a:p>
        </p:txBody>
      </p:sp>
      <p:sp>
        <p:nvSpPr>
          <p:cNvPr id="27" name="矩形 26"/>
          <p:cNvSpPr/>
          <p:nvPr/>
        </p:nvSpPr>
        <p:spPr>
          <a:xfrm>
            <a:off x="5940152" y="3507854"/>
            <a:ext cx="1224136" cy="28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…</a:t>
            </a:r>
            <a:endParaRPr lang="zh-CN" alt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29" name="直接连接符 28"/>
          <p:cNvCxnSpPr/>
          <p:nvPr/>
        </p:nvCxnSpPr>
        <p:spPr>
          <a:xfrm flipH="1">
            <a:off x="1763688" y="3147814"/>
            <a:ext cx="2592288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5652120" y="3147814"/>
            <a:ext cx="1512168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矩形 31"/>
          <p:cNvSpPr/>
          <p:nvPr/>
        </p:nvSpPr>
        <p:spPr>
          <a:xfrm>
            <a:off x="1763688" y="3877186"/>
            <a:ext cx="1224136" cy="28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手机</a:t>
            </a:r>
          </a:p>
        </p:txBody>
      </p:sp>
      <p:sp>
        <p:nvSpPr>
          <p:cNvPr id="33" name="矩形 32"/>
          <p:cNvSpPr/>
          <p:nvPr/>
        </p:nvSpPr>
        <p:spPr>
          <a:xfrm>
            <a:off x="3131840" y="3877186"/>
            <a:ext cx="1224136" cy="28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手表</a:t>
            </a:r>
          </a:p>
        </p:txBody>
      </p:sp>
      <p:sp>
        <p:nvSpPr>
          <p:cNvPr id="34" name="矩形 33"/>
          <p:cNvSpPr/>
          <p:nvPr/>
        </p:nvSpPr>
        <p:spPr>
          <a:xfrm>
            <a:off x="4499992" y="3877186"/>
            <a:ext cx="1224136" cy="28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网通</a:t>
            </a:r>
          </a:p>
        </p:txBody>
      </p:sp>
      <p:sp>
        <p:nvSpPr>
          <p:cNvPr id="38" name="矩形 37"/>
          <p:cNvSpPr/>
          <p:nvPr/>
        </p:nvSpPr>
        <p:spPr>
          <a:xfrm>
            <a:off x="5940152" y="3877186"/>
            <a:ext cx="1224136" cy="28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…</a:t>
            </a:r>
            <a:endParaRPr lang="zh-CN" altLang="en-US" sz="1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970135" y="3507854"/>
            <a:ext cx="6495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维度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970135" y="3867894"/>
            <a:ext cx="6495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维度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1130827" y="4136181"/>
            <a:ext cx="33054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…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0" y="4515966"/>
            <a:ext cx="9144000" cy="33855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销售需要讲清楚自己的市场地图，要清楚：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客户是谁？客户买什么？谁买？谁决定买？什么渠道买</a:t>
            </a:r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？</a:t>
            </a:r>
          </a:p>
        </p:txBody>
      </p:sp>
      <p:pic>
        <p:nvPicPr>
          <p:cNvPr id="48" name="Picture 2"/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8242126" y="410400"/>
            <a:ext cx="901874" cy="828000"/>
          </a:xfrm>
          <a:prstGeom prst="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395536" y="0"/>
            <a:ext cx="8748464" cy="432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zh-CN" altLang="en-US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看市场</a:t>
            </a:r>
            <a:r>
              <a:rPr kumimoji="1" lang="en-US" altLang="zh-CN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/</a:t>
            </a:r>
            <a:r>
              <a:rPr kumimoji="1" lang="zh-CN" altLang="en-US" sz="20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客户：基于客户的系统经济学看客户和需求，识别市场战略机会点</a:t>
            </a:r>
            <a:endParaRPr kumimoji="1" lang="zh-CN" altLang="en-US" sz="1050" b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50179" name="AutoShape 3" descr="http://image109.360doc.com/DownloadImg/2018/06/2620/136842552_7_2018062608415022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181" name="AutoShape 5" descr="http://image109.360doc.com/DownloadImg/2018/06/2620/136842552_7_2018062608415022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TextBox 21"/>
          <p:cNvSpPr txBox="1"/>
          <p:nvPr/>
        </p:nvSpPr>
        <p:spPr>
          <a:xfrm>
            <a:off x="1" y="483519"/>
            <a:ext cx="9143999" cy="369332"/>
          </a:xfrm>
          <a:prstGeom prst="rect">
            <a:avLst/>
          </a:prstGeom>
          <a:solidFill>
            <a:srgbClr val="C00000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需求背后的诉求是什么？谁是需求的</a:t>
            </a:r>
            <a:r>
              <a:rPr lang="en-US" altLang="zh-CN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Owner</a:t>
            </a:r>
            <a:r>
              <a:rPr lang="zh-CN" altLang="en-US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？谁为需求买单？</a:t>
            </a:r>
            <a:endParaRPr lang="zh-CN" altLang="en-US" b="1">
              <a:solidFill>
                <a:schemeClr val="bg1"/>
              </a:solidFill>
            </a:endParaRPr>
          </a:p>
        </p:txBody>
      </p:sp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3"/>
          <a:srcRect l="3529" t="20690"/>
          <a:stretch>
            <a:fillRect/>
          </a:stretch>
        </p:blipFill>
        <p:spPr bwMode="auto">
          <a:xfrm>
            <a:off x="251520" y="987574"/>
            <a:ext cx="5785438" cy="2975016"/>
          </a:xfrm>
          <a:prstGeom prst="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34" name="TextBox 33"/>
          <p:cNvSpPr txBox="1"/>
          <p:nvPr/>
        </p:nvSpPr>
        <p:spPr>
          <a:xfrm>
            <a:off x="0" y="4227934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*</a:t>
            </a: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看客户”更适合</a:t>
            </a: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</a:rPr>
              <a:t>2B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类的企业。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变化的客户、变化的需求都是特别有价值的。</a:t>
            </a:r>
          </a:p>
        </p:txBody>
      </p:sp>
      <p:sp>
        <p:nvSpPr>
          <p:cNvPr id="35" name="矩形 34"/>
          <p:cNvSpPr/>
          <p:nvPr/>
        </p:nvSpPr>
        <p:spPr>
          <a:xfrm>
            <a:off x="6156176" y="2499743"/>
            <a:ext cx="2664296" cy="1459031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 wrap="square" tIns="18000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6530" indent="-176530">
              <a:spcBef>
                <a:spcPts val="600"/>
              </a:spcBef>
              <a:buFont typeface="+mj-lt"/>
              <a:buAutoNum type="arabicPeriod"/>
            </a:pPr>
            <a:r>
              <a:rPr lang="zh-CN" altLang="en-US" sz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针对购买者，就是要考虑产品</a:t>
            </a:r>
            <a:endParaRPr lang="en-US" altLang="zh-CN" sz="12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6530" indent="-176530">
              <a:spcBef>
                <a:spcPts val="600"/>
              </a:spcBef>
              <a:buFont typeface="+mj-lt"/>
              <a:buAutoNum type="arabicPeriod"/>
            </a:pPr>
            <a:r>
              <a:rPr lang="zh-CN" altLang="en-US" sz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针对运维者，考虑运维降低成本</a:t>
            </a:r>
            <a:endParaRPr lang="en-US" altLang="zh-CN" sz="12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6530" indent="-176530">
              <a:spcBef>
                <a:spcPts val="600"/>
              </a:spcBef>
              <a:buFont typeface="+mj-lt"/>
              <a:buAutoNum type="arabicPeriod"/>
            </a:pPr>
            <a:r>
              <a:rPr lang="zh-CN" altLang="en-US" sz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针对 </a:t>
            </a:r>
            <a:r>
              <a:rPr lang="en-US" altLang="zh-CN" sz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CFO </a:t>
            </a:r>
            <a:r>
              <a:rPr lang="zh-CN" altLang="en-US" sz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，要考虑资金成本</a:t>
            </a:r>
            <a:endParaRPr lang="en-US" altLang="zh-CN" sz="12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6530" indent="-176530">
              <a:spcBef>
                <a:spcPts val="600"/>
              </a:spcBef>
              <a:buFont typeface="+mj-lt"/>
              <a:buAutoNum type="arabicPeriod"/>
            </a:pPr>
            <a:r>
              <a:rPr lang="zh-CN" altLang="en-US" sz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对于 </a:t>
            </a:r>
            <a:r>
              <a:rPr lang="en-US" altLang="zh-CN" sz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CEO </a:t>
            </a:r>
            <a:r>
              <a:rPr lang="zh-CN" altLang="en-US" sz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，要产生更多的销售</a:t>
            </a:r>
            <a:endParaRPr lang="en-US" altLang="zh-CN" sz="12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76530" indent="-176530">
              <a:spcBef>
                <a:spcPts val="600"/>
              </a:spcBef>
              <a:buFont typeface="+mj-lt"/>
              <a:buAutoNum type="arabicPeriod"/>
            </a:pPr>
            <a:r>
              <a:rPr lang="en-US" altLang="zh-CN" sz="12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…</a:t>
            </a:r>
            <a:endParaRPr lang="zh-CN" altLang="en-US" sz="12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6156176" y="987574"/>
            <a:ext cx="2664296" cy="1477328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965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你要去想谁是你</a:t>
            </a:r>
            <a:endParaRPr lang="en-US" altLang="zh-CN" sz="2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>
                <a:latin typeface="微软雅黑" panose="020b0503020204020204" pitchFamily="34" charset="-122"/>
                <a:ea typeface="微软雅黑" panose="020b0503020204020204" pitchFamily="34" charset="-122"/>
              </a:rPr>
              <a:t>的客户，可能是采购主管，或者</a:t>
            </a: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CFO </a:t>
            </a:r>
          </a:p>
        </p:txBody>
      </p:sp>
      <p:pic>
        <p:nvPicPr>
          <p:cNvPr id="38" name="Picture 2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8242126" y="410400"/>
            <a:ext cx="901874" cy="828000"/>
          </a:xfrm>
          <a:prstGeom prst="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https://d.book118.com/586041142125010042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EMPLATE_JOB_ID" val="16"/>
  <p:tag name="KSO_WM_TEMPLATE_OUTLINE_ID" val="18"/>
  <p:tag name="KSO_WM_TEMPLATE_SCENE_ID" val="1"/>
  <p:tag name="KSO_WM_TEMPLATE_TOPIC_DEFAULT" val="0"/>
  <p:tag name="KSO_WM_TEMPLATE_TOPIC_ID" val="2869567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关注斜杠否（xiegangfou）微信公众号，持续获得最新华为经管全套资料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关注斜杠否（xiegangfou）微信公众号，持续获得最新华为经管全套资料吧！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关注斜杠否（xiegangfou）微信公众号，持续获得最新华为经管全套资料吧！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关注斜杠否（xiegangfou）微信公众号，持续获得最新华为经管全套资料哦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379</Paragraphs>
  <Slides>23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等线 Light</vt:lpstr>
      <vt:lpstr>等线</vt:lpstr>
      <vt:lpstr>微软雅黑</vt:lpstr>
      <vt:lpstr>MS PGothic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2024-09-10T00:26:18.742</cp:lastPrinted>
  <dcterms:created xsi:type="dcterms:W3CDTF">2024-09-09T16:26:18Z</dcterms:created>
  <dcterms:modified xsi:type="dcterms:W3CDTF">2024-09-09T16:26:21Z</dcterms:modified>
</cp:coreProperties>
</file>