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6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11260-ECB3-4BDD-BA6B-68AEFB9EA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49020-F35C-4767-84D5-60143B94B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DF17A-B287-42D6-8601-98B767E7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4BDDC-F8B3-4956-8037-0318A64C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F4004-150E-4DE8-AEDB-FB2107606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9A184-AD44-4A1D-B79F-E08B8B7F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77E6B2-23BD-45DA-9F47-EDC2CBEF4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31E29-8E5D-4E7D-8F75-E92400F2E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A36EB-FD14-47F8-819C-661A6B2A4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188E4-32C9-4C41-A5DD-8BCD67759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AEC76-7696-4EA5-9FE6-01995A69F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616" r:id="rId2"/>
    <p:sldLayoutId id="2147503617" r:id="rId3"/>
    <p:sldLayoutId id="2147503618" r:id="rId4"/>
    <p:sldLayoutId id="2147503619" r:id="rId5"/>
    <p:sldLayoutId id="2147503620" r:id="rId6"/>
    <p:sldLayoutId id="2147503621" r:id="rId7"/>
    <p:sldLayoutId id="2147503622" r:id="rId8"/>
    <p:sldLayoutId id="2147503623" r:id="rId9"/>
    <p:sldLayoutId id="2147503624" r:id="rId10"/>
    <p:sldLayoutId id="21475036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44043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企业管理的领导与激励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领导力的重要性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领导风格与员工激励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员工激励的方法与技巧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领导与激励的实践案例分析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未来企业管理中领导与激励的发展趋势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领导力的重要性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领导力对企业发展的影响</a:t>
            </a:r>
            <a:endParaRPr lang="zh-CN" altLang="en-US"/>
          </a:p>
        </p:txBody>
      </p:sp>
      <p:sp>
        <p:nvSpPr>
          <p:cNvPr id="104890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0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激发员工潜力：通过有效的领导，激发员工的潜力，提高工作效率和绩效。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增强企业凝聚力：领导力能够增强企业内部的凝聚力，使员工更加团结，共同为企业的发展努力。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推动企业创新：具有领导力的领导者通常能够敏锐地洞察市场变化，推动企业进行创新，以适应不断变化的市场环境。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提升企业竞争力：领导力能够帮助企业在激烈的市场竞争中脱颖而出，赢得更多的市场份额和资源。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领导力在企业管理中的作用</a:t>
            </a:r>
            <a:endParaRPr lang="zh-CN" altLang="en-US"/>
          </a:p>
        </p:txBody>
      </p:sp>
      <p:sp>
        <p:nvSpPr>
          <p:cNvPr id="104896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激发员工潜力：通过有效的领导，激发员工的潜力，提高员工的工作积极性和效率。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促进团队协作：领导力能够促进团队成员之间的协作，增强团队的凝聚力和战斗力。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制定战略方向：领导者需要具备制定战略方向的能力，为企业的未来发展提供明确的指导。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应对挑战：在面对企业面临的挑战时，领导者需要具备应对挑战的能力，带领团队找到解决问题的方法。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领导力与员工激励的关系</a:t>
            </a:r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2"/>
            </p:custDataLst>
          </p:nvPr>
        </p:nvSpPr>
        <p:spPr>
          <a:xfrm>
            <a:off x="3493911" y="188880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单击此处输入你的智能图形项正文，请尽量言简意赅的阐述观点，以便观者可以准确理解您所传达的信息。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标题"/>
          <p:cNvSpPr txBox="1"/>
          <p:nvPr>
            <p:custDataLst>
              <p:tags r:id="rId3"/>
            </p:custDataLst>
          </p:nvPr>
        </p:nvSpPr>
        <p:spPr>
          <a:xfrm>
            <a:off x="3493911" y="1364400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12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领导力对员工激励的影响：优秀的领导者能够激发员工的潜力，提高工作积极性和绩效。 </a:t>
            </a:r>
            <a:endParaRPr lang="zh-CN" altLang="en-US" sz="12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4"/>
            </p:custDataLst>
          </p:nvPr>
        </p:nvSpPr>
        <p:spPr>
          <a:xfrm>
            <a:off x="3493911" y="310687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单击此处输入你的智能图形项正文，请尽量言简意赅的阐述观点，以便观者可以准确理解您所传达的信息。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标题"/>
          <p:cNvSpPr txBox="1"/>
          <p:nvPr>
            <p:custDataLst>
              <p:tags r:id="rId5"/>
            </p:custDataLst>
          </p:nvPr>
        </p:nvSpPr>
        <p:spPr>
          <a:xfrm>
            <a:off x="3493911" y="258246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12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领导力在员工激励中的作用：领导力能够促进员工成长，增强团队凝聚力，提高员工满意度和忠诚度。 </a:t>
            </a:r>
            <a:endParaRPr lang="zh-CN" altLang="en-US" sz="12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6"/>
            </p:custDataLst>
          </p:nvPr>
        </p:nvSpPr>
        <p:spPr>
          <a:xfrm>
            <a:off x="3493911" y="432493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单击此处输入你的智能图形项正文，请尽量言简意赅的阐述观点，以便观者可以准确理解您所传达的信息。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标题"/>
          <p:cNvSpPr txBox="1"/>
          <p:nvPr>
            <p:custDataLst>
              <p:tags r:id="rId7"/>
            </p:custDataLst>
          </p:nvPr>
        </p:nvSpPr>
        <p:spPr>
          <a:xfrm>
            <a:off x="3493911" y="380053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员工激励对领导力的要求：领导者需要了解员工需求，关注员工成长，提供适当的激励措施，以激发员工的潜力。 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8"/>
            </p:custDataLst>
          </p:nvPr>
        </p:nvSpPr>
        <p:spPr>
          <a:xfrm>
            <a:off x="3493911" y="554300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单击此处输入你的智能图形项正文，请尽量言简意赅的阐述观点，以便观者可以准确理解您所传达的信息。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标题"/>
          <p:cNvSpPr txBox="1"/>
          <p:nvPr>
            <p:custDataLst>
              <p:tags r:id="rId9"/>
            </p:custDataLst>
          </p:nvPr>
        </p:nvSpPr>
        <p:spPr>
          <a:xfrm>
            <a:off x="3493911" y="5018608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12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领导力与员工激励的相互作用：领导力和员工激励相互促进，共同推动企业的发展和进步。</a:t>
            </a:r>
            <a:endParaRPr lang="zh-CN" altLang="en-US" sz="12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领导风格与员工激励</a:t>
            </a:r>
            <a:endParaRPr lang="zh-CN" altLang="en-US"/>
          </a:p>
        </p:txBody>
      </p:sp>
      <p:sp>
        <p:nvSpPr>
          <p:cNvPr id="104907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领导风格类型及特点</a:t>
            </a:r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民主型领导风格：注重团队合作，鼓励员工参与决策，提高员工满意度和归属感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权威型领导风格：强调权威和服从，要求员工严格遵守规章制度，提高工作效率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变革型领导风格：注重创新和变革，激发员工的创造力和潜力，提高员工的工作动力和绩效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服务型领导风格：以服务员工为宗旨，关注员工的需求和感受，提高员工的满意度和忠诚度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不同领导风格对员工激励的影响</a:t>
            </a:r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2"/>
            </p:custDataLst>
          </p:nvPr>
        </p:nvSpPr>
        <p:spPr>
          <a:xfrm>
            <a:off x="3046106" y="1774856"/>
            <a:ext cx="6099788" cy="5457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单击此处添加文本具体内容，简明阐述您的观点</a:t>
            </a:r>
            <a:endParaRPr lang="en-US" altLang="zh-CN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标题"/>
          <p:cNvSpPr txBox="1"/>
          <p:nvPr>
            <p:custDataLst>
              <p:tags r:id="rId3"/>
            </p:custDataLst>
          </p:nvPr>
        </p:nvSpPr>
        <p:spPr>
          <a:xfrm>
            <a:off x="3046106" y="1364400"/>
            <a:ext cx="6099788" cy="40861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6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accent1"/>
                </a:solidFill>
                <a:latin typeface="+mj-ea"/>
                <a:ea typeface="+mj-ea"/>
              </a:rPr>
              <a:t>民主型领导风格：鼓励员工参与决策，提高员工的工作积极性和满意度。 </a:t>
            </a:r>
            <a:endParaRPr lang="zh-CN" altLang="en-US" sz="16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168" name="正文"/>
          <p:cNvSpPr txBox="1"/>
          <p:nvPr>
            <p:custDataLst>
              <p:tags r:id="rId4"/>
            </p:custDataLst>
          </p:nvPr>
        </p:nvSpPr>
        <p:spPr>
          <a:xfrm>
            <a:off x="3046106" y="2739337"/>
            <a:ext cx="6099788" cy="5457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单击此处添加文本具体内容，简明阐述您的观点</a:t>
            </a:r>
            <a:endParaRPr lang="en-US" altLang="zh-CN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标题"/>
          <p:cNvSpPr txBox="1"/>
          <p:nvPr>
            <p:custDataLst>
              <p:tags r:id="rId5"/>
            </p:custDataLst>
          </p:nvPr>
        </p:nvSpPr>
        <p:spPr>
          <a:xfrm>
            <a:off x="3046106" y="2328881"/>
            <a:ext cx="6099788" cy="40861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6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accent4"/>
                </a:solidFill>
                <a:latin typeface="+mj-ea"/>
                <a:ea typeface="+mj-ea"/>
              </a:rPr>
              <a:t>权威型领导风格：强调领导者的权威和决策能力，能够激发员工的敬畏和信任。 </a:t>
            </a:r>
            <a:endParaRPr lang="zh-CN" altLang="en-US" sz="16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9172" name="正文"/>
          <p:cNvSpPr txBox="1"/>
          <p:nvPr>
            <p:custDataLst>
              <p:tags r:id="rId6"/>
            </p:custDataLst>
          </p:nvPr>
        </p:nvSpPr>
        <p:spPr>
          <a:xfrm>
            <a:off x="3046106" y="3703818"/>
            <a:ext cx="6099788" cy="5457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单击此处添加文本具体内容，简明阐述您的观点</a:t>
            </a:r>
            <a:endParaRPr lang="en-US" altLang="zh-CN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标题"/>
          <p:cNvSpPr txBox="1"/>
          <p:nvPr>
            <p:custDataLst>
              <p:tags r:id="rId7"/>
            </p:custDataLst>
          </p:nvPr>
        </p:nvSpPr>
        <p:spPr>
          <a:xfrm>
            <a:off x="3046106" y="3293361"/>
            <a:ext cx="6099788" cy="40861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6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accent1"/>
                </a:solidFill>
                <a:latin typeface="+mj-ea"/>
                <a:ea typeface="+mj-ea"/>
              </a:rPr>
              <a:t>放任型领导风格：给予员工较大的自由度，能够激发员工的创造力和自主性。 </a:t>
            </a:r>
            <a:endParaRPr lang="zh-CN" altLang="en-US" sz="16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176" name="正文"/>
          <p:cNvSpPr txBox="1"/>
          <p:nvPr>
            <p:custDataLst>
              <p:tags r:id="rId8"/>
            </p:custDataLst>
          </p:nvPr>
        </p:nvSpPr>
        <p:spPr>
          <a:xfrm>
            <a:off x="3046106" y="4668298"/>
            <a:ext cx="6099788" cy="5457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单击此处添加文本具体内容，简明阐述您的观点</a:t>
            </a:r>
            <a:endParaRPr lang="en-US" altLang="zh-CN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标题"/>
          <p:cNvSpPr txBox="1"/>
          <p:nvPr>
            <p:custDataLst>
              <p:tags r:id="rId9"/>
            </p:custDataLst>
          </p:nvPr>
        </p:nvSpPr>
        <p:spPr>
          <a:xfrm>
            <a:off x="3046106" y="4257842"/>
            <a:ext cx="6099788" cy="40861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6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accent4"/>
                </a:solidFill>
                <a:latin typeface="+mj-ea"/>
                <a:ea typeface="+mj-ea"/>
              </a:rPr>
              <a:t>变革型领导风格：注重员工的个人成长和发展，能够激发员工的内在动机和自我实现。 </a:t>
            </a:r>
            <a:endParaRPr lang="zh-CN" altLang="en-US" sz="16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9180" name="正文"/>
          <p:cNvSpPr txBox="1"/>
          <p:nvPr>
            <p:custDataLst>
              <p:tags r:id="rId10"/>
            </p:custDataLst>
          </p:nvPr>
        </p:nvSpPr>
        <p:spPr>
          <a:xfrm>
            <a:off x="3046106" y="5632779"/>
            <a:ext cx="6099788" cy="5457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单击此处添加文本具体内容，简明阐述您的观点</a:t>
            </a:r>
            <a:endParaRPr lang="en-US" altLang="zh-CN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标题"/>
          <p:cNvSpPr txBox="1"/>
          <p:nvPr>
            <p:custDataLst>
              <p:tags r:id="rId11"/>
            </p:custDataLst>
          </p:nvPr>
        </p:nvSpPr>
        <p:spPr>
          <a:xfrm>
            <a:off x="3046106" y="5222322"/>
            <a:ext cx="6099788" cy="40861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6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accent1"/>
                </a:solidFill>
                <a:latin typeface="+mj-ea"/>
                <a:ea typeface="+mj-ea"/>
              </a:rPr>
              <a:t>服务型领导风格：以服务员工为导向，能够提高员工的归属感和忠诚度。</a:t>
            </a:r>
            <a:endParaRPr lang="zh-CN" altLang="en-US" sz="16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领导风格与员工激励的匹配策略</a:t>
            </a:r>
            <a:endParaRPr lang="zh-CN" altLang="en-US"/>
          </a:p>
        </p:txBody>
      </p:sp>
      <p:sp>
        <p:nvSpPr>
          <p:cNvPr id="1049218" name="矩形: 圆角"/>
          <p:cNvSpPr/>
          <p:nvPr>
            <p:custDataLst>
              <p:tags r:id="rId2"/>
            </p:custDataLst>
          </p:nvPr>
        </p:nvSpPr>
        <p:spPr>
          <a:xfrm>
            <a:off x="838200" y="1597800"/>
            <a:ext cx="4983574" cy="1176946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直角三角形"/>
          <p:cNvSpPr/>
          <p:nvPr>
            <p:custDataLst>
              <p:tags r:id="rId3"/>
            </p:custDataLst>
          </p:nvPr>
        </p:nvSpPr>
        <p:spPr>
          <a:xfrm>
            <a:off x="1783176" y="1486088"/>
            <a:ext cx="115370" cy="114152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: 圆角"/>
          <p:cNvSpPr/>
          <p:nvPr>
            <p:custDataLst>
              <p:tags r:id="rId4"/>
            </p:custDataLst>
          </p:nvPr>
        </p:nvSpPr>
        <p:spPr>
          <a:xfrm>
            <a:off x="1164180" y="1478152"/>
            <a:ext cx="636525" cy="775271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装饰3"/>
          <p:cNvSpPr/>
          <p:nvPr>
            <p:custDataLst>
              <p:tags r:id="rId5"/>
            </p:custDataLst>
          </p:nvPr>
        </p:nvSpPr>
        <p:spPr>
          <a:xfrm>
            <a:off x="5346368" y="2599548"/>
            <a:ext cx="488359" cy="183135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装饰2"/>
          <p:cNvSpPr/>
          <p:nvPr>
            <p:custDataLst>
              <p:tags r:id="rId6"/>
            </p:custDataLst>
          </p:nvPr>
        </p:nvSpPr>
        <p:spPr>
          <a:xfrm>
            <a:off x="5651593" y="2294323"/>
            <a:ext cx="183135" cy="488359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装饰1"/>
          <p:cNvSpPr/>
          <p:nvPr>
            <p:custDataLst>
              <p:tags r:id="rId7"/>
            </p:custDataLst>
          </p:nvPr>
        </p:nvSpPr>
        <p:spPr>
          <a:xfrm>
            <a:off x="5302416" y="2258307"/>
            <a:ext cx="528039" cy="528039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18"/>
          <p:cNvSpPr txBox="1"/>
          <p:nvPr>
            <p:custDataLst>
              <p:tags r:id="rId8"/>
            </p:custDataLst>
          </p:nvPr>
        </p:nvSpPr>
        <p:spPr>
          <a:xfrm>
            <a:off x="1221562" y="1743698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232" name="文本框 22"/>
          <p:cNvSpPr txBox="1"/>
          <p:nvPr>
            <p:custDataLst>
              <p:tags r:id="rId9"/>
            </p:custDataLst>
          </p:nvPr>
        </p:nvSpPr>
        <p:spPr>
          <a:xfrm>
            <a:off x="2051163" y="1743698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了解员工需求：了解员工的需求和期望，以便选择合适的领导风格和激励措施。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34" name="矩形: 圆角"/>
          <p:cNvSpPr/>
          <p:nvPr>
            <p:custDataLst>
              <p:tags r:id="rId10"/>
            </p:custDataLst>
          </p:nvPr>
        </p:nvSpPr>
        <p:spPr>
          <a:xfrm>
            <a:off x="6370092" y="3283861"/>
            <a:ext cx="4983574" cy="117667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直角三角形"/>
          <p:cNvSpPr/>
          <p:nvPr>
            <p:custDataLst>
              <p:tags r:id="rId11"/>
            </p:custDataLst>
          </p:nvPr>
        </p:nvSpPr>
        <p:spPr>
          <a:xfrm>
            <a:off x="10252549" y="3170318"/>
            <a:ext cx="115371" cy="114154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: 圆角"/>
          <p:cNvSpPr/>
          <p:nvPr>
            <p:custDataLst>
              <p:tags r:id="rId12"/>
            </p:custDataLst>
          </p:nvPr>
        </p:nvSpPr>
        <p:spPr>
          <a:xfrm>
            <a:off x="10350221" y="3162382"/>
            <a:ext cx="636526" cy="775271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装饰12"/>
          <p:cNvSpPr/>
          <p:nvPr>
            <p:custDataLst>
              <p:tags r:id="rId13"/>
            </p:custDataLst>
          </p:nvPr>
        </p:nvSpPr>
        <p:spPr>
          <a:xfrm>
            <a:off x="6367650" y="3270432"/>
            <a:ext cx="183135" cy="488359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装饰11"/>
          <p:cNvSpPr/>
          <p:nvPr>
            <p:custDataLst>
              <p:tags r:id="rId14"/>
            </p:custDataLst>
          </p:nvPr>
        </p:nvSpPr>
        <p:spPr>
          <a:xfrm>
            <a:off x="6367650" y="3270432"/>
            <a:ext cx="488359" cy="183135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装饰10"/>
          <p:cNvSpPr/>
          <p:nvPr>
            <p:custDataLst>
              <p:tags r:id="rId15"/>
            </p:custDataLst>
          </p:nvPr>
        </p:nvSpPr>
        <p:spPr>
          <a:xfrm>
            <a:off x="6363987" y="3274705"/>
            <a:ext cx="528039" cy="528039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12"/>
          <p:cNvSpPr txBox="1"/>
          <p:nvPr>
            <p:custDataLst>
              <p:tags r:id="rId16"/>
            </p:custDataLst>
          </p:nvPr>
        </p:nvSpPr>
        <p:spPr>
          <a:xfrm>
            <a:off x="10407604" y="3430369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248" name="矩形: 圆角"/>
          <p:cNvSpPr/>
          <p:nvPr>
            <p:custDataLst>
              <p:tags r:id="rId17"/>
            </p:custDataLst>
          </p:nvPr>
        </p:nvSpPr>
        <p:spPr>
          <a:xfrm>
            <a:off x="6370092" y="1620387"/>
            <a:ext cx="4983574" cy="1176946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直角三角形"/>
          <p:cNvSpPr/>
          <p:nvPr>
            <p:custDataLst>
              <p:tags r:id="rId18"/>
            </p:custDataLst>
          </p:nvPr>
        </p:nvSpPr>
        <p:spPr>
          <a:xfrm>
            <a:off x="10253160" y="1508675"/>
            <a:ext cx="115371" cy="114154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: 圆角"/>
          <p:cNvSpPr/>
          <p:nvPr>
            <p:custDataLst>
              <p:tags r:id="rId19"/>
            </p:custDataLst>
          </p:nvPr>
        </p:nvSpPr>
        <p:spPr>
          <a:xfrm>
            <a:off x="10350832" y="1500739"/>
            <a:ext cx="636526" cy="775271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装饰6"/>
          <p:cNvSpPr/>
          <p:nvPr>
            <p:custDataLst>
              <p:tags r:id="rId20"/>
            </p:custDataLst>
          </p:nvPr>
        </p:nvSpPr>
        <p:spPr>
          <a:xfrm>
            <a:off x="6363987" y="2620303"/>
            <a:ext cx="488359" cy="183135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装饰5"/>
          <p:cNvSpPr/>
          <p:nvPr>
            <p:custDataLst>
              <p:tags r:id="rId21"/>
            </p:custDataLst>
          </p:nvPr>
        </p:nvSpPr>
        <p:spPr>
          <a:xfrm>
            <a:off x="6363987" y="2315078"/>
            <a:ext cx="183135" cy="488359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装饰4"/>
          <p:cNvSpPr/>
          <p:nvPr>
            <p:custDataLst>
              <p:tags r:id="rId22"/>
            </p:custDataLst>
          </p:nvPr>
        </p:nvSpPr>
        <p:spPr>
          <a:xfrm>
            <a:off x="6368260" y="2279062"/>
            <a:ext cx="528039" cy="528039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12"/>
          <p:cNvSpPr txBox="1"/>
          <p:nvPr>
            <p:custDataLst>
              <p:tags r:id="rId23"/>
            </p:custDataLst>
          </p:nvPr>
        </p:nvSpPr>
        <p:spPr>
          <a:xfrm>
            <a:off x="10408214" y="1771168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262" name="矩形: 圆角"/>
          <p:cNvSpPr/>
          <p:nvPr>
            <p:custDataLst>
              <p:tags r:id="rId24"/>
            </p:custDataLst>
          </p:nvPr>
        </p:nvSpPr>
        <p:spPr>
          <a:xfrm>
            <a:off x="838200" y="3283251"/>
            <a:ext cx="4983574" cy="11766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直角三角形"/>
          <p:cNvSpPr/>
          <p:nvPr>
            <p:custDataLst>
              <p:tags r:id="rId25"/>
            </p:custDataLst>
          </p:nvPr>
        </p:nvSpPr>
        <p:spPr>
          <a:xfrm>
            <a:off x="1783176" y="3170318"/>
            <a:ext cx="115370" cy="114152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: 圆角"/>
          <p:cNvSpPr/>
          <p:nvPr>
            <p:custDataLst>
              <p:tags r:id="rId26"/>
            </p:custDataLst>
          </p:nvPr>
        </p:nvSpPr>
        <p:spPr>
          <a:xfrm>
            <a:off x="1164180" y="3162382"/>
            <a:ext cx="636525" cy="775271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9"/>
          <p:cNvSpPr txBox="1"/>
          <p:nvPr>
            <p:custDataLst>
              <p:tags r:id="rId27"/>
            </p:custDataLst>
          </p:nvPr>
        </p:nvSpPr>
        <p:spPr>
          <a:xfrm>
            <a:off x="1221562" y="3427927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270" name="装饰9"/>
          <p:cNvSpPr/>
          <p:nvPr>
            <p:custDataLst>
              <p:tags r:id="rId28"/>
            </p:custDataLst>
          </p:nvPr>
        </p:nvSpPr>
        <p:spPr>
          <a:xfrm>
            <a:off x="5646709" y="3270432"/>
            <a:ext cx="183135" cy="488359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装饰8"/>
          <p:cNvSpPr/>
          <p:nvPr>
            <p:custDataLst>
              <p:tags r:id="rId29"/>
            </p:custDataLst>
          </p:nvPr>
        </p:nvSpPr>
        <p:spPr>
          <a:xfrm>
            <a:off x="5305468" y="3274705"/>
            <a:ext cx="528039" cy="528039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装饰7"/>
          <p:cNvSpPr/>
          <p:nvPr>
            <p:custDataLst>
              <p:tags r:id="rId30"/>
            </p:custDataLst>
          </p:nvPr>
        </p:nvSpPr>
        <p:spPr>
          <a:xfrm>
            <a:off x="5341485" y="3270432"/>
            <a:ext cx="488359" cy="183135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2"/>
          <p:cNvSpPr txBox="1"/>
          <p:nvPr>
            <p:custDataLst>
              <p:tags r:id="rId31"/>
            </p:custDataLst>
          </p:nvPr>
        </p:nvSpPr>
        <p:spPr>
          <a:xfrm>
            <a:off x="7045249" y="1743698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确定领导风格：根据员工的特性和团队需求，选择合适的领导风格，如民主、权威、变革等。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8" name="文本框 43"/>
          <p:cNvSpPr txBox="1"/>
          <p:nvPr>
            <p:custDataLst>
              <p:tags r:id="rId32"/>
            </p:custDataLst>
          </p:nvPr>
        </p:nvSpPr>
        <p:spPr>
          <a:xfrm>
            <a:off x="2049331" y="3387027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制定激励措施：根据员工的需要和公司的目标，制定合理的激励措施，如奖金、晋升、培训等。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80" name="文本框 44"/>
          <p:cNvSpPr txBox="1"/>
          <p:nvPr>
            <p:custDataLst>
              <p:tags r:id="rId33"/>
            </p:custDataLst>
          </p:nvPr>
        </p:nvSpPr>
        <p:spPr>
          <a:xfrm>
            <a:off x="7043417" y="3387027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建立良好的沟通机制：建立有效的沟通机制，及时了解员工的反馈和需求，调整领导风格和激励措施。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82" name="矩形: 圆角"/>
          <p:cNvSpPr/>
          <p:nvPr>
            <p:custDataLst>
              <p:tags r:id="rId34"/>
            </p:custDataLst>
          </p:nvPr>
        </p:nvSpPr>
        <p:spPr>
          <a:xfrm>
            <a:off x="838200" y="4855158"/>
            <a:ext cx="4983574" cy="1176946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直角三角形"/>
          <p:cNvSpPr/>
          <p:nvPr>
            <p:custDataLst>
              <p:tags r:id="rId35"/>
            </p:custDataLst>
          </p:nvPr>
        </p:nvSpPr>
        <p:spPr>
          <a:xfrm>
            <a:off x="1783176" y="4743446"/>
            <a:ext cx="115370" cy="114152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: 圆角"/>
          <p:cNvSpPr/>
          <p:nvPr>
            <p:custDataLst>
              <p:tags r:id="rId36"/>
            </p:custDataLst>
          </p:nvPr>
        </p:nvSpPr>
        <p:spPr>
          <a:xfrm>
            <a:off x="1164180" y="4735510"/>
            <a:ext cx="636525" cy="775271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装饰3"/>
          <p:cNvSpPr/>
          <p:nvPr>
            <p:custDataLst>
              <p:tags r:id="rId37"/>
            </p:custDataLst>
          </p:nvPr>
        </p:nvSpPr>
        <p:spPr>
          <a:xfrm>
            <a:off x="5346368" y="5856905"/>
            <a:ext cx="488359" cy="183135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装饰2"/>
          <p:cNvSpPr/>
          <p:nvPr>
            <p:custDataLst>
              <p:tags r:id="rId38"/>
            </p:custDataLst>
          </p:nvPr>
        </p:nvSpPr>
        <p:spPr>
          <a:xfrm>
            <a:off x="5651593" y="5551681"/>
            <a:ext cx="183135" cy="488359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装饰1"/>
          <p:cNvSpPr/>
          <p:nvPr>
            <p:custDataLst>
              <p:tags r:id="rId39"/>
            </p:custDataLst>
          </p:nvPr>
        </p:nvSpPr>
        <p:spPr>
          <a:xfrm>
            <a:off x="5302416" y="5515664"/>
            <a:ext cx="528039" cy="528039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62"/>
          <p:cNvSpPr txBox="1"/>
          <p:nvPr>
            <p:custDataLst>
              <p:tags r:id="rId40"/>
            </p:custDataLst>
          </p:nvPr>
        </p:nvSpPr>
        <p:spPr>
          <a:xfrm>
            <a:off x="1221562" y="5001055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296" name="文本框 63"/>
          <p:cNvSpPr txBox="1"/>
          <p:nvPr>
            <p:custDataLst>
              <p:tags r:id="rId41"/>
            </p:custDataLst>
          </p:nvPr>
        </p:nvSpPr>
        <p:spPr>
          <a:xfrm>
            <a:off x="2051163" y="5001055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营造积极的工作氛围：营造积极的工作氛围，提高员工的工作积极性和满意度。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98" name="矩形: 圆角"/>
          <p:cNvSpPr/>
          <p:nvPr>
            <p:custDataLst>
              <p:tags r:id="rId42"/>
            </p:custDataLst>
          </p:nvPr>
        </p:nvSpPr>
        <p:spPr>
          <a:xfrm>
            <a:off x="6370092" y="4877745"/>
            <a:ext cx="4983574" cy="1176946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直角三角形"/>
          <p:cNvSpPr/>
          <p:nvPr>
            <p:custDataLst>
              <p:tags r:id="rId43"/>
            </p:custDataLst>
          </p:nvPr>
        </p:nvSpPr>
        <p:spPr>
          <a:xfrm>
            <a:off x="10253160" y="4766032"/>
            <a:ext cx="115371" cy="114154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: 圆角"/>
          <p:cNvSpPr/>
          <p:nvPr>
            <p:custDataLst>
              <p:tags r:id="rId44"/>
            </p:custDataLst>
          </p:nvPr>
        </p:nvSpPr>
        <p:spPr>
          <a:xfrm>
            <a:off x="10350832" y="4758097"/>
            <a:ext cx="636526" cy="775271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装饰6"/>
          <p:cNvSpPr/>
          <p:nvPr>
            <p:custDataLst>
              <p:tags r:id="rId45"/>
            </p:custDataLst>
          </p:nvPr>
        </p:nvSpPr>
        <p:spPr>
          <a:xfrm>
            <a:off x="6363987" y="5877661"/>
            <a:ext cx="488359" cy="183135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装饰5"/>
          <p:cNvSpPr/>
          <p:nvPr>
            <p:custDataLst>
              <p:tags r:id="rId46"/>
            </p:custDataLst>
          </p:nvPr>
        </p:nvSpPr>
        <p:spPr>
          <a:xfrm>
            <a:off x="6363987" y="5572436"/>
            <a:ext cx="183135" cy="488359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装饰4"/>
          <p:cNvSpPr/>
          <p:nvPr>
            <p:custDataLst>
              <p:tags r:id="rId47"/>
            </p:custDataLst>
          </p:nvPr>
        </p:nvSpPr>
        <p:spPr>
          <a:xfrm>
            <a:off x="6368260" y="5536419"/>
            <a:ext cx="528039" cy="528039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12"/>
          <p:cNvSpPr txBox="1"/>
          <p:nvPr>
            <p:custDataLst>
              <p:tags r:id="rId48"/>
            </p:custDataLst>
          </p:nvPr>
        </p:nvSpPr>
        <p:spPr>
          <a:xfrm>
            <a:off x="10408214" y="5028526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12" name="文本框 72"/>
          <p:cNvSpPr txBox="1"/>
          <p:nvPr>
            <p:custDataLst>
              <p:tags r:id="rId49"/>
            </p:custDataLst>
          </p:nvPr>
        </p:nvSpPr>
        <p:spPr>
          <a:xfrm>
            <a:off x="7045249" y="5001055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关注员工成长：关注员工的成长和发展，提供必要的培训和支持，帮助员工实现个人和公司的目标。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员工激励的方法与技巧</a:t>
            </a:r>
            <a:endParaRPr lang="zh-CN" altLang="en-US"/>
          </a:p>
        </p:txBody>
      </p:sp>
      <p:sp>
        <p:nvSpPr>
          <p:cNvPr id="10493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物质激励与非物质激励</a:t>
            </a:r>
            <a:endParaRPr lang="zh-CN" altLang="en-US"/>
          </a:p>
        </p:txBody>
      </p:sp>
      <p:sp>
        <p:nvSpPr>
          <p:cNvPr id="104940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物质激励：奖金、福利、晋升等物质奖励，可以激发员工的积极性和工作动力。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非物质激励：表扬、认可、荣誉等非物质奖励，可以增强员工的归属感和成就感。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激励方法：根据员工的需求和特点，采用不同的激励方法，以达到最佳的激励效果。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激励技巧：掌握一定的沟通技巧和领导能力，可以更好地激发员工的潜力和创造力。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https://d.book118.com/586044043142010034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4*l_h_f*1_1_1"/>
  <p:tag name="KSO_WM_UNIT_INDEX" val="1_1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4*l_h_f*1_2_1"/>
  <p:tag name="KSO_WM_UNIT_INDEX" val="1_2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4*l_h_f*1_3_1"/>
  <p:tag name="KSO_WM_UNIT_INDEX" val="1_3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4*l_h_f*1_4_1"/>
  <p:tag name="KSO_WM_UNIT_INDEX" val="1_4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4*l_h_f*1_5_1"/>
  <p:tag name="KSO_WM_UNIT_INDEX" val="1_5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5"/>
  <p:tag name="KSO_WM_UNIT_INDEX" val="1_1_5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6"/>
  <p:tag name="KSO_WM_UNIT_INDEX" val="1_1_6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7"/>
  <p:tag name="KSO_WM_UNIT_INDEX" val="1_1_7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5"/>
  <p:tag name="KSO_WM_UNIT_INDEX" val="1_4_5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6"/>
  <p:tag name="KSO_WM_UNIT_INDEX" val="1_4_6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7"/>
  <p:tag name="KSO_WM_UNIT_INDEX" val="1_4_7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4"/>
  <p:tag name="KSO_WM_UNIT_INDEX" val="1_4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5"/>
  <p:tag name="KSO_WM_UNIT_INDEX" val="1_2_5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7"/>
  <p:tag name="KSO_WM_UNIT_INDEX" val="1_2_7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6"/>
  <p:tag name="KSO_WM_UNIT_INDEX" val="1_2_6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5"/>
  <p:tag name="KSO_WM_UNIT_INDEX" val="1_3_5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7"/>
  <p:tag name="KSO_WM_UNIT_INDEX" val="1_3_7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4"/>
  <p:tag name="KSO_WM_UNIT_INDEX" val="1_3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6"/>
  <p:tag name="KSO_WM_UNIT_INDEX" val="1_3_6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5"/>
  <p:tag name="KSO_WM_UNIT_INDEX" val="1_5_5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3"/>
  <p:tag name="KSO_WM_UNIT_INDEX" val="1_5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6"/>
  <p:tag name="KSO_WM_UNIT_INDEX" val="1_5_6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7"/>
  <p:tag name="KSO_WM_UNIT_INDEX" val="1_5_7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4"/>
  <p:tag name="KSO_WM_UNIT_INDEX" val="1_5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5"/>
  <p:tag name="KSO_WM_UNIT_INDEX" val="1_6_5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3"/>
  <p:tag name="KSO_WM_UNIT_INDEX" val="1_6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7"/>
  <p:tag name="KSO_WM_UNIT_INDEX" val="1_6_7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6"/>
  <p:tag name="KSO_WM_UNIT_INDEX" val="1_6_6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4"/>
  <p:tag name="KSO_WM_UNIT_INDEX" val="1_6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企业管理的领导与激励</vt:lpstr>
      <vt:lpstr>目录</vt:lpstr>
      <vt:lpstr>添加章节标题</vt:lpstr>
      <vt:lpstr>领导力的重要性</vt:lpstr>
      <vt:lpstr>领导力对企业发展的影响</vt:lpstr>
      <vt:lpstr>领导力在企业管理中的作用</vt:lpstr>
      <vt:lpstr>领导力与员工激励的关系</vt:lpstr>
      <vt:lpstr>领导风格与员工激励</vt:lpstr>
      <vt:lpstr>领导风格类型及特点</vt:lpstr>
      <vt:lpstr>不同领导风格对员工激励的影响</vt:lpstr>
      <vt:lpstr>领导风格与员工激励的匹配策略</vt:lpstr>
      <vt:lpstr>员工激励的方法与技巧</vt:lpstr>
      <vt:lpstr>物质激励与非物质激励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2024-09-03T23:16:31.438</cp:lastPrinted>
  <dcterms:created xsi:type="dcterms:W3CDTF">2024-09-03T15:16:31Z</dcterms:created>
  <dcterms:modified xsi:type="dcterms:W3CDTF">2024-09-03T15:16:33Z</dcterms:modified>
</cp:coreProperties>
</file>