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0117901-8235-480C-BE59-0B7D0401C3B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A4AF79-0181-4CA9-B5CE-F51CF3C8F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0D4F77-B4F0-443A-BB94-B90EDC73AA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3DB4E4-1D99-4AA3-B8F0-AB98D89D7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BD6BE6-ABB4-433D-B5EF-157909481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FB7780-86EB-4020-8DA3-D70DD5621D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F77A8E-3B88-4E6D-9F30-AD690DD133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B866AF-612C-4B5C-BA6B-16D0495B06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7885A6-5A34-4EC0-B58D-A22CCAB36F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95C38C-62E8-4594-9068-3E400E330A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754CBC-CBBA-47A7-B5EE-B617651A7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AC6E57-78D5-45B2-903E-2FD1F8EEB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EA45867-D057-48BB-9FF6-CA8E2CD550E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13F5A4E-FBFE-472F-B5E9-D91198256A2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051103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化肥行业安全生产规章制度培训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安全管理体系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安全生产培训方法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安全生产监督检查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化肥行业安全生产规章制度培训概述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化肥行业在现代农业发展中扮演着重要的角色，然而其生产过程中存在着一定的安全隐患。因此，开展安全生产规章制度培训对于保障员工生命安全和生产稳定至关重要。规章制度的执行不仅可以提高生产效率，还可以降低事故发生率。</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化肥行业概况</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化肥行业的发展历史悠久，经历了从手工生产到机械化生产的演变</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发展历程</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化肥行业安全生产存在不容忽视的问题，事故频发，安全意识亟待提高</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安全生产现状</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化肥行业的年产值居高不下，市场规模巨大，成为国民经济重要组成部分</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产值和市场规模</a:t>
            </a:r>
            <a:endParaRPr lang="en-US" sz="3000" b="0" strike="noStrike" spc="-1">
              <a:solidFill>
                <a:srgbClr val="000000"/>
              </a:solidFill>
              <a:latin typeface="Arial"/>
            </a:endParaRPr>
          </a:p>
        </p:txBody>
      </p:sp>
      <p:sp>
        <p:nvSpPr>
          <p:cNvPr id="9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安全生产的基本概念</a:t>
            </a:r>
            <a:endParaRPr lang="en-US" sz="3600" b="0" strike="noStrike" spc="-1">
              <a:solidFill>
                <a:schemeClr val="dk1"/>
              </a:solidFill>
              <a:latin typeface="Arial"/>
            </a:endParaRPr>
          </a:p>
        </p:txBody>
      </p:sp>
      <p:sp>
        <p:nvSpPr>
          <p:cNvPr id="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安全生产是指在生产、经营活动中，预防和消除事故，保障人身和财产安全的活动</a:t>
            </a:r>
            <a:endParaRPr lang="en-US" sz="1500" b="0" strike="noStrike" spc="-1">
              <a:solidFill>
                <a:srgbClr val="000000"/>
              </a:solidFill>
              <a:latin typeface="Arial"/>
            </a:endParaRPr>
          </a:p>
        </p:txBody>
      </p:sp>
      <p:sp>
        <p:nvSpPr>
          <p:cNvPr id="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安全生产的定义</a:t>
            </a:r>
            <a:endParaRPr lang="en-US" sz="2200" b="0" strike="noStrike" spc="-1">
              <a:solidFill>
                <a:srgbClr val="000000"/>
              </a:solidFill>
              <a:latin typeface="Arial"/>
            </a:endParaRPr>
          </a:p>
        </p:txBody>
      </p:sp>
      <p:sp>
        <p:nvSpPr>
          <p:cNvPr id="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安全生产的根本目的是确保员工的人身安全，保障生产秩序的正常进行</a:t>
            </a:r>
            <a:endParaRPr lang="en-US" sz="1500" b="0" strike="noStrike" spc="-1">
              <a:solidFill>
                <a:srgbClr val="000000"/>
              </a:solidFill>
              <a:latin typeface="Arial"/>
            </a:endParaRPr>
          </a:p>
        </p:txBody>
      </p:sp>
      <p:sp>
        <p:nvSpPr>
          <p:cNvPr id="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安全生产的目的</a:t>
            </a:r>
            <a:endParaRPr lang="en-US" sz="2200" b="0" strike="noStrike" spc="-1">
              <a:solidFill>
                <a:srgbClr val="000000"/>
              </a:solidFill>
              <a:latin typeface="Arial"/>
            </a:endParaRPr>
          </a:p>
        </p:txBody>
      </p:sp>
      <p:sp>
        <p:nvSpPr>
          <p:cNvPr id="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安全生产要遵循预防为主、综合治理、责任到人、技术先进等原则</a:t>
            </a:r>
            <a:endParaRPr lang="en-US" sz="1500" b="0" strike="noStrike" spc="-1">
              <a:solidFill>
                <a:srgbClr val="000000"/>
              </a:solidFill>
              <a:latin typeface="Arial"/>
            </a:endParaRPr>
          </a:p>
        </p:txBody>
      </p:sp>
      <p:sp>
        <p:nvSpPr>
          <p:cNvPr id="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安全生产的原则</a:t>
            </a:r>
            <a:endParaRPr lang="en-US" sz="2200" b="0" strike="noStrike" spc="-1">
              <a:solidFill>
                <a:srgbClr val="000000"/>
              </a:solidFill>
              <a:latin typeface="Arial"/>
            </a:endParaRPr>
          </a:p>
        </p:txBody>
      </p:sp>
      <p:sp>
        <p:nvSpPr>
          <p:cNvPr id="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管理要求包括健全的组织架构、科学的管理制度、完善的安全技术措施等</a:t>
            </a:r>
            <a:endParaRPr lang="en-US" sz="1500" b="0" strike="noStrike" spc="-1">
              <a:solidFill>
                <a:srgbClr val="000000"/>
              </a:solidFill>
              <a:latin typeface="Arial"/>
            </a:endParaRPr>
          </a:p>
        </p:txBody>
      </p:sp>
      <p:sp>
        <p:nvSpPr>
          <p:cNvPr id="1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安全生产的管理要求</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规章制度的分类</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行政管理制度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生产管理制度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安全管理制度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劳动保护制度</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规章制度的制定流程</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明确制度的编写主体</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征求相关人员意见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审批制度内容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制定实施计划</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规章制度的执行和监督</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明确责任人及责任部门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定期检查执行情况</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存在问题及时整改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建立监督机制</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规章制度的作用</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规章制度的定义</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规章制度是为了明确企业内部管理规范，规定各部门的职责和权限</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化肥行业的重要性</a:t>
            </a:r>
            <a:endParaRPr lang="en-US" sz="3600" b="0" strike="noStrike" spc="-1">
              <a:solidFill>
                <a:schemeClr val="dk1"/>
              </a:solidFill>
              <a:latin typeface="Arial"/>
            </a:endParaRPr>
          </a:p>
        </p:txBody>
      </p:sp>
      <p:sp>
        <p:nvSpPr>
          <p:cNvPr id="11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化肥是农业生产的重要支持，能够提供作物生长所需的养分</a:t>
            </a:r>
            <a:endParaRPr lang="en-US" sz="2000" b="0" strike="noStrike" spc="-1">
              <a:solidFill>
                <a:srgbClr val="000000"/>
              </a:solidFill>
              <a:latin typeface="Arial"/>
            </a:endParaRPr>
          </a:p>
        </p:txBody>
      </p:sp>
      <p:sp>
        <p:nvSpPr>
          <p:cNvPr id="11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提供农业生产所需养分</a:t>
            </a:r>
            <a:endParaRPr lang="en-US" sz="3000" b="0" strike="noStrike" spc="-1">
              <a:solidFill>
                <a:srgbClr val="000000"/>
              </a:solidFill>
              <a:latin typeface="Arial"/>
            </a:endParaRPr>
          </a:p>
        </p:txBody>
      </p:sp>
      <p:sp>
        <p:nvSpPr>
          <p:cNvPr id="11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化肥行业作为国民经济的重要组成部分，对经济发展起着关键作用</a:t>
            </a:r>
            <a:endParaRPr lang="en-US" sz="2000" b="0" strike="noStrike" spc="-1">
              <a:solidFill>
                <a:srgbClr val="000000"/>
              </a:solidFill>
              <a:latin typeface="Arial"/>
            </a:endParaRPr>
          </a:p>
        </p:txBody>
      </p:sp>
      <p:sp>
        <p:nvSpPr>
          <p:cNvPr id="11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支撑国民经济发展</a:t>
            </a:r>
            <a:endParaRPr lang="en-US" sz="3000" b="0" strike="noStrike" spc="-1">
              <a:solidFill>
                <a:srgbClr val="000000"/>
              </a:solidFill>
              <a:latin typeface="Arial"/>
            </a:endParaRPr>
          </a:p>
        </p:txBody>
      </p:sp>
      <p:sp>
        <p:nvSpPr>
          <p:cNvPr id="1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合理施肥可以提高农作物的产量，保障粮食安全</a:t>
            </a:r>
            <a:endParaRPr lang="en-US" sz="2000" b="0" strike="noStrike" spc="-1">
              <a:solidFill>
                <a:srgbClr val="000000"/>
              </a:solidFill>
              <a:latin typeface="Arial"/>
            </a:endParaRPr>
          </a:p>
        </p:txBody>
      </p:sp>
      <p:sp>
        <p:nvSpPr>
          <p:cNvPr id="12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促进粮食生产增加</a:t>
            </a:r>
            <a:endParaRPr lang="en-US" sz="3000" b="0" strike="noStrike" spc="-1">
              <a:solidFill>
                <a:srgbClr val="000000"/>
              </a:solidFill>
              <a:latin typeface="Arial"/>
            </a:endParaRPr>
          </a:p>
        </p:txBody>
      </p:sp>
      <p:sp>
        <p:nvSpPr>
          <p:cNvPr id="12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安全管理体系</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安全管理体系概述</a:t>
            </a:r>
            <a:endParaRPr lang="en-US" sz="3600" b="0" strike="noStrike" spc="-1">
              <a:solidFill>
                <a:schemeClr val="dk1"/>
              </a:solidFill>
              <a:latin typeface="Arial"/>
            </a:endParaRPr>
          </a:p>
        </p:txBody>
      </p:sp>
      <p:sp>
        <p:nvSpPr>
          <p:cNvPr id="12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包括组成部分</a:t>
            </a:r>
            <a:endParaRPr lang="en-US" sz="2000" b="0" strike="noStrike" spc="-1">
              <a:solidFill>
                <a:srgbClr val="000000"/>
              </a:solidFill>
              <a:latin typeface="Arial"/>
            </a:endParaRPr>
          </a:p>
        </p:txBody>
      </p:sp>
      <p:sp>
        <p:nvSpPr>
          <p:cNvPr id="12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安全管理体系的架构</a:t>
            </a:r>
            <a:endParaRPr lang="en-US" sz="3000" b="0" strike="noStrike" spc="-1">
              <a:solidFill>
                <a:srgbClr val="000000"/>
              </a:solidFill>
              <a:latin typeface="Arial"/>
            </a:endParaRPr>
          </a:p>
        </p:txBody>
      </p:sp>
      <p:sp>
        <p:nvSpPr>
          <p:cNvPr id="13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具体优势</a:t>
            </a:r>
            <a:endParaRPr lang="en-US" sz="2000" b="0" strike="noStrike" spc="-1">
              <a:solidFill>
                <a:srgbClr val="000000"/>
              </a:solidFill>
              <a:latin typeface="Arial"/>
            </a:endParaRPr>
          </a:p>
        </p:txBody>
      </p:sp>
      <p:sp>
        <p:nvSpPr>
          <p:cNvPr id="13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安全管理体系的优势</a:t>
            </a:r>
            <a:endParaRPr lang="en-US" sz="3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核心特征</a:t>
            </a:r>
            <a:endParaRPr lang="en-US" sz="2000" b="0" strike="noStrike" spc="-1">
              <a:solidFill>
                <a:srgbClr val="000000"/>
              </a:solidFill>
              <a:latin typeface="Arial"/>
            </a:endParaRPr>
          </a:p>
        </p:txBody>
      </p:sp>
      <p:sp>
        <p:nvSpPr>
          <p:cNvPr id="13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安全管理体系的特点</a:t>
            </a:r>
            <a:endParaRPr lang="en-US" sz="3000" b="0" strike="noStrike" spc="-1">
              <a:solidFill>
                <a:srgbClr val="000000"/>
              </a:solidFill>
              <a:latin typeface="Arial"/>
            </a:endParaRPr>
          </a:p>
        </p:txBody>
      </p:sp>
      <p:sp>
        <p:nvSpPr>
          <p:cNvPr id="13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安全风险评估的目的</a:t>
            </a:r>
            <a:endParaRPr lang="en-US" sz="2200" b="0" strike="noStrike" spc="-1">
              <a:solidFill>
                <a:srgbClr val="000000"/>
              </a:solidFill>
              <a:latin typeface="Arial"/>
            </a:endParaRPr>
          </a:p>
        </p:txBody>
      </p:sp>
      <p:sp>
        <p:nvSpPr>
          <p:cNvPr id="13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明确目标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保障安全</a:t>
            </a:r>
            <a:endParaRPr lang="en-US" sz="1500" b="0" strike="noStrike" spc="-1">
              <a:solidFill>
                <a:srgbClr val="000000"/>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安全风险评估的方法</a:t>
            </a:r>
            <a:endParaRPr lang="en-US" sz="2200" b="0" strike="noStrike" spc="-1">
              <a:solidFill>
                <a:srgbClr val="000000"/>
              </a:solidFill>
              <a:latin typeface="Arial"/>
            </a:endParaRPr>
          </a:p>
        </p:txBody>
      </p:sp>
      <p:sp>
        <p:nvSpPr>
          <p:cNvPr id="14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定性分析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定量分析</a:t>
            </a:r>
            <a:endParaRPr lang="en-US" sz="1500" b="0" strike="noStrike" spc="-1">
              <a:solidFill>
                <a:srgbClr val="000000"/>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安全风险评估的实施步骤</a:t>
            </a:r>
            <a:endParaRPr lang="en-US" sz="2200" b="0" strike="noStrike" spc="-1">
              <a:solidFill>
                <a:srgbClr val="000000"/>
              </a:solidFill>
              <a:latin typeface="Arial"/>
            </a:endParaRPr>
          </a:p>
        </p:txBody>
      </p:sp>
      <p:sp>
        <p:nvSpPr>
          <p:cNvPr id="14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调查收集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数据分析</a:t>
            </a:r>
            <a:endParaRPr lang="en-US" sz="1500" b="0" strike="noStrike" spc="-1">
              <a:solidFill>
                <a:srgbClr val="000000"/>
              </a:solidFill>
              <a:latin typeface="Arial"/>
            </a:endParaRPr>
          </a:p>
        </p:txBody>
      </p:sp>
      <p:sp>
        <p:nvSpPr>
          <p:cNvPr id="14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安全风险评估</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安全风险评估的概念</a:t>
            </a:r>
            <a:endParaRPr lang="en-US" sz="2200" b="0" strike="noStrike" spc="-1">
              <a:solidFill>
                <a:srgbClr val="000000"/>
              </a:solidFill>
              <a:latin typeface="Arial"/>
            </a:endParaRPr>
          </a:p>
        </p:txBody>
      </p:sp>
      <p:sp>
        <p:nvSpPr>
          <p:cNvPr id="14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定义</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作用</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安全意识教育</a:t>
            </a:r>
            <a:endParaRPr lang="en-US" sz="3600" b="0" strike="noStrike" spc="-1">
              <a:solidFill>
                <a:schemeClr val="dk1"/>
              </a:solidFill>
              <a:latin typeface="Arial"/>
            </a:endParaRPr>
          </a:p>
        </p:txBody>
      </p:sp>
      <p:sp>
        <p:nvSpPr>
          <p:cNvPr id="15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意识教育的重要性在于提高员工的安全意识，减少事故发生的可能性。内容应该包括安全知识、安全技能培训，方法则可以通过课堂教学、案例分析等形式进行。效果评估可以通过考核、反馈、实际应用等方式进行评估。</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5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应急管理</a:t>
            </a:r>
            <a:endParaRPr lang="en-US" sz="3500" b="0" strike="noStrike" spc="-1">
              <a:solidFill>
                <a:srgbClr val="000000"/>
              </a:solidFill>
              <a:latin typeface="Arial"/>
            </a:endParaRPr>
          </a:p>
        </p:txBody>
      </p:sp>
      <p:sp>
        <p:nvSpPr>
          <p:cNvPr id="15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管理的意义在于及时有效地应对突发事件，保障员工和设施的安全。应急预案的编制需要考虑各种情况下的处理步骤和应对措施。应急演练的重要性在于提高应急处理的效率和协调性。持续改进则是为了不断提升应急管理水平，预防事故发生。</a:t>
            </a:r>
            <a:endParaRPr lang="en-US" sz="2500" b="0" strike="noStrike" spc="-1">
              <a:solidFill>
                <a:srgbClr val="000000"/>
              </a:solidFill>
              <a:latin typeface="Arial"/>
            </a:endParaRPr>
          </a:p>
        </p:txBody>
      </p:sp>
      <p:sp>
        <p:nvSpPr>
          <p:cNvPr id="15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安全管理体系实施的重点</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详细规定标准内容</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制定明确的安全标准</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完善各项制度</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建立健全的安全制度</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多样化培训方式</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加强安全培训教育</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严格执行规章制度</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规范安全生产行为</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安全生产培训内容</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安全操作规程培训</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安全操作规程是指在生产过程中需要遵循的一系列安全操作步骤和规定。员工必须了解安全操作规程的内容，并且严格遵守其中的要求，只有这样才能确保生产过程中的安全性和稳定性。</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安全操作规程的内容</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详细步骤说明</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操作步骤</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针对紧急情况的处理方法</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应急处置</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各种设备操作的规范</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设备操作规定</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安全操作规程的要求</a:t>
            </a:r>
            <a:endParaRPr lang="en-US" sz="3600" b="0" strike="noStrike" spc="-1">
              <a:solidFill>
                <a:schemeClr val="dk1"/>
              </a:solidFill>
              <a:latin typeface="Arial"/>
            </a:endParaRPr>
          </a:p>
        </p:txBody>
      </p:sp>
      <p:sp>
        <p:nvSpPr>
          <p:cNvPr id="18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必须认真学习安全操作规程</a:t>
            </a:r>
            <a:endParaRPr lang="en-US" sz="1500" b="0" strike="noStrike" spc="-1">
              <a:solidFill>
                <a:srgbClr val="000000"/>
              </a:solidFill>
              <a:latin typeface="Arial"/>
            </a:endParaRPr>
          </a:p>
        </p:txBody>
      </p:sp>
      <p:sp>
        <p:nvSpPr>
          <p:cNvPr id="18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认真学习</a:t>
            </a:r>
            <a:endParaRPr lang="en-US" sz="2200" b="0" strike="noStrike" spc="-1">
              <a:solidFill>
                <a:srgbClr val="000000"/>
              </a:solidFill>
              <a:latin typeface="Arial"/>
            </a:endParaRPr>
          </a:p>
        </p:txBody>
      </p:sp>
      <p:sp>
        <p:nvSpPr>
          <p:cNvPr id="18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遵守执行安全操作规程的要求</a:t>
            </a:r>
            <a:endParaRPr lang="en-US" sz="1500" b="0" strike="noStrike" spc="-1">
              <a:solidFill>
                <a:srgbClr val="000000"/>
              </a:solidFill>
              <a:latin typeface="Arial"/>
            </a:endParaRPr>
          </a:p>
        </p:txBody>
      </p:sp>
      <p:sp>
        <p:nvSpPr>
          <p:cNvPr id="18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严格执行</a:t>
            </a:r>
            <a:endParaRPr lang="en-US" sz="2200" b="0" strike="noStrike" spc="-1">
              <a:solidFill>
                <a:srgbClr val="000000"/>
              </a:solidFill>
              <a:latin typeface="Arial"/>
            </a:endParaRPr>
          </a:p>
        </p:txBody>
      </p:sp>
      <p:sp>
        <p:nvSpPr>
          <p:cNvPr id="18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定期复习更新安全操作规程</a:t>
            </a:r>
            <a:endParaRPr lang="en-US" sz="1500" b="0" strike="noStrike" spc="-1">
              <a:solidFill>
                <a:srgbClr val="000000"/>
              </a:solidFill>
              <a:latin typeface="Arial"/>
            </a:endParaRPr>
          </a:p>
        </p:txBody>
      </p:sp>
      <p:sp>
        <p:nvSpPr>
          <p:cNvPr id="18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定期复习</a:t>
            </a:r>
            <a:endParaRPr lang="en-US" sz="2200" b="0" strike="noStrike" spc="-1">
              <a:solidFill>
                <a:srgbClr val="000000"/>
              </a:solidFill>
              <a:latin typeface="Arial"/>
            </a:endParaRPr>
          </a:p>
        </p:txBody>
      </p:sp>
      <p:sp>
        <p:nvSpPr>
          <p:cNvPr id="18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安全操作规程的培训方式</a:t>
            </a:r>
            <a:endParaRPr lang="en-US" sz="3600" b="0" strike="noStrike" spc="-1">
              <a:solidFill>
                <a:schemeClr val="dk1"/>
              </a:solidFill>
              <a:latin typeface="Arial"/>
            </a:endParaRPr>
          </a:p>
        </p:txBody>
      </p:sp>
      <p:sp>
        <p:nvSpPr>
          <p:cNvPr id="1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通过课堂教学的方式进行培训</a:t>
            </a:r>
            <a:endParaRPr lang="en-US" sz="1500" b="0" strike="noStrike" spc="-1">
              <a:solidFill>
                <a:srgbClr val="000000"/>
              </a:solidFill>
              <a:latin typeface="Arial"/>
            </a:endParaRPr>
          </a:p>
        </p:txBody>
      </p:sp>
      <p:sp>
        <p:nvSpPr>
          <p:cNvPr id="1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课堂培训</a:t>
            </a:r>
            <a:endParaRPr lang="en-US" sz="2200" b="0" strike="noStrike" spc="-1">
              <a:solidFill>
                <a:srgbClr val="000000"/>
              </a:solidFill>
              <a:latin typeface="Arial"/>
            </a:endParaRPr>
          </a:p>
        </p:txBody>
      </p:sp>
      <p:sp>
        <p:nvSpPr>
          <p:cNvPr id="1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通过实际演练加深理解</a:t>
            </a:r>
            <a:endParaRPr lang="en-US" sz="1500" b="0" strike="noStrike" spc="-1">
              <a:solidFill>
                <a:srgbClr val="000000"/>
              </a:solidFill>
              <a:latin typeface="Arial"/>
            </a:endParaRPr>
          </a:p>
        </p:txBody>
      </p:sp>
      <p:sp>
        <p:nvSpPr>
          <p:cNvPr id="1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实际演练</a:t>
            </a:r>
            <a:endParaRPr lang="en-US" sz="2200" b="0" strike="noStrike" spc="-1">
              <a:solidFill>
                <a:srgbClr val="000000"/>
              </a:solidFill>
              <a:latin typeface="Arial"/>
            </a:endParaRPr>
          </a:p>
        </p:txBody>
      </p:sp>
      <p:sp>
        <p:nvSpPr>
          <p:cNvPr id="1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利用在线平台进行学习</a:t>
            </a:r>
            <a:endParaRPr lang="en-US" sz="1500" b="0" strike="noStrike" spc="-1">
              <a:solidFill>
                <a:srgbClr val="000000"/>
              </a:solidFill>
              <a:latin typeface="Arial"/>
            </a:endParaRPr>
          </a:p>
        </p:txBody>
      </p:sp>
      <p:sp>
        <p:nvSpPr>
          <p:cNvPr id="1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a:t>
            </a:r>
            <a:endParaRPr lang="en-US" sz="2200" b="0" strike="noStrike" spc="-1">
              <a:solidFill>
                <a:srgbClr val="000000"/>
              </a:solidFill>
              <a:latin typeface="Arial"/>
            </a:endParaRPr>
          </a:p>
        </p:txBody>
      </p:sp>
      <p:sp>
        <p:nvSpPr>
          <p:cNvPr id="1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https://d.book118.com/586051103013010104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化肥行业安全生产规章制度培训</vt:lpstr>
      <vt:lpstr>目录</vt:lpstr>
      <vt:lpstr>第一章 简介</vt:lpstr>
      <vt:lpstr>化肥行业安全生产规章制度培训概述</vt:lpstr>
      <vt:lpstr>化肥行业概况</vt:lpstr>
      <vt:lpstr>安全生产的基本概念</vt:lpstr>
      <vt:lpstr>规章制度的作用</vt:lpstr>
      <vt:lpstr>化肥行业的重要性</vt:lpstr>
      <vt:lpstr>第2章 安全管理体系</vt:lpstr>
      <vt:lpstr>安全管理体系概述</vt:lpstr>
      <vt:lpstr>安全风险评估</vt:lpstr>
      <vt:lpstr>安全意识教育</vt:lpstr>
      <vt:lpstr> </vt:lpstr>
      <vt:lpstr>安全管理体系实施的重点</vt:lpstr>
      <vt:lpstr>第3章 安全生产培训内容</vt:lpstr>
      <vt:lpstr> </vt:lpstr>
      <vt:lpstr>安全操作规程的内容</vt:lpstr>
      <vt:lpstr>安全操作规程的要求</vt:lpstr>
      <vt:lpstr>安全操作规程的培训方式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2024-09-29T15:05:23.771</cp:lastPrinted>
  <dcterms:created xsi:type="dcterms:W3CDTF">2024-09-29T07:05:23Z</dcterms:created>
  <dcterms:modified xsi:type="dcterms:W3CDTF">2024-09-29T07:05:25Z</dcterms:modified>
</cp:coreProperties>
</file>