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5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41FAEE5A-1F69-4CA8-8407-96A2C2A62C00}" type="datetimeFigureOut">
              <a:rPr lang="zh-CN" altLang="en-US"/>
              <a:t>2023/12/14</a:t>
            </a:fld>
            <a:endParaRPr lang="zh-CN" altLang="en-US"/>
          </a:p>
        </p:txBody>
      </p:sp>
      <p:sp>
        <p:nvSpPr>
          <p:cNvPr id="44036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481013" y="1279525"/>
            <a:ext cx="6140450" cy="34544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</p:spPr>
      </p:sp>
      <p:sp>
        <p:nvSpPr>
          <p:cNvPr id="9221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709613" y="4926013"/>
            <a:ext cx="5683250" cy="4029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E965CDF-1784-40A4-95E3-C082B2B821E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93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  <a:ln>
            <a:miter lim="800000"/>
          </a:ln>
        </p:spPr>
      </p:sp>
      <p:sp>
        <p:nvSpPr>
          <p:cNvPr id="59395" name="备注占位符 2"/>
          <p:cNvSpPr>
            <a:spLocks noGrp="1" noChangeArrowheads="1"/>
          </p:cNvSpPr>
          <p:nvPr>
            <p:ph type="body" idx="6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593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F0DAA73A-E7FB-4264-A7F2-8929B668E32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DBAFA3-A9AE-4E90-87BD-7634CC159C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47A7C8-DA2B-4D1D-BB35-74BDB32D7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546FAA-6C8A-4083-A36A-4BBA0E540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B432AB-0254-494C-8070-91AF11ADF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6F82C1-0D96-4B96-8514-786316241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8B3B597-4C51-4D23-BC5F-45323D1E8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370741-61DB-42A5-AFF2-D89259A4B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275ABD-0272-49D3-B008-68B51A962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7B242E-87FB-4B89-9FA3-70B61DF4A4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9AA39B-A2EC-48DA-9E93-D6F34F8AF4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83F077-8C67-48AD-B182-BC3FA36AA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 bwMode="auto"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2720" y="4185920"/>
            <a:ext cx="9144000" cy="1056640"/>
          </a:xfrm>
        </p:spPr>
        <p:txBody>
          <a:bodyPr anchor="b"/>
          <a:lstStyle>
            <a:lvl1pPr algn="ctr">
              <a:defRPr sz="5400">
                <a:ln w="12700"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effectLst>
                  <a:outerShdw dist="38100" dir="5400000" algn="ctr" rotWithShape="0">
                    <a:schemeClr val="bg1">
                      <a:alpha val="56000"/>
                    </a:schemeClr>
                  </a:outerShdw>
                  <a:reflection blurRad="6350" stA="14000" endPos="50000" dist="25400" dir="5400000" sy="-100000" algn="bl" rotWithShape="0"/>
                </a:effectLst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2720" y="5308918"/>
            <a:ext cx="9144000" cy="705802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B068-A9D4-413F-A97B-B28F955F37E6}" type="datetimeFigureOut">
              <a:rPr lang="en-US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E5457-DFBF-4F59-8D33-84476E953FBE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3889"/>
            <a:ext cx="10515599" cy="448307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F8BF7-569E-4B46-9830-5FA4C923C11C}" type="datetimeFigureOut">
              <a:rPr lang="zh-CN" altLang="en-US"/>
              <a:t>2023/12/14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067C0-0F0A-4DCE-9AA9-F4C1913B84B7}" type="slidenum">
              <a:rPr lang="zh-CN" altLang="en-US"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 bwMode="auto">
      <p:bgPr>
        <a:blipFill dpi="0"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3839" y="2778443"/>
            <a:ext cx="6319520" cy="1113472"/>
          </a:xfrm>
        </p:spPr>
        <p:txBody>
          <a:bodyPr anchorCtr="0"/>
          <a:lstStyle>
            <a:lvl1pPr>
              <a:defRPr sz="4800" b="1">
                <a:ln>
                  <a:noFill/>
                </a:ln>
                <a:solidFill>
                  <a:schemeClr val="tx1"/>
                </a:solidFill>
                <a:effectLst>
                  <a:reflection blurRad="6350" stA="14000" endPos="53000" dist="50800" dir="5400000" sy="-100000" algn="bl" rotWithShape="0"/>
                </a:effectLst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3839" y="3918903"/>
            <a:ext cx="6319520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FBFD5-7260-405B-9502-62F70043CB24}" type="datetimeFigureOut">
              <a:rPr lang="en-US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AA53E-27CD-424F-9870-5BF6F2F5687C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81505"/>
            <a:ext cx="5181600" cy="452442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81505"/>
            <a:ext cx="5181600" cy="452442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3A673-C3DD-4020-845B-48AE1D217BC5}" type="datetimeFigureOut">
              <a:rPr lang="zh-CN" altLang="en-US"/>
              <a:t>2023/12/14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9086B-6918-4B4F-9468-1283A0069369}" type="slidenum">
              <a:rPr lang="zh-CN" altLang="en-US"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49351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9028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9028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880AA-9002-4187-A619-67BB6C429F07}" type="datetimeFigureOut">
              <a:rPr lang="zh-CN" altLang="en-US"/>
              <a:t>2023/12/14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25B41-97B1-4063-A3B2-7E1DF2B619FB}" type="slidenum">
              <a:rPr lang="zh-CN" altLang="en-US"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 bwMode="auto"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椭圆 41"/>
          <p:cNvSpPr>
            <a:spLocks noChangeArrowheads="1"/>
          </p:cNvSpPr>
          <p:nvPr/>
        </p:nvSpPr>
        <p:spPr bwMode="auto">
          <a:xfrm>
            <a:off x="4103688" y="1022350"/>
            <a:ext cx="4554537" cy="4556125"/>
          </a:xfrm>
          <a:prstGeom prst="ellipse">
            <a:avLst/>
          </a:prstGeom>
          <a:noFill/>
          <a:ln w="12700">
            <a:solidFill>
              <a:srgbClr val="D5B5C4"/>
            </a:solidFill>
            <a:round/>
          </a:ln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幼圆" panose="02010509060101010101" pitchFamily="49" charset="-122"/>
            </a:endParaRPr>
          </a:p>
        </p:txBody>
      </p:sp>
      <p:sp>
        <p:nvSpPr>
          <p:cNvPr id="4" name="椭圆 28"/>
          <p:cNvSpPr>
            <a:spLocks noChangeArrowheads="1"/>
          </p:cNvSpPr>
          <p:nvPr/>
        </p:nvSpPr>
        <p:spPr bwMode="auto">
          <a:xfrm>
            <a:off x="3895725" y="1087438"/>
            <a:ext cx="4460875" cy="44577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algn="ctr">
              <a:lnSpc>
                <a:spcPct val="110000"/>
              </a:lnSpc>
              <a:buSzPct val="90000"/>
              <a:defRPr/>
            </a:pPr>
            <a:endParaRPr lang="zh-CN" altLang="en-US" sz="6000">
              <a:solidFill>
                <a:srgbClr val="FFFFFF"/>
              </a:solidFill>
            </a:endParaRPr>
          </a:p>
        </p:txBody>
      </p:sp>
      <p:sp>
        <p:nvSpPr>
          <p:cNvPr id="5" name="椭圆 6"/>
          <p:cNvSpPr>
            <a:spLocks noChangeArrowheads="1"/>
          </p:cNvSpPr>
          <p:nvPr/>
        </p:nvSpPr>
        <p:spPr bwMode="auto">
          <a:xfrm>
            <a:off x="10272713" y="2392363"/>
            <a:ext cx="641350" cy="641350"/>
          </a:xfrm>
          <a:prstGeom prst="ellipse">
            <a:avLst/>
          </a:prstGeom>
          <a:solidFill>
            <a:srgbClr val="EADAE1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幼圆" panose="02010509060101010101" pitchFamily="49" charset="-122"/>
            </a:endParaRPr>
          </a:p>
        </p:txBody>
      </p:sp>
      <p:sp>
        <p:nvSpPr>
          <p:cNvPr id="6" name="椭圆 7"/>
          <p:cNvSpPr>
            <a:spLocks noChangeArrowheads="1"/>
          </p:cNvSpPr>
          <p:nvPr/>
        </p:nvSpPr>
        <p:spPr bwMode="auto">
          <a:xfrm>
            <a:off x="8509000" y="1457325"/>
            <a:ext cx="293688" cy="2936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 fontScale="47500" lnSpcReduction="2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sp>
        <p:nvSpPr>
          <p:cNvPr id="7" name="椭圆 8"/>
          <p:cNvSpPr>
            <a:spLocks noChangeArrowheads="1"/>
          </p:cNvSpPr>
          <p:nvPr/>
        </p:nvSpPr>
        <p:spPr bwMode="auto">
          <a:xfrm>
            <a:off x="2827338" y="4991100"/>
            <a:ext cx="642937" cy="642938"/>
          </a:xfrm>
          <a:prstGeom prst="ellipse">
            <a:avLst/>
          </a:prstGeom>
          <a:solidFill>
            <a:srgbClr val="EADAE1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幼圆" panose="02010509060101010101" pitchFamily="49" charset="-122"/>
            </a:endParaRPr>
          </a:p>
        </p:txBody>
      </p:sp>
      <p:sp>
        <p:nvSpPr>
          <p:cNvPr id="8" name="椭圆 9"/>
          <p:cNvSpPr>
            <a:spLocks noChangeArrowheads="1"/>
          </p:cNvSpPr>
          <p:nvPr/>
        </p:nvSpPr>
        <p:spPr bwMode="auto">
          <a:xfrm>
            <a:off x="5094288" y="5848350"/>
            <a:ext cx="296862" cy="2952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 fontScale="47500" lnSpcReduction="2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幼圆" panose="02010509060101010101" pitchFamily="49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6088" y="1087140"/>
            <a:ext cx="4459731" cy="4457718"/>
          </a:xfrm>
        </p:spPr>
        <p:txBody>
          <a:bodyPr/>
          <a:lstStyle>
            <a:lvl1pPr algn="ctr">
              <a:defRPr sz="7200" b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F6939-6A4B-40EE-8C4A-DEA62ED1E831}" type="datetimeFigureOut">
              <a:rPr lang="en-US"/>
              <a:t>12/14/2023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2750C-5585-4C60-A43B-CAB198FC46A9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1015D-9DE9-461C-928C-48DC147CDB17}" type="datetimeFigureOut">
              <a:rPr lang="en-US"/>
              <a:t>12/14/2023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0154D-DF59-4CB2-9DD9-FF1C2F528A63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bg bwMode="auto"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6071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6071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2073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31527-F270-44D2-A191-039B27E1C5CE}" type="datetimeFigureOut">
              <a:rPr lang="zh-CN" altLang="en-US"/>
              <a:t>2023/12/14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9A524-BF9E-4526-A615-F9ED4F4D5B1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bg bwMode="auto"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08302" y="365125"/>
            <a:ext cx="1145498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250180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F6728-C4E5-4C90-BA8A-15B583AD218C}" type="datetimeFigureOut">
              <a:rPr lang="en-US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C82E8-1207-49D2-B72B-67AE08F78470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内容占位符 7"/>
          <p:cNvSpPr>
            <a:spLocks noGrp="1"/>
          </p:cNvSpPr>
          <p:nvPr>
            <p:ph sz="quarter" idx="13"/>
          </p:nvPr>
        </p:nvSpPr>
        <p:spPr>
          <a:xfrm>
            <a:off x="838201" y="1610139"/>
            <a:ext cx="10515601" cy="461127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385F3-2770-4507-BA85-6FD3A507F2C1}" type="datetimeFigureOut">
              <a:rPr lang="zh-CN" altLang="en-US"/>
              <a:t>2023/12/14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30431-7BC6-4EFD-92E1-826A5B73B1A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标题幻灯片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.xml" /><Relationship Id="rId13" Type="http://schemas.openxmlformats.org/officeDocument/2006/relationships/tags" Target="../tags/tag2.xml" /><Relationship Id="rId14" Type="http://schemas.openxmlformats.org/officeDocument/2006/relationships/image" Target="../media/image1.png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blipFill dpi="0"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244475"/>
            <a:ext cx="10515600" cy="12430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4294967295"/>
            <p:custDataLst>
              <p:tags r:id="rId13"/>
            </p:custDataLst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algn="l" rtl="0" fontAlgn="auto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fld id="{6B4D0AC1-7562-4E38-928D-C78B42F52D08}" type="datetimeFigureOut">
              <a:rPr lang="zh-CN" altLang="en-US"/>
              <a:t>2023/12/14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algn="ctr" rtl="0" fontAlgn="auto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 noProof="1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9D9D9D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fld id="{8B86E390-3D7D-4093-A65E-686775C81FFF}" type="slidenum">
              <a:rPr lang="zh-CN" altLang="en-US"/>
              <a:t>0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ln>
            <a:solidFill>
              <a:schemeClr val="accent3">
                <a:lumMod val="20000"/>
                <a:lumOff val="80000"/>
              </a:schemeClr>
            </a:solidFill>
          </a:ln>
          <a:solidFill>
            <a:srgbClr val="90281E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90281E"/>
          </a:solidFill>
          <a:latin typeface="Arial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90281E"/>
          </a:solidFill>
          <a:latin typeface="Arial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90281E"/>
          </a:solidFill>
          <a:latin typeface="Arial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90281E"/>
          </a:solidFill>
          <a:latin typeface="Arial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90281E"/>
          </a:solidFill>
          <a:latin typeface="Arial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90281E"/>
          </a:solidFill>
          <a:latin typeface="Arial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90281E"/>
          </a:solidFill>
          <a:latin typeface="Arial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90281E"/>
          </a:solidFill>
          <a:latin typeface="Arial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rgbClr val="90281E"/>
        </a:buClr>
        <a:buFont typeface="Wingdings" panose="05000000000000000000" pitchFamily="2" charset="2"/>
        <a:buChar char="?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4.jpe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NULL" TargetMode="External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hyperlink" Target="../&#19979;&#36733;&#21046;&#20919;&#35838;&#20214;/&#35199;&#23433;&#33322;&#31354;&#21046;&#20919;&#25216;&#26415;&#35838;&#20214;/image/6-2&#20919;&#20957;&#22120;-&#31435;&#24335;&#35013;&#37197;&#20307;1.EASM" TargetMode="External" /><Relationship Id="rId6" Type="http://schemas.openxmlformats.org/officeDocument/2006/relationships/image" Target="../media/image7.jpeg" /><Relationship Id="rId7" Type="http://schemas.openxmlformats.org/officeDocument/2006/relationships/image" Target="../media/image8.png" /><Relationship Id="rId8" Type="http://schemas.openxmlformats.org/officeDocument/2006/relationships/image" Target="../media/image9.jpeg" /><Relationship Id="rId9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4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5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104024144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584269" y="2755009"/>
            <a:ext cx="8281654" cy="1113155"/>
          </a:xfrm>
        </p:spPr>
        <p:txBody>
          <a:bodyPr>
            <a:norm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 kern="0" spc="100" noProof="1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冷凝器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666750" y="522945"/>
            <a:ext cx="7793038" cy="76835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pPr eaLnBrk="1" hangingPunct="1"/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一、冷凝器</a:t>
            </a:r>
          </a:p>
        </p:txBody>
      </p:sp>
      <p:sp>
        <p:nvSpPr>
          <p:cNvPr id="9219" name="Rectangle 3"/>
          <p:cNvSpPr>
            <a:spLocks noGrp="1"/>
          </p:cNvSpPr>
          <p:nvPr>
            <p:ph idx="1"/>
          </p:nvPr>
        </p:nvSpPr>
        <p:spPr>
          <a:xfrm>
            <a:off x="313541" y="1693242"/>
            <a:ext cx="6049312" cy="4535487"/>
          </a:xfrm>
        </p:spPr>
        <p:txBody>
          <a:bodyPr vert="horz" wrap="square" lIns="91440" tIns="45720" rIns="91440" bIns="45720" numCol="1" anchor="t" anchorCtr="0" compatLnSpc="1"/>
          <a:lstStyle/>
          <a:p>
            <a:pPr indent="457200" eaLnBrk="1" hangingPunct="1">
              <a:lnSpc>
                <a:spcPct val="150000"/>
              </a:lnSpc>
              <a:buNone/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冷凝器是制冷机的主要热交换设备。</a:t>
            </a:r>
            <a:endParaRPr lang="en-US" altLang="zh-CN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 eaLnBrk="1" hangingPunct="1">
              <a:lnSpc>
                <a:spcPct val="150000"/>
              </a:lnSpc>
              <a:buNone/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作用：从压缩机出来的高温高压制冷剂蒸气在其中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向冷却介质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水或空气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放热，冷却、冷凝成高温高压的过冷液体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 eaLnBrk="1" hangingPunct="1">
              <a:lnSpc>
                <a:spcPct val="150000"/>
              </a:lnSpc>
              <a:buNone/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在冷凝器中，制冷剂的冷却过程可以分三个阶段：</a:t>
            </a:r>
          </a:p>
          <a:p>
            <a:pPr indent="457200" eaLnBrk="1" hangingPunct="1">
              <a:lnSpc>
                <a:spcPct val="15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endParaRPr lang="en-US" altLang="zh-CN" b="1">
              <a:latin typeface="仿宋_GB2312" pitchFamily="49" charset="-122"/>
              <a:ea typeface="仿宋_GB2312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061" y="2114549"/>
            <a:ext cx="4493115" cy="386043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灯片编号占位符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fld id="{9FBBA6F6-4F92-4165-865F-D65DC6AB0E4C}" type="slidenum">
              <a:rPr lang="en-US" altLang="zh-CN"/>
              <a:t>3</a:t>
            </a:fld>
            <a:endParaRPr lang="en-US" altLang="zh-CN"/>
          </a:p>
        </p:txBody>
      </p:sp>
      <p:pic>
        <p:nvPicPr>
          <p:cNvPr id="373762" name="Picture 2" descr="冷凝器系列4"/>
          <p:cNvPicPr>
            <a:picLocks noChangeAspect="1" noChangeArrowheads="1"/>
          </p:cNvPicPr>
          <p:nvPr/>
        </p:nvPicPr>
        <p:blipFill>
          <a:blip r:embed="rId2"/>
          <a:srcRect b="14412"/>
          <a:stretch>
            <a:fillRect/>
          </a:stretch>
        </p:blipFill>
        <p:spPr bwMode="auto">
          <a:xfrm>
            <a:off x="2438400" y="2209801"/>
            <a:ext cx="7945438" cy="2747963"/>
          </a:xfrm>
          <a:prstGeom prst="rect">
            <a:avLst/>
          </a:prstGeom>
          <a:noFill/>
        </p:spPr>
      </p:pic>
      <p:sp>
        <p:nvSpPr>
          <p:cNvPr id="4" name="Rectangle 2"/>
          <p:cNvSpPr txBox="1"/>
          <p:nvPr/>
        </p:nvSpPr>
        <p:spPr>
          <a:xfrm>
            <a:off x="666750" y="333374"/>
            <a:ext cx="7793038" cy="768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rgbClr val="90281E"/>
                </a:solidFill>
                <a:latin typeface="+mj-lt"/>
                <a:ea typeface="+mj-ea"/>
                <a:cs typeface="+mj-cs"/>
              </a:defRPr>
            </a:lvl1pPr>
            <a:lvl2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buFontTx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一、冷凝器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3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3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916259" y="1572322"/>
            <a:ext cx="10515600" cy="550786"/>
          </a:xfrm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/>
          <a:p>
            <a:pPr eaLnBrk="1" hangingPunct="1"/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（一）冷凝器的类型及常见结构</a:t>
            </a:r>
          </a:p>
        </p:txBody>
      </p:sp>
      <p:sp>
        <p:nvSpPr>
          <p:cNvPr id="10243" name="Rectangle 3"/>
          <p:cNvSpPr>
            <a:spLocks noGrp="1"/>
          </p:cNvSpPr>
          <p:nvPr>
            <p:ph idx="1"/>
          </p:nvPr>
        </p:nvSpPr>
        <p:spPr>
          <a:xfrm>
            <a:off x="916259" y="2351088"/>
            <a:ext cx="9733156" cy="3581361"/>
          </a:xfrm>
        </p:spPr>
        <p:txBody>
          <a:bodyPr vert="horz" wrap="square" lIns="91440" tIns="45720" rIns="91440" bIns="45720" numCol="1" anchor="t" anchorCtr="0" compatLnSpc="1"/>
          <a:lstStyle/>
          <a:p>
            <a:pPr eaLnBrk="1" hangingPunct="1">
              <a:lnSpc>
                <a:spcPct val="1200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冷凝器按冷却介质和冷却方式的不同分为三种类型：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水冷式冷凝器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用水作为冷却介质；</a:t>
            </a:r>
            <a:endParaRPr lang="en-US" altLang="zh-CN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蒸发式冷凝器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用水和空气作为冷却介质，主要是靠水蒸气把热量带走；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空气冷却式冷凝器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，亦称风冷式冷凝器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用空气作为冷却介质。</a:t>
            </a:r>
          </a:p>
          <a:p>
            <a:pPr eaLnBrk="1" hangingPunct="1">
              <a:lnSpc>
                <a:spcPct val="120000"/>
              </a:lnSpc>
            </a:pP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Rectangle 2"/>
          <p:cNvSpPr txBox="1"/>
          <p:nvPr/>
        </p:nvSpPr>
        <p:spPr>
          <a:xfrm>
            <a:off x="666750" y="333374"/>
            <a:ext cx="7793038" cy="76835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rgbClr val="90281E"/>
                </a:solidFill>
                <a:latin typeface="+mj-lt"/>
                <a:ea typeface="+mj-ea"/>
                <a:cs typeface="+mj-cs"/>
              </a:defRPr>
            </a:lvl1pPr>
            <a:lvl2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buFontTx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一、冷凝器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737839" y="1527717"/>
            <a:ext cx="10515600" cy="573088"/>
          </a:xfrm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/>
          <a:p>
            <a:pPr eaLnBrk="1" hangingPunct="1"/>
            <a:r>
              <a:rPr lang="en-US" altLang="zh-CN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、水冷式冷凝器</a:t>
            </a:r>
          </a:p>
        </p:txBody>
      </p:sp>
      <p:sp>
        <p:nvSpPr>
          <p:cNvPr id="12291" name="Rectangle 3"/>
          <p:cNvSpPr>
            <a:spLocks noGrp="1"/>
          </p:cNvSpPr>
          <p:nvPr>
            <p:ph idx="1"/>
          </p:nvPr>
        </p:nvSpPr>
        <p:spPr>
          <a:xfrm>
            <a:off x="1113805" y="2100805"/>
            <a:ext cx="9763668" cy="4114800"/>
          </a:xfrm>
        </p:spPr>
        <p:txBody>
          <a:bodyPr vert="horz" wrap="square" lIns="91440" tIns="45720" rIns="91440" bIns="45720" numCol="1" anchor="t" anchorCtr="0" compatLnSpc="1"/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冷却介质：水，常用江水、河水、自来水、循环水（冷却塔）</a:t>
            </a:r>
            <a:b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常用：壳管式、套管式、螺旋板式</a:t>
            </a:r>
            <a:br>
              <a:rPr lang="zh-CN" altLang="en-US" b="1"/>
            </a:br>
            <a:br>
              <a:rPr lang="zh-CN" altLang="en-US"/>
            </a:br>
            <a:endParaRPr lang="zh-CN" altLang="en-US"/>
          </a:p>
        </p:txBody>
      </p:sp>
      <p:pic>
        <p:nvPicPr>
          <p:cNvPr id="2" name="Picture 4" descr="E:\动力系课件\2003.6动力系课件\2003.6制冷课件-jw\pic\lengn17.jpg"/>
          <p:cNvPicPr>
            <a:picLocks noChangeAspect="1"/>
          </p:cNvPicPr>
          <p:nvPr/>
        </p:nvPicPr>
        <p:blipFill>
          <a:blip r:embed="rId3" r:link="rId2"/>
          <a:stretch>
            <a:fillRect/>
          </a:stretch>
        </p:blipFill>
        <p:spPr>
          <a:xfrm>
            <a:off x="418509" y="3391442"/>
            <a:ext cx="4886325" cy="1533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5" descr="http://class.xihangzh.com/zhileng/images/a/flash/6-1.jpg">
            <a:hlinkClick r:id="rId5"/>
          </p:cNvPr>
          <p:cNvPicPr>
            <a:picLocks noChangeAspect="1"/>
          </p:cNvPicPr>
          <p:nvPr/>
        </p:nvPicPr>
        <p:blipFill>
          <a:blip r:embed="rId4" r:link="rId2"/>
          <a:stretch>
            <a:fillRect/>
          </a:stretch>
        </p:blipFill>
        <p:spPr>
          <a:xfrm>
            <a:off x="4389865" y="3324885"/>
            <a:ext cx="3990307" cy="346380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2"/>
          <p:cNvSpPr txBox="1"/>
          <p:nvPr/>
        </p:nvSpPr>
        <p:spPr>
          <a:xfrm>
            <a:off x="666750" y="333374"/>
            <a:ext cx="7793038" cy="76835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rgbClr val="90281E"/>
                </a:solidFill>
                <a:latin typeface="+mj-lt"/>
                <a:ea typeface="+mj-ea"/>
                <a:cs typeface="+mj-cs"/>
              </a:defRPr>
            </a:lvl1pPr>
            <a:lvl2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buFontTx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一、冷凝器</a:t>
            </a:r>
          </a:p>
        </p:txBody>
      </p:sp>
      <p:pic>
        <p:nvPicPr>
          <p:cNvPr id="4" name="Picture 4" descr="E:\动力系课件\2003.6动力系课件\2003.6制冷课件-jw\pic\lengn18.jpg"/>
          <p:cNvPicPr>
            <a:picLocks noChangeAspect="1"/>
          </p:cNvPicPr>
          <p:nvPr/>
        </p:nvPicPr>
        <p:blipFill>
          <a:blip r:embed="rId6" r:link="rId2"/>
          <a:stretch>
            <a:fillRect/>
          </a:stretch>
        </p:blipFill>
        <p:spPr>
          <a:xfrm>
            <a:off x="5352353" y="3391442"/>
            <a:ext cx="3744913" cy="1681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8318" y="3277902"/>
            <a:ext cx="5666667" cy="351079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147" y="3347416"/>
            <a:ext cx="3069771" cy="306977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5" name="Rectangle 2"/>
          <p:cNvSpPr>
            <a:spLocks noGrp="1"/>
          </p:cNvSpPr>
          <p:nvPr>
            <p:ph type="title"/>
          </p:nvPr>
        </p:nvSpPr>
        <p:spPr>
          <a:xfrm>
            <a:off x="966789" y="0"/>
            <a:ext cx="7793037" cy="1462088"/>
          </a:xfrm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/>
          <a:p>
            <a:pPr eaLnBrk="1" hangingPunct="1"/>
            <a:r>
              <a:rPr lang="en-US" altLang="zh-CN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、蒸发式冷凝器</a:t>
            </a:r>
          </a:p>
        </p:txBody>
      </p:sp>
      <p:sp>
        <p:nvSpPr>
          <p:cNvPr id="3076" name="Rectangle 3"/>
          <p:cNvSpPr>
            <a:spLocks noGrp="1"/>
          </p:cNvSpPr>
          <p:nvPr>
            <p:ph sz="half" idx="1"/>
          </p:nvPr>
        </p:nvSpPr>
        <p:spPr>
          <a:xfrm>
            <a:off x="732729" y="1947863"/>
            <a:ext cx="5645769" cy="4114800"/>
          </a:xfrm>
        </p:spPr>
        <p:txBody>
          <a:bodyPr vert="horz" wrap="square" lIns="91440" tIns="45720" rIns="91440" bIns="45720" numCol="1" anchor="t" anchorCtr="0" compatLnSpc="1"/>
          <a:lstStyle/>
          <a:p>
            <a:pPr algn="just" eaLnBrk="1" hangingPunct="1">
              <a:lnSpc>
                <a:spcPct val="125000"/>
              </a:lnSpc>
              <a:buSzPct val="60000"/>
              <a:buNone/>
            </a:pP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利用水在蒸发时吸收潜热使冷凝剂凝结。</a:t>
            </a:r>
          </a:p>
          <a:p>
            <a:pPr algn="just" eaLnBrk="1" hangingPunct="1">
              <a:lnSpc>
                <a:spcPct val="125000"/>
              </a:lnSpc>
              <a:buSzPct val="60000"/>
              <a:buNone/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流动：制冷剂在管内流动（自上而下），管外喷淋冷却水。空气使水蒸发吸收冷凝热。</a:t>
            </a:r>
          </a:p>
          <a:p>
            <a:pPr algn="just" eaLnBrk="1" hangingPunct="1">
              <a:buSzPct val="60000"/>
              <a:buNone/>
            </a:pPr>
            <a:endParaRPr lang="zh-CN" altLang="en-US" b="1">
              <a:latin typeface="宋体" panose="02010600030101010101" pitchFamily="2" charset="-122"/>
              <a:ea typeface="+mn-ea"/>
              <a:cs typeface="+mn-cs"/>
            </a:endParaRPr>
          </a:p>
          <a:p>
            <a:pPr eaLnBrk="1" hangingPunct="1">
              <a:buSzPct val="60000"/>
            </a:pPr>
            <a:endParaRPr lang="en-US" altLang="zh-CN">
              <a:latin typeface="+mn-lt"/>
              <a:ea typeface="+mn-ea"/>
              <a:cs typeface="+mn-cs"/>
            </a:endParaRPr>
          </a:p>
        </p:txBody>
      </p:sp>
      <p:pic>
        <p:nvPicPr>
          <p:cNvPr id="3077" name="Picture 5" descr="蒸发式冷凝器2"/>
          <p:cNvPicPr>
            <a:picLocks noChangeAspect="1"/>
          </p:cNvPicPr>
          <p:nvPr/>
        </p:nvPicPr>
        <p:blipFill>
          <a:blip r:embed="rId2"/>
          <a:srcRect l="13229" r="11771"/>
          <a:stretch>
            <a:fillRect/>
          </a:stretch>
        </p:blipFill>
        <p:spPr>
          <a:xfrm>
            <a:off x="6736075" y="437336"/>
            <a:ext cx="4850043" cy="62218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2"/>
          <p:cNvSpPr txBox="1"/>
          <p:nvPr/>
        </p:nvSpPr>
        <p:spPr>
          <a:xfrm>
            <a:off x="732729" y="53161"/>
            <a:ext cx="7793038" cy="76835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rgbClr val="90281E"/>
                </a:solidFill>
                <a:latin typeface="+mj-lt"/>
                <a:ea typeface="+mj-ea"/>
                <a:cs typeface="+mj-cs"/>
              </a:defRPr>
            </a:lvl1pPr>
            <a:lvl2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buFontTx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一、冷凝器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/>
          <a:p>
            <a:pPr eaLnBrk="1" hangingPunct="1"/>
            <a:r>
              <a:rPr lang="en-US" altLang="zh-CN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、风冷式冷凝器</a:t>
            </a:r>
          </a:p>
        </p:txBody>
      </p:sp>
      <p:sp>
        <p:nvSpPr>
          <p:cNvPr id="18435" name="Rectangle 4"/>
          <p:cNvSpPr>
            <a:spLocks noGrp="1"/>
          </p:cNvSpPr>
          <p:nvPr>
            <p:ph idx="1"/>
          </p:nvPr>
        </p:nvSpPr>
        <p:spPr>
          <a:xfrm>
            <a:off x="359162" y="1826400"/>
            <a:ext cx="8496300" cy="4464050"/>
          </a:xfrm>
        </p:spPr>
        <p:txBody>
          <a:bodyPr vert="horz" wrap="square" lIns="91440" tIns="45720" rIns="91440" bIns="45720" numCol="1" anchor="t" anchorCtr="0" compatLnSpc="1"/>
          <a:lstStyle/>
          <a:p>
            <a:pPr marL="1069975" indent="-1069975" eaLnBrk="1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仅用于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氟里昂制冷剂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，为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蛇管式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，制冷剂在管内流动。</a:t>
            </a:r>
          </a:p>
          <a:p>
            <a:pPr marL="1069975" indent="-1069975" eaLnBrk="1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电冰箱，冷藏柜、空调器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，适用于缺水的地区。</a:t>
            </a:r>
          </a:p>
          <a:p>
            <a:pPr marL="1069975" indent="-1069975" eaLnBrk="1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分为自然对流冷却和强制对流冷却</a:t>
            </a:r>
          </a:p>
          <a:p>
            <a:pPr marL="1069975" indent="-1069975" eaLnBrk="1" hangingPunct="1"/>
            <a:endParaRPr lang="en-US" altLang="zh-CN" sz="3600" b="1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730" y="2844413"/>
            <a:ext cx="3769112" cy="3769112"/>
          </a:xfrm>
          <a:prstGeom prst="rect">
            <a:avLst/>
          </a:prstGeom>
        </p:spPr>
      </p:pic>
      <p:sp>
        <p:nvSpPr>
          <p:cNvPr id="5" name="Rectangle 2"/>
          <p:cNvSpPr txBox="1"/>
          <p:nvPr/>
        </p:nvSpPr>
        <p:spPr>
          <a:xfrm>
            <a:off x="838200" y="104600"/>
            <a:ext cx="7793038" cy="76835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rgbClr val="90281E"/>
                </a:solidFill>
                <a:latin typeface="+mj-lt"/>
                <a:ea typeface="+mj-ea"/>
                <a:cs typeface="+mj-cs"/>
              </a:defRPr>
            </a:lvl1pPr>
            <a:lvl2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buFontTx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一、冷凝器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/>
          <a:p>
            <a:pPr eaLnBrk="1" hangingPunct="1"/>
            <a:r>
              <a:rPr lang="en-US" altLang="zh-CN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(1)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自然对流风冷式冷凝器</a:t>
            </a:r>
          </a:p>
        </p:txBody>
      </p:sp>
      <p:sp>
        <p:nvSpPr>
          <p:cNvPr id="2048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特点：传热效果差，用于小型制冷装置，节省风机，无风机噪声。</a:t>
            </a:r>
            <a:endParaRPr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例如：丝管式冷凝器</a:t>
            </a:r>
            <a:endParaRPr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zh-CN" sz="2800" b="1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185" y="2424877"/>
            <a:ext cx="6066726" cy="4188648"/>
          </a:xfrm>
          <a:prstGeom prst="rect">
            <a:avLst/>
          </a:prstGeom>
        </p:spPr>
      </p:pic>
      <p:sp>
        <p:nvSpPr>
          <p:cNvPr id="6" name="Rectangle 2"/>
          <p:cNvSpPr txBox="1"/>
          <p:nvPr/>
        </p:nvSpPr>
        <p:spPr>
          <a:xfrm>
            <a:off x="678625" y="175870"/>
            <a:ext cx="7793038" cy="76835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rgbClr val="90281E"/>
                </a:solidFill>
                <a:latin typeface="+mj-lt"/>
                <a:ea typeface="+mj-ea"/>
                <a:cs typeface="+mj-cs"/>
              </a:defRPr>
            </a:lvl1pPr>
            <a:lvl2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buFontTx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一、冷凝器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/>
          <a:p>
            <a:pPr eaLnBrk="1" hangingPunct="1"/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）强制通风风冷式冷凝器</a:t>
            </a:r>
          </a:p>
        </p:txBody>
      </p:sp>
      <p:sp>
        <p:nvSpPr>
          <p:cNvPr id="21507" name="Rectangle 3"/>
          <p:cNvSpPr>
            <a:spLocks noGrp="1"/>
          </p:cNvSpPr>
          <p:nvPr>
            <p:ph idx="1"/>
          </p:nvPr>
        </p:nvSpPr>
        <p:spPr>
          <a:xfrm>
            <a:off x="492512" y="1581072"/>
            <a:ext cx="6131312" cy="5276927"/>
          </a:xfrm>
        </p:spPr>
        <p:txBody>
          <a:bodyPr vert="horz" wrap="square" lIns="91440" tIns="45720" rIns="91440" bIns="45720" numCol="1" anchor="t" anchorCtr="0" compatLnSpc="1"/>
          <a:lstStyle/>
          <a:p>
            <a:pPr algn="just" eaLnBrk="1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蛇形管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、管外套片式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肋片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风冷式冷凝器工作时，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制冷剂蒸气在系统管道内冷却、冷凝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28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</a:rPr>
              <a:t>空气在轴流式风机作用下在蛇管外流过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，从而把热量带走。</a:t>
            </a:r>
            <a:endParaRPr lang="en-US" altLang="zh-CN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分类：根据制冷剂在其中的流动情况</a:t>
            </a:r>
            <a:endParaRPr lang="en-US" altLang="zh-CN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横进横出和上进下出</a:t>
            </a:r>
          </a:p>
        </p:txBody>
      </p:sp>
      <p:sp>
        <p:nvSpPr>
          <p:cNvPr id="5" name="Rectangle 2"/>
          <p:cNvSpPr txBox="1"/>
          <p:nvPr/>
        </p:nvSpPr>
        <p:spPr>
          <a:xfrm>
            <a:off x="595498" y="150890"/>
            <a:ext cx="7793038" cy="76835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rgbClr val="90281E"/>
                </a:solidFill>
                <a:latin typeface="+mj-lt"/>
                <a:ea typeface="+mj-ea"/>
                <a:cs typeface="+mj-cs"/>
              </a:defRPr>
            </a:lvl1pPr>
            <a:lvl2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buFontTx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一、冷凝器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824" y="1487488"/>
            <a:ext cx="5735790" cy="527692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灯片编号占位符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fld id="{1FFB97D5-DA66-41A5-A52E-A0E185C43BF4}" type="slidenum"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10</a:t>
            </a:fld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71719" name="Group 7"/>
          <p:cNvGrpSpPr/>
          <p:nvPr/>
        </p:nvGrpSpPr>
        <p:grpSpPr>
          <a:xfrm>
            <a:off x="2051030" y="1101724"/>
            <a:ext cx="8089939" cy="5730876"/>
            <a:chOff x="720" y="927"/>
            <a:chExt cx="4896" cy="2942"/>
          </a:xfrm>
        </p:grpSpPr>
        <p:pic>
          <p:nvPicPr>
            <p:cNvPr id="371717" name="Picture 5" descr="5-34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720" y="927"/>
              <a:ext cx="4896" cy="2289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</a:ln>
          </p:spPr>
        </p:pic>
        <p:sp>
          <p:nvSpPr>
            <p:cNvPr id="371718" name="Rectangle 6"/>
            <p:cNvSpPr>
              <a:spLocks noChangeArrowheads="1"/>
            </p:cNvSpPr>
            <p:nvPr/>
          </p:nvSpPr>
          <p:spPr bwMode="auto">
            <a:xfrm>
              <a:off x="1124" y="3360"/>
              <a:ext cx="3621" cy="509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9pPr>
            </a:lstStyle>
            <a:p>
              <a:pPr algn="ctr">
                <a:spcAft>
                  <a:spcPct val="35000"/>
                </a:spcAft>
              </a:pPr>
              <a:r>
                <a:rPr lang="zh-CN" altLang="en-US" sz="2000" b="1">
                  <a:solidFill>
                    <a:srgbClr val="003300"/>
                  </a:solidFill>
                  <a:latin typeface="微软雅黑" panose="020b0503020204020204" charset="-122"/>
                  <a:ea typeface="微软雅黑" panose="020b0503020204020204" charset="-122"/>
                </a:rPr>
                <a:t>上进下出式冷凝器</a:t>
              </a:r>
            </a:p>
            <a:p>
              <a:pPr algn="ctr">
                <a:spcAft>
                  <a:spcPct val="35000"/>
                </a:spcAft>
              </a:pPr>
              <a:r>
                <a:rPr lang="en-US" altLang="zh-CN" sz="2000" b="1">
                  <a:solidFill>
                    <a:srgbClr val="003300"/>
                  </a:solidFill>
                  <a:latin typeface="微软雅黑" panose="020b0503020204020204" charset="-122"/>
                  <a:ea typeface="微软雅黑" panose="020b0503020204020204" charset="-122"/>
                </a:rPr>
                <a:t>1-</a:t>
              </a:r>
              <a:r>
                <a:rPr lang="zh-CN" altLang="en-US" sz="2000" b="1">
                  <a:solidFill>
                    <a:srgbClr val="003300"/>
                  </a:solidFill>
                  <a:latin typeface="微软雅黑" panose="020b0503020204020204" charset="-122"/>
                  <a:ea typeface="微软雅黑" panose="020b0503020204020204" charset="-122"/>
                </a:rPr>
                <a:t>分配集管  </a:t>
              </a:r>
              <a:r>
                <a:rPr lang="en-US" altLang="zh-CN" sz="2000" b="1">
                  <a:solidFill>
                    <a:srgbClr val="003300"/>
                  </a:solidFill>
                  <a:latin typeface="微软雅黑" panose="020b0503020204020204" charset="-122"/>
                  <a:ea typeface="微软雅黑" panose="020b0503020204020204" charset="-122"/>
                </a:rPr>
                <a:t>2-</a:t>
              </a:r>
              <a:r>
                <a:rPr lang="zh-CN" altLang="en-US" sz="2000" b="1">
                  <a:solidFill>
                    <a:srgbClr val="003300"/>
                  </a:solidFill>
                  <a:latin typeface="微软雅黑" panose="020b0503020204020204" charset="-122"/>
                  <a:ea typeface="微软雅黑" panose="020b0503020204020204" charset="-122"/>
                </a:rPr>
                <a:t>冷凝蛇管  </a:t>
              </a:r>
              <a:r>
                <a:rPr lang="en-US" altLang="zh-CN" sz="2000" b="1">
                  <a:solidFill>
                    <a:srgbClr val="003300"/>
                  </a:solidFill>
                  <a:latin typeface="微软雅黑" panose="020b0503020204020204" charset="-122"/>
                  <a:ea typeface="微软雅黑" panose="020b0503020204020204" charset="-122"/>
                </a:rPr>
                <a:t>3-</a:t>
              </a:r>
              <a:r>
                <a:rPr lang="zh-CN" altLang="en-US" sz="2000" b="1">
                  <a:solidFill>
                    <a:srgbClr val="003300"/>
                  </a:solidFill>
                  <a:latin typeface="微软雅黑" panose="020b0503020204020204" charset="-122"/>
                  <a:ea typeface="微软雅黑" panose="020b0503020204020204" charset="-122"/>
                </a:rPr>
                <a:t>集液器</a:t>
              </a:r>
              <a:endParaRPr lang="zh-CN" altLang="en-US" sz="2000">
                <a:solidFill>
                  <a:srgbClr val="0033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" name="Rectangle 2"/>
          <p:cNvSpPr txBox="1"/>
          <p:nvPr/>
        </p:nvSpPr>
        <p:spPr>
          <a:xfrm>
            <a:off x="666750" y="333374"/>
            <a:ext cx="7793038" cy="768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rgbClr val="90281E"/>
                </a:solidFill>
                <a:latin typeface="+mj-lt"/>
                <a:ea typeface="+mj-ea"/>
                <a:cs typeface="+mj-cs"/>
              </a:defRPr>
            </a:lvl1pPr>
            <a:lvl2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buFontTx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一、冷凝器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1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灯片编号占位符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fld id="{D4CC1424-F30E-4657-A9B1-B83E57242572}" type="slidenum"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11</a:t>
            </a:fld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72743" name="Group 7"/>
          <p:cNvGrpSpPr/>
          <p:nvPr/>
        </p:nvGrpSpPr>
        <p:grpSpPr>
          <a:xfrm>
            <a:off x="2187811" y="1175640"/>
            <a:ext cx="8044329" cy="5180710"/>
            <a:chOff x="864" y="878"/>
            <a:chExt cx="4670" cy="2732"/>
          </a:xfrm>
        </p:grpSpPr>
        <p:pic>
          <p:nvPicPr>
            <p:cNvPr id="372741" name="Picture 5" descr="5-35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864" y="878"/>
              <a:ext cx="4670" cy="234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</a:ln>
          </p:spPr>
        </p:pic>
        <p:sp>
          <p:nvSpPr>
            <p:cNvPr id="372742" name="Rectangle 6"/>
            <p:cNvSpPr>
              <a:spLocks noChangeArrowheads="1"/>
            </p:cNvSpPr>
            <p:nvPr/>
          </p:nvSpPr>
          <p:spPr bwMode="auto">
            <a:xfrm>
              <a:off x="2014" y="3360"/>
              <a:ext cx="2162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黑体" panose="02010609060101010101" pitchFamily="49" charset="-122"/>
                  <a:cs typeface="+mn-cs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003300"/>
                  </a:solidFill>
                  <a:latin typeface="微软雅黑" panose="020b0503020204020204" charset="-122"/>
                  <a:ea typeface="微软雅黑" panose="020b0503020204020204" charset="-122"/>
                </a:rPr>
                <a:t>横进横出式冷凝器</a:t>
              </a:r>
            </a:p>
          </p:txBody>
        </p:sp>
      </p:grpSp>
      <p:sp>
        <p:nvSpPr>
          <p:cNvPr id="6" name="Rectangle 2"/>
          <p:cNvSpPr txBox="1"/>
          <p:nvPr/>
        </p:nvSpPr>
        <p:spPr>
          <a:xfrm>
            <a:off x="666750" y="333374"/>
            <a:ext cx="7793038" cy="768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rgbClr val="90281E"/>
                </a:solidFill>
                <a:latin typeface="+mj-lt"/>
                <a:ea typeface="+mj-ea"/>
                <a:cs typeface="+mj-cs"/>
              </a:defRPr>
            </a:lvl1pPr>
            <a:lvl2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buFontTx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一、冷凝器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72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/>
          <a:p>
            <a:pPr eaLnBrk="1" hangingPunct="1"/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（二）冷凝器的选用 </a:t>
            </a:r>
          </a:p>
        </p:txBody>
      </p:sp>
      <p:sp>
        <p:nvSpPr>
          <p:cNvPr id="2560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      取决于当地的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水温、水质、水量、气候等自然条件和制冷剂的种类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。实际工程中要根据工艺要求和各种类型冷凝器的特点及适用范围，综合比较衡量后来决定较合理的选用方案。 </a:t>
            </a:r>
            <a:endParaRPr lang="en-US" altLang="zh-CN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      车辆制冷设备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，由于受运用条件限制，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冷却介质采用空气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，而不能采用水。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肋片管式换热器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成为目前车辆制冷设备中广泛采用的换热器。</a:t>
            </a:r>
          </a:p>
          <a:p>
            <a:pPr eaLnBrk="1" hangingPunct="1">
              <a:lnSpc>
                <a:spcPct val="150000"/>
              </a:lnSpc>
            </a:pPr>
            <a:endParaRPr lang="zh-CN" altLang="en-US" sz="28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Rectangle 2"/>
          <p:cNvSpPr txBox="1"/>
          <p:nvPr/>
        </p:nvSpPr>
        <p:spPr>
          <a:xfrm>
            <a:off x="702376" y="97631"/>
            <a:ext cx="7793038" cy="76835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rgbClr val="90281E"/>
                </a:solidFill>
                <a:latin typeface="+mj-lt"/>
                <a:ea typeface="+mj-ea"/>
                <a:cs typeface="+mj-cs"/>
              </a:defRPr>
            </a:lvl1pPr>
            <a:lvl2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90281E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buFontTx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一、冷凝器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1"/>
          </p:nvPr>
        </p:nvSpPr>
        <p:spPr>
          <a:xfrm>
            <a:off x="2107756" y="6378615"/>
            <a:ext cx="1905000" cy="457200"/>
          </a:xfrm>
        </p:spPr>
        <p:txBody>
          <a:bodyPr>
            <a:normAutofit/>
          </a:bodyPr>
          <a:lstStyle/>
          <a:p>
            <a:fld id="{276D7022-82E4-4AD1-8C4C-1C0109F30082}" type="datetime1">
              <a:rPr lang="zh-CN" altLang="en-US" smtClean="0"/>
              <a:t>2024/8/30</a:t>
            </a:fld>
            <a:endParaRPr lang="en-US" altLang="zh-CN"/>
          </a:p>
        </p:txBody>
      </p:sp>
      <p:sp>
        <p:nvSpPr>
          <p:cNvPr id="5" name="矩形 4"/>
          <p:cNvSpPr/>
          <p:nvPr/>
        </p:nvSpPr>
        <p:spPr>
          <a:xfrm>
            <a:off x="738002" y="927618"/>
            <a:ext cx="4475905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000000"/>
                </a:solidFill>
                <a:ea typeface="仿宋_GB2312"/>
              </a:rPr>
              <a:t>(</a:t>
            </a:r>
            <a:r>
              <a:rPr lang="zh-CN" altLang="en-US" sz="2400">
                <a:solidFill>
                  <a:srgbClr val="000000"/>
                </a:solidFill>
                <a:ea typeface="仿宋_GB2312"/>
              </a:rPr>
              <a:t>三</a:t>
            </a:r>
            <a:r>
              <a:rPr lang="en-US" altLang="zh-CN" sz="2400">
                <a:solidFill>
                  <a:srgbClr val="000000"/>
                </a:solidFill>
                <a:ea typeface="仿宋_GB2312"/>
              </a:rPr>
              <a:t>) </a:t>
            </a:r>
            <a:r>
              <a:rPr lang="zh-CN" altLang="en-US" sz="2400">
                <a:solidFill>
                  <a:srgbClr val="000000"/>
                </a:solidFill>
                <a:ea typeface="仿宋_GB2312"/>
              </a:rPr>
              <a:t>影响冷凝器传热效率的因素</a:t>
            </a:r>
          </a:p>
        </p:txBody>
      </p:sp>
      <p:sp>
        <p:nvSpPr>
          <p:cNvPr id="6" name="矩形 5"/>
          <p:cNvSpPr/>
          <p:nvPr/>
        </p:nvSpPr>
        <p:spPr>
          <a:xfrm>
            <a:off x="1578178" y="1804751"/>
            <a:ext cx="652572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+mn-ea"/>
                <a:ea typeface="+mn-ea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+mn-ea"/>
                <a:ea typeface="+mn-ea"/>
              </a:rPr>
              <a:t>、影响制冷剂蒸汽凝结换热的因素</a:t>
            </a:r>
          </a:p>
        </p:txBody>
      </p:sp>
      <p:sp>
        <p:nvSpPr>
          <p:cNvPr id="3" name="矩形 2"/>
          <p:cNvSpPr/>
          <p:nvPr/>
        </p:nvSpPr>
        <p:spPr>
          <a:xfrm>
            <a:off x="1578177" y="2512578"/>
            <a:ext cx="10012139" cy="26015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indent="457200"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制冷剂在冷凝器中的凝结一般都是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膜状凝结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即当制冷剂蒸汽与低于饱和温度的冷凝器壁面接触时，便凝结成一层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液体薄膜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，液膜在重力作用下向下流动。</a:t>
            </a:r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液膜是冷凝器中制冷剂侧的热阻，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液膜越厚，热阻越大，换热系数越小。</a:t>
            </a:r>
          </a:p>
        </p:txBody>
      </p:sp>
      <p:sp>
        <p:nvSpPr>
          <p:cNvPr id="7" name="Rectangle 2"/>
          <p:cNvSpPr>
            <a:spLocks noGrp="1"/>
          </p:cNvSpPr>
          <p:nvPr>
            <p:ph type="title"/>
          </p:nvPr>
        </p:nvSpPr>
        <p:spPr>
          <a:xfrm>
            <a:off x="738002" y="50243"/>
            <a:ext cx="7793038" cy="76835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pPr eaLnBrk="1" hangingPunct="1"/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一、冷凝器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1"/>
          </p:nvPr>
        </p:nvSpPr>
        <p:spPr>
          <a:xfrm>
            <a:off x="2107756" y="6378615"/>
            <a:ext cx="1905000" cy="457200"/>
          </a:xfrm>
        </p:spPr>
        <p:txBody>
          <a:bodyPr>
            <a:normAutofit/>
          </a:bodyPr>
          <a:lstStyle/>
          <a:p>
            <a:fld id="{276D7022-82E4-4AD1-8C4C-1C0109F30082}" type="datetime1">
              <a:rPr lang="zh-CN" altLang="en-US" smtClean="0"/>
              <a:t>2024/8/30</a:t>
            </a:fld>
            <a:endParaRPr lang="en-US" altLang="zh-CN"/>
          </a:p>
        </p:txBody>
      </p:sp>
      <p:sp>
        <p:nvSpPr>
          <p:cNvPr id="6" name="矩形 5"/>
          <p:cNvSpPr/>
          <p:nvPr/>
        </p:nvSpPr>
        <p:spPr>
          <a:xfrm>
            <a:off x="913273" y="1705492"/>
            <a:ext cx="652572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+mn-ea"/>
                <a:ea typeface="+mn-ea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+mn-ea"/>
                <a:ea typeface="+mn-ea"/>
              </a:rPr>
              <a:t>、影响制冷剂蒸汽凝结换热的因素</a:t>
            </a:r>
          </a:p>
        </p:txBody>
      </p:sp>
      <p:sp>
        <p:nvSpPr>
          <p:cNvPr id="7" name="矩形 6"/>
          <p:cNvSpPr/>
          <p:nvPr/>
        </p:nvSpPr>
        <p:spPr>
          <a:xfrm>
            <a:off x="975898" y="2531853"/>
            <a:ext cx="684076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）制冷剂蒸汽的流速和流向的影响。</a:t>
            </a:r>
          </a:p>
        </p:txBody>
      </p:sp>
      <p:sp>
        <p:nvSpPr>
          <p:cNvPr id="8" name="矩形 7"/>
          <p:cNvSpPr/>
          <p:nvPr/>
        </p:nvSpPr>
        <p:spPr>
          <a:xfrm>
            <a:off x="975898" y="3368478"/>
            <a:ext cx="684076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）传热壁面粗糙度的影响。</a:t>
            </a:r>
          </a:p>
        </p:txBody>
      </p:sp>
      <p:sp>
        <p:nvSpPr>
          <p:cNvPr id="9" name="矩形 8"/>
          <p:cNvSpPr/>
          <p:nvPr/>
        </p:nvSpPr>
        <p:spPr>
          <a:xfrm>
            <a:off x="959493" y="4149078"/>
            <a:ext cx="684076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）制冷剂蒸汽中含有不凝性气体的影响。</a:t>
            </a:r>
          </a:p>
        </p:txBody>
      </p:sp>
      <p:sp>
        <p:nvSpPr>
          <p:cNvPr id="10" name="矩形 9"/>
          <p:cNvSpPr/>
          <p:nvPr/>
        </p:nvSpPr>
        <p:spPr>
          <a:xfrm>
            <a:off x="975898" y="4877921"/>
            <a:ext cx="684076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）制冷剂中含油对凝结换热的影响。</a:t>
            </a:r>
          </a:p>
        </p:txBody>
      </p:sp>
      <p:sp>
        <p:nvSpPr>
          <p:cNvPr id="11" name="矩形 10"/>
          <p:cNvSpPr/>
          <p:nvPr/>
        </p:nvSpPr>
        <p:spPr>
          <a:xfrm>
            <a:off x="959493" y="5552996"/>
            <a:ext cx="684076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5F5F5F"/>
                </a:solidFill>
                <a:latin typeface="Arial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）制冷剂蒸气过热的影响</a:t>
            </a:r>
          </a:p>
        </p:txBody>
      </p:sp>
      <p:sp>
        <p:nvSpPr>
          <p:cNvPr id="2" name="椭圆形标注 1"/>
          <p:cNvSpPr/>
          <p:nvPr/>
        </p:nvSpPr>
        <p:spPr bwMode="auto">
          <a:xfrm>
            <a:off x="8128377" y="1032908"/>
            <a:ext cx="3640070" cy="1195804"/>
          </a:xfrm>
          <a:prstGeom prst="wedgeEllipseCallout">
            <a:avLst>
              <a:gd name="adj1" fmla="val -71639"/>
              <a:gd name="adj2" fmla="val 106419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方向一致、增加蒸汽的流速</a:t>
            </a:r>
          </a:p>
        </p:txBody>
      </p:sp>
      <p:sp>
        <p:nvSpPr>
          <p:cNvPr id="12" name="椭圆形标注 11"/>
          <p:cNvSpPr/>
          <p:nvPr/>
        </p:nvSpPr>
        <p:spPr bwMode="auto">
          <a:xfrm>
            <a:off x="8650283" y="2569299"/>
            <a:ext cx="3330371" cy="1322399"/>
          </a:xfrm>
          <a:prstGeom prst="wedgeEllipseCallout">
            <a:avLst>
              <a:gd name="adj1" fmla="val -91699"/>
              <a:gd name="adj2" fmla="val 28763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冷凝器内表面光滑和清洁</a:t>
            </a:r>
          </a:p>
        </p:txBody>
      </p:sp>
      <p:sp>
        <p:nvSpPr>
          <p:cNvPr id="15" name="矩形 14"/>
          <p:cNvSpPr/>
          <p:nvPr/>
        </p:nvSpPr>
        <p:spPr>
          <a:xfrm>
            <a:off x="738002" y="927618"/>
            <a:ext cx="4475905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000000"/>
                </a:solidFill>
                <a:ea typeface="仿宋_GB2312"/>
              </a:rPr>
              <a:t>(</a:t>
            </a:r>
            <a:r>
              <a:rPr lang="zh-CN" altLang="en-US" sz="2400">
                <a:solidFill>
                  <a:srgbClr val="000000"/>
                </a:solidFill>
                <a:ea typeface="仿宋_GB2312"/>
              </a:rPr>
              <a:t>三</a:t>
            </a:r>
            <a:r>
              <a:rPr lang="en-US" altLang="zh-CN" sz="2400">
                <a:solidFill>
                  <a:srgbClr val="000000"/>
                </a:solidFill>
                <a:ea typeface="仿宋_GB2312"/>
              </a:rPr>
              <a:t>) </a:t>
            </a:r>
            <a:r>
              <a:rPr lang="zh-CN" altLang="en-US" sz="2400">
                <a:solidFill>
                  <a:srgbClr val="000000"/>
                </a:solidFill>
                <a:ea typeface="仿宋_GB2312"/>
              </a:rPr>
              <a:t>影响冷凝器传热效率的因素</a:t>
            </a:r>
          </a:p>
        </p:txBody>
      </p:sp>
      <p:sp>
        <p:nvSpPr>
          <p:cNvPr id="16" name="Rectangle 2"/>
          <p:cNvSpPr>
            <a:spLocks noGrp="1"/>
          </p:cNvSpPr>
          <p:nvPr>
            <p:ph type="title"/>
          </p:nvPr>
        </p:nvSpPr>
        <p:spPr>
          <a:xfrm>
            <a:off x="738002" y="50243"/>
            <a:ext cx="7793038" cy="76835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pPr eaLnBrk="1" hangingPunct="1"/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一、冷凝器</a:t>
            </a:r>
          </a:p>
        </p:txBody>
      </p:sp>
      <p:sp>
        <p:nvSpPr>
          <p:cNvPr id="17" name="椭圆形标注 11"/>
          <p:cNvSpPr/>
          <p:nvPr/>
        </p:nvSpPr>
        <p:spPr bwMode="auto">
          <a:xfrm>
            <a:off x="8861629" y="4011099"/>
            <a:ext cx="3330371" cy="1119042"/>
          </a:xfrm>
          <a:prstGeom prst="wedgeEllipseCallout">
            <a:avLst>
              <a:gd name="adj1" fmla="val -87420"/>
              <a:gd name="adj2" fmla="val -15240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空气、氮气、氢气</a:t>
            </a:r>
          </a:p>
        </p:txBody>
      </p:sp>
      <p:sp>
        <p:nvSpPr>
          <p:cNvPr id="18" name="椭圆形标注 11"/>
          <p:cNvSpPr/>
          <p:nvPr/>
        </p:nvSpPr>
        <p:spPr bwMode="auto">
          <a:xfrm>
            <a:off x="8776522" y="5204866"/>
            <a:ext cx="3330371" cy="620226"/>
          </a:xfrm>
          <a:prstGeom prst="wedgeEllipseCallout">
            <a:avLst>
              <a:gd name="adj1" fmla="val -92055"/>
              <a:gd name="adj2" fmla="val -54505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形成油膜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2" grpId="0"/>
      <p:bldP spid="12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https://d.book118.com/586104024144010031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160448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160448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60448"/>
  <p:tag name="KSO_WM_UNIT_CLEAR" val="1"/>
  <p:tag name="KSO_WM_UNIT_COMPATIBLE" val="0"/>
  <p:tag name="KSO_WM_UNIT_HIGHLIGHT" val="0"/>
  <p:tag name="KSO_WM_UNIT_ID" val="custom160448_1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4"/>
</p:tagLst>
</file>

<file path=ppt/tags/tag4.xml><?xml version="1.0" encoding="utf-8"?>
<p:tagLst xmlns:p="http://schemas.openxmlformats.org/presentationml/2006/main">
  <p:tag name="ID" val="547111"/>
  <p:tag name="KSO_WM_BEAUTIFY_FLAG" val="#wm#"/>
  <p:tag name="KSO_WM_SLIDE_ID" val="custom160448_12"/>
  <p:tag name="KSO_WM_SLIDE_INDEX" val="12"/>
  <p:tag name="KSO_WM_SLIDE_ITEM_CNT" val="1"/>
  <p:tag name="KSO_WM_SLIDE_LAYOUT" val="a_e"/>
  <p:tag name="KSO_WM_SLIDE_LAYOUT_CNT" val="1_1"/>
  <p:tag name="KSO_WM_SLIDE_TYPE" val="sectionTitle"/>
  <p:tag name="KSO_WM_TAG_VERSION" val="1.0"/>
  <p:tag name="KSO_WM_TEMPLATE_CATEGORY" val="custom"/>
  <p:tag name="KSO_WM_TEMPLATE_INDEX" val="160448"/>
  <p:tag name="MH" val="20150430151721"/>
  <p:tag name="MH_AUTOCOLOR" val="TRUE"/>
  <p:tag name="MH_LIBRARY" val="CONTENTS"/>
  <p:tag name="MH_TYPE" val="SECTION"/>
</p:tagLst>
</file>

<file path=ppt/tags/tag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A000120140530A48PPBG">
  <a:themeElements>
    <a:clrScheme name="160165.165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8B4F6B"/>
      </a:accent1>
      <a:accent2>
        <a:srgbClr val="89442F"/>
      </a:accent2>
      <a:accent3>
        <a:srgbClr val="E38279"/>
      </a:accent3>
      <a:accent4>
        <a:srgbClr val="9686BF"/>
      </a:accent4>
      <a:accent5>
        <a:srgbClr val="4FA0AB"/>
      </a:accent5>
      <a:accent6>
        <a:srgbClr val="9FBE3C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7">
      <vt:lpstr>Arial</vt:lpstr>
      <vt:lpstr>Calibri</vt:lpstr>
      <vt:lpstr>黑体</vt:lpstr>
      <vt:lpstr>Wingdings</vt:lpstr>
      <vt:lpstr>幼圆</vt:lpstr>
      <vt:lpstr>微软雅黑</vt:lpstr>
      <vt:lpstr>Calibri Light</vt:lpstr>
      <vt:lpstr>宋体</vt:lpstr>
      <vt:lpstr>仿宋_GB2312</vt:lpstr>
      <vt:lpstr>Times New Roman</vt:lpstr>
      <vt:lpstr>楷体_GB2312</vt:lpstr>
      <vt:lpstr>Office Theme</vt:lpstr>
      <vt:lpstr>冷凝器</vt:lpstr>
      <vt:lpstr>一、冷凝器</vt:lpstr>
      <vt:lpstr>PowerPoint Presentation</vt:lpstr>
      <vt:lpstr>（一）冷凝器的类型及常见结构</vt:lpstr>
      <vt:lpstr>1、水冷式冷凝器</vt:lpstr>
      <vt:lpstr>2、蒸发式冷凝器</vt:lpstr>
      <vt:lpstr>3、风冷式冷凝器</vt:lpstr>
      <vt:lpstr>(1)自然对流风冷式冷凝器</vt:lpstr>
      <vt:lpstr>（2）强制通风风冷式冷凝器</vt:lpstr>
      <vt:lpstr>PowerPoint Presentation</vt:lpstr>
      <vt:lpstr>PowerPoint Presentation</vt:lpstr>
      <vt:lpstr>（二）冷凝器的选用 </vt:lpstr>
      <vt:lpstr>一、冷凝器</vt:lpstr>
      <vt:lpstr>一、冷凝器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2024-08-30T06:47:42.206</cp:lastPrinted>
  <dcterms:created xsi:type="dcterms:W3CDTF">2024-08-29T22:47:42Z</dcterms:created>
  <dcterms:modified xsi:type="dcterms:W3CDTF">2024-08-29T22:47:44Z</dcterms:modified>
</cp:coreProperties>
</file>