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B18F61-5EED-469F-8865-9C2C31AAA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BDF87-706B-4E5F-B859-EE673A103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AB7FAF-444B-4CFA-80AB-64D355C5F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59C944-1F22-401E-8D1C-E601C19BB1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FEFE98-6C75-477B-A909-229A5A1549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18A4B7-3E63-4AFA-A5B1-76621087B1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6F98A1-7E3F-48FC-96B0-B0D0A3AEC4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1556E7-8114-4C6B-BCB4-365E3DB27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5C015F-24AF-47E8-8F02-B80B9F5E98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86E81A-1167-48F0-A9EF-24851A4D1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D4E2F-908B-4E0E-8D24-DE22428135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22135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我国的基本政治制度课件\n## 1.我国基本政治制度的概述\n### 1.1我国基本政治制度的定义与意义\n### 1.2我国基本政治制度的发展历程\n### 1.3我国基本政治制度的构成要素\n## 2.人民代表大会制度\n### 2.1人民代表大会制度的内涵与特点\n### 2.2人民代表大会制度在我国的实践\n### 2.3人民代表大会制度的完善与发展\n## 3.中国共产党领导的多党合作和政治协商制度\n### 3.1中国共产党领导的多党合作和政治协商制度的内涵与特点\n### 3.2中国共产党领导的多党合作和政治协商制度在我国的实践\n### 3.3中国共产党领导的多党合作和政治协商制度的完善与发展\n## 4.民族区域自治制度\n### 4.1民族区域自治制度的内涵与特点\n### 4.2民族区域自治制度在我国的实践\n### 4.3民族区域自治制度的完善与发展\n## 5.基层群众自治制度\n### 5.1基层群众自治制度的内涵与特点\n### 5.2基层群众自治制度在我国的实践\n### 5.3基层群众自治制度的完善与发展\n## 6.我国基本政治制度的优势与面临的挑战\n### 6.1我国基本政治制度的优势分析\n### 6.2我国基本政治制度面临的挑战与问题\n### 6.3我国基本政治制度的改革与发展前景\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我国的基本政治制度课件</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2}"/>
        <p:cNvGrpSpPr/>
        <p:nvPr/>
      </p:nvGrpSpPr>
      <p:grpSpPr>
        <a:xfrm>
          <a:off x="0" y="0"/>
          <a:ext cx="0" cy="0"/>
        </a:xfrm>
      </p:grpSpPr>
      <p:sp>
        <p:nvSpPr>
          <p:cNvPr id="126"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7"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我国基本政治制度的概述</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3}"/>
        <p:cNvGrpSpPr/>
        <p:nvPr/>
      </p:nvGrpSpPr>
      <p:grpSpPr>
        <a:xfrm>
          <a:off x="0" y="0"/>
          <a:ext cx="0" cy="0"/>
        </a:xfrm>
      </p:grpSpPr>
      <p:sp>
        <p:nvSpPr>
          <p:cNvPr id="20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基本政治制度是国家政治生活的基本原则和框架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定义：我国基本政治制度是指在国家政治生活中起主导作用的制度，包括人民代表大会制度、中国共产党领导的多党合作和政治协商制度、民族区域自治制度、基层群众自治制度等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意义：我国基本政治制度是维护国家稳定、促进社会和谐、保障人民权益的重要制度保障，体现了中国特色社会主义制度的优越性和生命力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我国基本政治制度与中国特色社会主义制度的关系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我国基本政治制度是中国特色社会主义制度的重要组成部分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我国基本政治制度是中国特色社会主义制度在政治领域的具体体现</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我国基本政治制度与国际政治制度的关系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我国基本政治制度与资本主义国家的政治制度有本质区别</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我国基本政治制度在国际政治舞台上具有重要地位，为世界政治文明发展提供了中国智慧</a:t>
            </a:r>
            <a:endParaRPr/>
          </a:p>
        </p:txBody>
      </p:sp>
      <p:sp>
        <p:nvSpPr>
          <p:cNvPr id="20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我国基本政治制度的定义与意义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pic>
        <p:nvPicPr>
          <p:cNvPr id="210"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11"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12" name="组合 3"/>
            <p:cNvGrpSpPr/>
            <p:nvPr/>
          </p:nvGrpSpPr>
          <p:grpSpPr>
            <a:xfrm>
              <a:off x="5582412" y="1807048"/>
              <a:ext cx="5629117" cy="1487888"/>
              <a:chOff x="571500" y="1815543"/>
              <a:chExt cx="5629117" cy="1487888"/>
            </a:xfrm>
          </p:grpSpPr>
          <p:sp>
            <p:nvSpPr>
              <p:cNvPr id="213"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新中国成立初期（1949年-1956年）</a:t>
                </a:r>
                <a:endParaRPr lang="en-US" b="1">
                  <a:solidFill>
                    <a:schemeClr val="accent1">
                      <a:alpha val="100000"/>
                    </a:schemeClr>
                  </a:solidFill>
                  <a:latin typeface="微软雅黑"/>
                  <a:ea typeface="微软雅黑"/>
                </a:endParaRPr>
              </a:p>
            </p:txBody>
          </p:sp>
          <p:sp>
            <p:nvSpPr>
              <p:cNvPr id="214"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确立了人民代表大会制度、中国共产党领导的多党合作和政治协商制度、民族区域自治制度等基本政治制度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这些制度在巩固新生政权、恢复国民经济、实现国家统一等方面发挥了重要作用</a:t>
                </a:r>
                <a:endParaRPr/>
              </a:p>
            </p:txBody>
          </p:sp>
          <p:sp>
            <p:nvSpPr>
              <p:cNvPr id="215"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16" name="组合 7"/>
            <p:cNvGrpSpPr/>
            <p:nvPr/>
          </p:nvGrpSpPr>
          <p:grpSpPr>
            <a:xfrm>
              <a:off x="5582412" y="3393011"/>
              <a:ext cx="5629118" cy="1487888"/>
              <a:chOff x="571500" y="1815543"/>
              <a:chExt cx="5629118" cy="1487888"/>
            </a:xfrm>
          </p:grpSpPr>
          <p:sp>
            <p:nvSpPr>
              <p:cNvPr id="217"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社会主义建设时期（1956年-1978年）</a:t>
                </a:r>
                <a:endParaRPr lang="en-US" b="1">
                  <a:solidFill>
                    <a:schemeClr val="accent1">
                      <a:alpha val="100000"/>
                    </a:schemeClr>
                  </a:solidFill>
                  <a:latin typeface="微软雅黑"/>
                  <a:ea typeface="微软雅黑"/>
                </a:endParaRPr>
              </a:p>
            </p:txBody>
          </p:sp>
          <p:sp>
            <p:nvSpPr>
              <p:cNvPr id="218"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我国基本政治制度在曲折中发展，经受了政治运动的冲击和国际环境的压力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尽管如此，我国基本政治制度在维护国家稳定、促进社会发展方面取得了一定成就</a:t>
                </a:r>
                <a:endParaRPr/>
              </a:p>
            </p:txBody>
          </p:sp>
          <p:sp>
            <p:nvSpPr>
              <p:cNvPr id="219"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20" name="组合 11"/>
            <p:cNvGrpSpPr/>
            <p:nvPr/>
          </p:nvGrpSpPr>
          <p:grpSpPr>
            <a:xfrm>
              <a:off x="5582412" y="4978974"/>
              <a:ext cx="5629118" cy="1487888"/>
              <a:chOff x="571500" y="1815543"/>
              <a:chExt cx="5629118" cy="1487888"/>
            </a:xfrm>
          </p:grpSpPr>
          <p:sp>
            <p:nvSpPr>
              <p:cNvPr id="221"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改革开放以来（1978年至今）</a:t>
                </a:r>
                <a:endParaRPr lang="en-US" b="1">
                  <a:solidFill>
                    <a:schemeClr val="accent1">
                      <a:alpha val="100000"/>
                    </a:schemeClr>
                  </a:solidFill>
                  <a:latin typeface="微软雅黑"/>
                  <a:ea typeface="微软雅黑"/>
                </a:endParaRPr>
              </a:p>
            </p:txBody>
          </p:sp>
          <p:sp>
            <p:nvSpPr>
              <p:cNvPr id="222"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我国基本政治制度在改革开放中不断完善和发展，基层群众自治制度得以确立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我国基本政治制度在保障人民权益、促进社会和谐、维护国家稳定等方面发挥了越来越重要的作用</a:t>
                </a:r>
                <a:endParaRPr/>
              </a:p>
            </p:txBody>
          </p:sp>
          <p:sp>
            <p:nvSpPr>
              <p:cNvPr id="223"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2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我国基本政治制度的发展历程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sp>
        <p:nvSpPr>
          <p:cNvPr id="22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人民代表大会制度是我国的根本政治制度，是人民行使国家权力的根本途径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人民代表大会制度主要包括全国人民代表大会、地方各级人民代表大会、人民代表大会及其常务委员会等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中国共产党领导的多党合作和政治协商制度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中国共产党领导的多党合作和政治协商制度是我国的一项基本政治制度，是社会主义民主政治的重要组成部分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这一制度主要包括中国共产党、八个民主党派、无党派人士、人民政协等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民族区域自治制度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民族区域自治制度是我国的一项基本政治制度，是保障各民族平等权利、实现民族团结和共同繁荣的重要制度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这一制度主要包括民族自治地方、民族自治地方的人民代表大会和人民政府等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基层群众自治制度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基层群众自治制度是我国的一项基本政治制度，是人民群众直接行使民主权利、实现自我管理、自我服务、自我教育的重要制度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这一制度主要包括村民委员会、城市居民委员会等</a:t>
            </a:r>
            <a:endParaRPr/>
          </a:p>
        </p:txBody>
      </p:sp>
      <p:sp>
        <p:nvSpPr>
          <p:cNvPr id="22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我国基本政治制度的构成要素</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2}"/>
        <p:cNvGrpSpPr/>
        <p:nvPr/>
      </p:nvGrpSpPr>
      <p:grpSpPr>
        <a:xfrm>
          <a:off x="0" y="0"/>
          <a:ext cx="0" cy="0"/>
        </a:xfrm>
      </p:grpSpPr>
      <p:sp>
        <p:nvSpPr>
          <p:cNvPr id="229"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30"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人民代表大会制度</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pic>
        <p:nvPicPr>
          <p:cNvPr id="23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4" name="Group 598"/>
            <p:cNvGrpSpPr/>
            <p:nvPr/>
          </p:nvGrpSpPr>
          <p:grpSpPr>
            <a:xfrm>
              <a:off x="763829" y="1414808"/>
              <a:ext cx="6972294" cy="2337649"/>
              <a:chOff x="763829" y="1414808"/>
              <a:chExt cx="6972294" cy="2337649"/>
            </a:xfrm>
          </p:grpSpPr>
          <p:sp>
            <p:nvSpPr>
              <p:cNvPr id="23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人民代表大会制度的内涵</a:t>
                </a:r>
                <a:endParaRPr/>
              </a:p>
            </p:txBody>
          </p:sp>
          <p:sp>
            <p:nvSpPr>
              <p:cNvPr id="23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人民代表大会制度是人民通过选举产生的代表，按照民主集中制的原则，组织国家权力机关，行使国家权力的政治制度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人民代表大会制度的核心是保证和支持人民通过人民代表大会行使国家权力，实现人民当家作主</a:t>
                </a:r>
                <a:endParaRPr/>
              </a:p>
            </p:txBody>
          </p:sp>
          <p:sp>
            <p:nvSpPr>
              <p:cNvPr id="23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1" name="Group 591"/>
            <p:cNvGrpSpPr/>
            <p:nvPr/>
          </p:nvGrpSpPr>
          <p:grpSpPr>
            <a:xfrm>
              <a:off x="689593" y="3949139"/>
              <a:ext cx="7078256" cy="2128975"/>
              <a:chOff x="689593" y="3949139"/>
              <a:chExt cx="7078256" cy="2128975"/>
            </a:xfrm>
          </p:grpSpPr>
          <p:sp>
            <p:nvSpPr>
              <p:cNvPr id="24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人民代表大会制度的特点</a:t>
                </a:r>
                <a:endParaRPr/>
              </a:p>
            </p:txBody>
          </p:sp>
          <p:sp>
            <p:nvSpPr>
              <p:cNvPr id="24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人民代表大会制度是国家的根本政治制度，具有最高的法律地位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人民代表大会制度体现了民主集中制的原则，保证了国家权力的统一和高效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人民代表大会制度保障了人民行使国家权力的广泛性和真实性，实现了人民当家作主</a:t>
                </a:r>
                <a:endParaRPr/>
              </a:p>
            </p:txBody>
          </p:sp>
          <p:sp>
            <p:nvSpPr>
              <p:cNvPr id="24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人民代表大会制度的内涵与特点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grpSp>
        <p:nvGrpSpPr>
          <p:cNvPr id="25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51" name="Group 686"/>
            <p:cNvGrpSpPr/>
            <p:nvPr/>
          </p:nvGrpSpPr>
          <p:grpSpPr>
            <a:xfrm>
              <a:off x="1075314" y="1520189"/>
              <a:ext cx="9868911" cy="2072418"/>
              <a:chOff x="1075314" y="1520189"/>
              <a:chExt cx="9868911" cy="2072418"/>
            </a:xfrm>
          </p:grpSpPr>
          <p:sp>
            <p:nvSpPr>
              <p:cNvPr id="25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从全国人民代表大会的召开，到地方各级人民代表大会的建立，人民代表大会制度在我国逐步确立和完善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人民代表大会制度在新中国成立初期的巩固新生政权、恢复国民经济、实现国家统一等方面发挥了重要作用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人民代表大会制度在改革开放以来的保障人民权益、促进社会和谐、维护国家稳定等方面发挥了越来越重要的作用</a:t>
                </a:r>
                <a:endParaRPr/>
              </a:p>
            </p:txBody>
          </p:sp>
          <p:sp>
            <p:nvSpPr>
              <p:cNvPr id="25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人民代表大会制度的实践历程</a:t>
                </a:r>
                <a:endParaRPr/>
              </a:p>
            </p:txBody>
          </p:sp>
          <p:sp>
            <p:nvSpPr>
              <p:cNvPr id="25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6" name="Group 691"/>
            <p:cNvGrpSpPr/>
            <p:nvPr/>
          </p:nvGrpSpPr>
          <p:grpSpPr>
            <a:xfrm>
              <a:off x="1075314" y="3881882"/>
              <a:ext cx="9868911" cy="2072418"/>
              <a:chOff x="1075314" y="3881882"/>
              <a:chExt cx="9868911" cy="2072418"/>
            </a:xfrm>
          </p:grpSpPr>
          <p:sp>
            <p:nvSpPr>
              <p:cNvPr id="25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人民代表大会制度保障了人民行使国家权力的广泛性和真实性，实现了人民当家作主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人民代表大会制度保证了国家权力的统一和高效，维护了国家稳定和社会和谐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人民代表大会制度为中国特色社会主义制度的发展和完善提供了有力的政治保障</a:t>
                </a:r>
                <a:endParaRPr/>
              </a:p>
            </p:txBody>
          </p:sp>
          <p:sp>
            <p:nvSpPr>
              <p:cNvPr id="25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人民代表大会制度的实践成果</a:t>
                </a:r>
                <a:endParaRPr/>
              </a:p>
            </p:txBody>
          </p:sp>
          <p:sp>
            <p:nvSpPr>
              <p:cNvPr id="25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6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人民代表大会制度在我国的实践</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2" name="" descr="{&quot;isTemplate&quot;:true,&quot;type&quot;:3}"/>
        <p:cNvGrpSpPr/>
        <p:nvPr/>
      </p:nvGrpSpPr>
      <p:grpSpPr>
        <a:xfrm>
          <a:off x="0" y="0"/>
          <a:ext cx="0" cy="0"/>
        </a:xfrm>
      </p:grpSpPr>
      <p:grpSp>
        <p:nvGrpSpPr>
          <p:cNvPr id="26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64" name="Group 628"/>
            <p:cNvGrpSpPr/>
            <p:nvPr/>
          </p:nvGrpSpPr>
          <p:grpSpPr>
            <a:xfrm>
              <a:off x="1197254" y="3971227"/>
              <a:ext cx="11008530" cy="2106887"/>
              <a:chOff x="1197254" y="3971227"/>
              <a:chExt cx="11008530" cy="2106887"/>
            </a:xfrm>
          </p:grpSpPr>
          <p:sp>
            <p:nvSpPr>
              <p:cNvPr id="26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6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人民代表大会制度的完善</a:t>
                </a:r>
                <a:endParaRPr/>
              </a:p>
            </p:txBody>
          </p:sp>
          <p:sp>
            <p:nvSpPr>
              <p:cNvPr id="27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完善人民代表大会制度的组织结构，加强人民代表大会及其常务委员会的建设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完善人民代表大会制度的选举制度，保障人民选举权和被选举权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完善人民代表大会制度的监督制度，加强人民代表大会对行政机关、审判机关、检察机关的监督</a:t>
                </a:r>
                <a:endParaRPr/>
              </a:p>
            </p:txBody>
          </p:sp>
        </p:grpSp>
        <p:grpSp>
          <p:nvGrpSpPr>
            <p:cNvPr id="271" name="Group 635"/>
            <p:cNvGrpSpPr/>
            <p:nvPr/>
          </p:nvGrpSpPr>
          <p:grpSpPr>
            <a:xfrm>
              <a:off x="3499345" y="1423099"/>
              <a:ext cx="11008530" cy="2005901"/>
              <a:chOff x="3499345" y="1423099"/>
              <a:chExt cx="11008530" cy="2005901"/>
            </a:xfrm>
          </p:grpSpPr>
          <p:sp>
            <p:nvSpPr>
              <p:cNvPr id="27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人民代表大会制度的发展</a:t>
                </a:r>
                <a:endParaRPr/>
              </a:p>
            </p:txBody>
          </p:sp>
          <p:sp>
            <p:nvSpPr>
              <p:cNvPr id="27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适应中国特色社会主义事业发展的需要，不断丰富人民代表大会制度的内涵和功能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适应经济全球化和世界政治文明发展的趋势，不断完善人民代表大会制度的国际交流和合作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适应人民群众对美好生活的向往，不断推进人民代表大会制度在保障人民权益、促进社会和谐、维护国家稳定等方面的作用</a:t>
                </a:r>
                <a:endParaRPr/>
              </a:p>
            </p:txBody>
          </p:sp>
          <p:sp>
            <p:nvSpPr>
              <p:cNvPr id="27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人民代表大会制度的完善与发展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中国共产党领导的多党合作和政治协商制度</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中国共产党的领导的多党合作和政治协商制度的内涵</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中国共产党领导的多党合作和政治协商制度是指中国共产党与八个民主党派、无党派人士，在中国共产党领导下，以政治协商、民主监督、参政议政等方式，共同管理国家事务的政治制度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这一制度体现了中国特色社会主义制度的政治优势，是社会主义民主政治的重要组成部分</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中国共产党的领导的多党合作和政治协商制度的特点</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这一制度坚持中国共产党的领导，保证了多党合作的正确方向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这一制度体现了团结和民主的原则，保证了多党合作和政治协商的有效性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这一制度为中国特色社会主义制度的发展和完善提供了有力的政治保障</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中国共产党领导的多党合作和政治协商制度的内涵与特点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grpSp>
        <p:nvGrpSpPr>
          <p:cNvPr id="2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9" name="Group 686"/>
            <p:cNvGrpSpPr/>
            <p:nvPr/>
          </p:nvGrpSpPr>
          <p:grpSpPr>
            <a:xfrm>
              <a:off x="1075314" y="1520189"/>
              <a:ext cx="9868911" cy="2072418"/>
              <a:chOff x="1075314" y="1520189"/>
              <a:chExt cx="9868911" cy="2072418"/>
            </a:xfrm>
          </p:grpSpPr>
          <p:sp>
            <p:nvSpPr>
              <p:cNvPr id="3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从新中国的成立，到中国共产党领导的多党合作和政治协商制度的确立，这一制度在我国逐步发展和完善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这一制度在新中国成立初期的巩固新生政权、恢复国民经济、实现国家统一等方面发挥了重要作用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这一制度在改革开放以来的保障人民权益、促进社会和谐、维护国家稳定等方面发挥了越来越重要的作用</a:t>
                </a:r>
                <a:endParaRPr/>
              </a:p>
            </p:txBody>
          </p:sp>
          <p:sp>
            <p:nvSpPr>
              <p:cNvPr id="3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中国共产党的领导的多党合作和政治协商制度的实践历程</a:t>
                </a:r>
                <a:endParaRPr/>
              </a:p>
            </p:txBody>
          </p:sp>
          <p:sp>
            <p:nvSpPr>
              <p:cNvPr id="3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4" name="Group 691"/>
            <p:cNvGrpSpPr/>
            <p:nvPr/>
          </p:nvGrpSpPr>
          <p:grpSpPr>
            <a:xfrm>
              <a:off x="1075314" y="3881882"/>
              <a:ext cx="9868911" cy="2072418"/>
              <a:chOff x="1075314" y="3881882"/>
              <a:chExt cx="9868911" cy="2072418"/>
            </a:xfrm>
          </p:grpSpPr>
          <p:sp>
            <p:nvSpPr>
              <p:cNvPr id="3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这一制度保障了我国政治生活的稳定和社会的和谐，促进了社会主义事业的发展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这一制度保证了中国共产党与民主党派、无党派人士的合作，实现了政治资源的优化配置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这一制度为中国特色社会主义制度的发展和完善提供了有力的政治保障</a:t>
                </a:r>
                <a:endParaRPr/>
              </a:p>
            </p:txBody>
          </p:sp>
          <p:sp>
            <p:nvSpPr>
              <p:cNvPr id="3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中国共产党的领导的多党合作和政治协商制度的实践成果</a:t>
                </a:r>
                <a:endParaRPr/>
              </a:p>
            </p:txBody>
          </p:sp>
          <p:sp>
            <p:nvSpPr>
              <p:cNvPr id="3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中国共产党领导的多党合作和政治协商制度在我国的实践</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grpSp>
        <p:nvGrpSpPr>
          <p:cNvPr id="4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42" name="Group 686"/>
            <p:cNvGrpSpPr/>
            <p:nvPr/>
          </p:nvGrpSpPr>
          <p:grpSpPr>
            <a:xfrm>
              <a:off x="1075314" y="1520189"/>
              <a:ext cx="9868911" cy="2072418"/>
              <a:chOff x="1075314" y="1520189"/>
              <a:chExt cx="9868911" cy="2072418"/>
            </a:xfrm>
          </p:grpSpPr>
          <p:sp>
            <p:nvSpPr>
              <p:cNvPr id="4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完善政治协商、民主监督、参政议政的制度化、规范化和程序化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加强中国共产党与民主党派、无党派人士的团结合作，提高多党合作和政治协商的水平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完善中国共产党对民主党派、无党派人士的领导，保证多党合作和政治协商的正确方向</a:t>
                </a:r>
                <a:endParaRPr/>
              </a:p>
            </p:txBody>
          </p:sp>
          <p:sp>
            <p:nvSpPr>
              <p:cNvPr id="4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中国共产党的领导的多党合作和政治协商制度的完善</a:t>
                </a:r>
                <a:endParaRPr/>
              </a:p>
            </p:txBody>
          </p:sp>
          <p:sp>
            <p:nvSpPr>
              <p:cNvPr id="4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7" name="Group 691"/>
            <p:cNvGrpSpPr/>
            <p:nvPr/>
          </p:nvGrpSpPr>
          <p:grpSpPr>
            <a:xfrm>
              <a:off x="1075314" y="3881882"/>
              <a:ext cx="9868911" cy="2072418"/>
              <a:chOff x="1075314" y="3881882"/>
              <a:chExt cx="9868911" cy="2072418"/>
            </a:xfrm>
          </p:grpSpPr>
          <p:sp>
            <p:nvSpPr>
              <p:cNvPr id="4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适应中国特色社会主义事业发展的需要，不断丰富多党合作和政治协商制度的内涵和功能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适应经济全球化和世界政治文明发展的趋势，加强多党合作和政治协商制度的国际交流和合作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适应人民群众对美好生活的向往，不断推进多党合作和政治协商制度在保障人民权益、促进社会和谐、维护国家稳定等方面的作用</a:t>
                </a:r>
                <a:endParaRPr/>
              </a:p>
            </p:txBody>
          </p:sp>
          <p:sp>
            <p:nvSpPr>
              <p:cNvPr id="4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中国共产党的领导的多党合作和政治协商制度的发展</a:t>
                </a:r>
                <a:endParaRPr/>
              </a:p>
            </p:txBody>
          </p:sp>
          <p:sp>
            <p:nvSpPr>
              <p:cNvPr id="5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5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中国共产党领导的多党合作和政治协商制度的完善与发展</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https://d.book118.com/586122135003010054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我国的基本政治制度课件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2024-09-20T22:57:19.920</cp:lastPrinted>
  <dcterms:created xsi:type="dcterms:W3CDTF">2024-09-20T14:57:19Z</dcterms:created>
  <dcterms:modified xsi:type="dcterms:W3CDTF">2024-09-20T14:57:21Z</dcterms:modified>
</cp:coreProperties>
</file>