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838944" cy="7379208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12B42-639A-4A95-BC04-8F965B44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A2887-64AB-4799-9A3F-79EC4BA1C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04EBB-FF77-4034-8B58-C09CFC0E3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0CB00-7BC1-4C03-854C-2493E1C4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0283F6-12FC-431D-B8E0-295B1D38B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E3003-CE51-4C96-B5ED-E1901CD4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B9A19-3AB8-4DFB-9077-9B3C2A76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74AF2-E8CB-44A5-8B9E-33088092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CBE39-2E61-4B08-A460-AE4CD4947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6D124-3BF1-4EE8-ABE8-E992329F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21583-0E3A-46C4-A75B-346E6489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fld id="{93AE1883-0942-4AA3-9DB2-9C7C3A0314B1}" type="slidenum">
              <a:rPr kumimoji="0" lang="en-US" altLang="zh-CN" sz="1506" u="none">
                <a:solidFill>
                  <a:schemeClr val="tx1"/>
                </a:solidFill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fld id="{93AE1883-0942-4AA3-9DB2-9C7C3A0314B1}" type="slidenum">
              <a:rPr kumimoji="0" lang="en-US" altLang="zh-CN" sz="1506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79" name="Freeform 2"/>
          <p:cNvSpPr/>
          <p:nvPr/>
        </p:nvSpPr>
        <p:spPr bwMode="blackWhite">
          <a:xfrm>
            <a:off x="22206" y="13665"/>
            <a:ext cx="9572472" cy="7295509"/>
          </a:xfrm>
          <a:custGeom>
            <a:rect l="l" t="t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rgbClr val="FFEF66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80" name=""/>
          <p:cNvGrpSpPr/>
          <p:nvPr/>
        </p:nvGrpSpPr>
        <p:grpSpPr>
          <a:xfrm>
            <a:off x="210103" y="250825"/>
            <a:ext cx="4075646" cy="1915109"/>
            <a:chOff x="132" y="158"/>
            <a:chExt cx="2567" cy="1206"/>
          </a:xfrm>
        </p:grpSpPr>
        <p:sp>
          <p:nvSpPr>
            <p:cNvPr id="1081" name="Freeform 9"/>
            <p:cNvSpPr/>
            <p:nvPr/>
          </p:nvSpPr>
          <p:spPr bwMode="auto">
            <a:xfrm>
              <a:off x="190" y="190"/>
              <a:ext cx="2421" cy="1094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2" name="Freeform 10"/>
            <p:cNvSpPr/>
            <p:nvPr/>
          </p:nvSpPr>
          <p:spPr bwMode="auto">
            <a:xfrm>
              <a:off x="179" y="281"/>
              <a:ext cx="2415" cy="1084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3" name="Freeform 11"/>
            <p:cNvSpPr/>
            <p:nvPr/>
          </p:nvSpPr>
          <p:spPr bwMode="auto">
            <a:xfrm>
              <a:off x="510" y="370"/>
              <a:ext cx="1601" cy="989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084" name=""/>
            <p:cNvGrpSpPr/>
            <p:nvPr/>
          </p:nvGrpSpPr>
          <p:grpSpPr>
            <a:xfrm>
              <a:off x="132" y="158"/>
              <a:ext cx="2567" cy="1164"/>
              <a:chOff x="132" y="158"/>
              <a:chExt cx="2567" cy="1164"/>
            </a:xfrm>
          </p:grpSpPr>
          <p:sp>
            <p:nvSpPr>
              <p:cNvPr id="1085" name="Freeform 13"/>
              <p:cNvSpPr/>
              <p:nvPr/>
            </p:nvSpPr>
            <p:spPr bwMode="auto">
              <a:xfrm>
                <a:off x="2157" y="1005"/>
                <a:ext cx="228" cy="230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86" name="Freeform 14"/>
              <p:cNvSpPr/>
              <p:nvPr/>
            </p:nvSpPr>
            <p:spPr bwMode="auto">
              <a:xfrm>
                <a:off x="132" y="159"/>
                <a:ext cx="2567" cy="1163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87" name="Freeform 15"/>
              <p:cNvSpPr/>
              <p:nvPr/>
            </p:nvSpPr>
            <p:spPr bwMode="auto">
              <a:xfrm>
                <a:off x="349" y="170"/>
                <a:ext cx="1814" cy="661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88" name="Freeform 16"/>
              <p:cNvSpPr/>
              <p:nvPr/>
            </p:nvSpPr>
            <p:spPr bwMode="auto">
              <a:xfrm>
                <a:off x="440" y="270"/>
                <a:ext cx="244" cy="441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89" name="Freeform 17"/>
              <p:cNvSpPr/>
              <p:nvPr/>
            </p:nvSpPr>
            <p:spPr bwMode="auto">
              <a:xfrm>
                <a:off x="910" y="577"/>
                <a:ext cx="744" cy="392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grpSp>
        <p:nvGrpSpPr>
          <p:cNvPr id="1090" name=""/>
          <p:cNvGrpSpPr/>
          <p:nvPr/>
        </p:nvGrpSpPr>
        <p:grpSpPr>
          <a:xfrm>
            <a:off x="8516838" y="4700828"/>
            <a:ext cx="798562" cy="1139336"/>
            <a:chOff x="5365" y="2961"/>
            <a:chExt cx="503" cy="718"/>
          </a:xfrm>
        </p:grpSpPr>
        <p:sp>
          <p:nvSpPr>
            <p:cNvPr id="1091" name="Freeform 19"/>
            <p:cNvSpPr/>
            <p:nvPr/>
          </p:nvSpPr>
          <p:spPr bwMode="auto">
            <a:xfrm rot="7320000">
              <a:off x="5282" y="3159"/>
              <a:ext cx="677" cy="315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2" name="Freeform 20"/>
            <p:cNvSpPr/>
            <p:nvPr/>
          </p:nvSpPr>
          <p:spPr bwMode="auto">
            <a:xfrm rot="7320000">
              <a:off x="5265" y="3145"/>
              <a:ext cx="675" cy="312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3" name="Freeform 21"/>
            <p:cNvSpPr/>
            <p:nvPr/>
          </p:nvSpPr>
          <p:spPr bwMode="auto">
            <a:xfrm rot="7320000">
              <a:off x="5380" y="3133"/>
              <a:ext cx="448" cy="285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094" name=""/>
            <p:cNvGrpSpPr/>
            <p:nvPr/>
          </p:nvGrpSpPr>
          <p:grpSpPr>
            <a:xfrm>
              <a:off x="5365" y="2961"/>
              <a:ext cx="503" cy="718"/>
              <a:chOff x="5365" y="2961"/>
              <a:chExt cx="503" cy="718"/>
            </a:xfrm>
          </p:grpSpPr>
          <p:sp>
            <p:nvSpPr>
              <p:cNvPr id="1095" name="Freeform 23"/>
              <p:cNvSpPr/>
              <p:nvPr/>
            </p:nvSpPr>
            <p:spPr bwMode="auto">
              <a:xfrm rot="7320000">
                <a:off x="5366" y="3432"/>
                <a:ext cx="63" cy="66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6" name="Freeform 24"/>
              <p:cNvSpPr/>
              <p:nvPr/>
            </p:nvSpPr>
            <p:spPr bwMode="auto">
              <a:xfrm rot="7320000">
                <a:off x="5258" y="3153"/>
                <a:ext cx="718" cy="335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7" name="Freeform 25"/>
              <p:cNvSpPr/>
              <p:nvPr/>
            </p:nvSpPr>
            <p:spPr bwMode="auto">
              <a:xfrm rot="7320000">
                <a:off x="5447" y="3225"/>
                <a:ext cx="508" cy="189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8" name="Freeform 26"/>
              <p:cNvSpPr/>
              <p:nvPr/>
            </p:nvSpPr>
            <p:spPr bwMode="auto">
              <a:xfrm rot="7320000">
                <a:off x="5771" y="3092"/>
                <a:ext cx="68" cy="127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9" name="Freeform 27"/>
              <p:cNvSpPr/>
              <p:nvPr/>
            </p:nvSpPr>
            <p:spPr bwMode="auto">
              <a:xfrm rot="7320000">
                <a:off x="5526" y="3228"/>
                <a:ext cx="208" cy="112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1100" name="Freeform 28"/>
          <p:cNvSpPr/>
          <p:nvPr/>
        </p:nvSpPr>
        <p:spPr bwMode="auto">
          <a:xfrm>
            <a:off x="970229" y="5438749"/>
            <a:ext cx="7324547" cy="784041"/>
          </a:xfrm>
          <a:custGeom>
            <a:rect l="l" t="t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>
            <a:solidFill>
              <a:srgbClr val="703D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1" name="Freeform 29"/>
          <p:cNvSpPr/>
          <p:nvPr/>
        </p:nvSpPr>
        <p:spPr bwMode="auto">
          <a:xfrm>
            <a:off x="4386529" y="2077110"/>
            <a:ext cx="956564" cy="409956"/>
          </a:xfrm>
          <a:custGeom>
            <a:rect l="l" t="t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2" name="Slide Number Placeholder 3"/>
          <p:cNvSpPr/>
          <p:nvPr>
            <p:ph type="sldNum" sz="quarter"/>
          </p:nvPr>
        </p:nvSpPr>
        <p:spPr>
          <a:xfrm>
            <a:off x="7051243" y="6723278"/>
            <a:ext cx="2049780" cy="4919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fld id="{1D89600F-AD8C-474F-BC92-C962FC31467B}" type="slidenum">
              <a:rPr kumimoji="0" lang="en-US" altLang="zh-CN" sz="1506" u="none">
                <a:solidFill>
                  <a:schemeClr val="tx1"/>
                </a:solidFill>
                <a:ea typeface="宋体" charset="-122"/>
              </a:rPr>
              <a:t>*</a:t>
            </a:fld>
          </a:p>
        </p:txBody>
      </p:sp>
      <p:sp>
        <p:nvSpPr>
          <p:cNvPr id="1103" name="Rectangle 3"/>
          <p:cNvSpPr/>
          <p:nvPr>
            <p:ph type="title" idx="1"/>
          </p:nvPr>
        </p:nvSpPr>
        <p:spPr>
          <a:xfrm>
            <a:off x="737921" y="163982"/>
            <a:ext cx="7392873" cy="17218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04" name="Rectangle 4"/>
          <p:cNvSpPr/>
          <p:nvPr>
            <p:ph type="body" idx="2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05" name="Date Placeholder 1"/>
          <p:cNvSpPr/>
          <p:nvPr>
            <p:ph type="dt" sz="half" idx="3"/>
          </p:nvPr>
        </p:nvSpPr>
        <p:spPr>
          <a:xfrm>
            <a:off x="737921" y="6723278"/>
            <a:ext cx="2049780" cy="4919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1106" name="Footer Placeholder 2"/>
          <p:cNvSpPr/>
          <p:nvPr>
            <p:ph type="ftr" sz="quarter" idx="4"/>
          </p:nvPr>
        </p:nvSpPr>
        <p:spPr>
          <a:xfrm>
            <a:off x="3361639" y="6723278"/>
            <a:ext cx="3115665" cy="4919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5pPr>
    </p:titleStyle>
    <p:bodyStyle>
      <a:lvl1pPr marL="368960" indent="-368960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443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799414" indent="-307467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3013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1229868" indent="-245974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582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1721815" indent="-245974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52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2213762" indent="-245974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52" b="0" i="0" u="none">
          <a:solidFill>
            <a:schemeClr val="tx1"/>
          </a:solidFill>
          <a:latin typeface="Comic Sans MS" charset="0"/>
          <a:ea typeface="宋体" charset="-122"/>
        </a:defRPr>
      </a:lvl5pPr>
    </p:bodyStyle>
    <p:otherStyle>
      <a:lvl1pPr marL="0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1pPr>
      <a:lvl2pPr marL="491947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2pPr>
      <a:lvl3pPr marL="983894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3pPr>
      <a:lvl4pPr marL="1475842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4pPr>
      <a:lvl5pPr marL="1967789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Freeform 2"/>
          <p:cNvSpPr/>
          <p:nvPr/>
        </p:nvSpPr>
        <p:spPr bwMode="auto">
          <a:xfrm rot="18420000">
            <a:off x="8369081" y="-16227"/>
            <a:ext cx="1250366" cy="2242800"/>
          </a:xfrm>
          <a:custGeom>
            <a:rect l="l" t="t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7" name="Freeform 8"/>
          <p:cNvSpPr/>
          <p:nvPr/>
        </p:nvSpPr>
        <p:spPr bwMode="auto">
          <a:xfrm rot="18420000">
            <a:off x="8463029" y="26477"/>
            <a:ext cx="1253782" cy="2256466"/>
          </a:xfrm>
          <a:custGeom>
            <a:rect l="l" t="t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rgbClr val="703D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8" name="Freeform 9"/>
          <p:cNvSpPr/>
          <p:nvPr/>
        </p:nvSpPr>
        <p:spPr bwMode="auto">
          <a:xfrm rot="18420000">
            <a:off x="8426304" y="206687"/>
            <a:ext cx="1103465" cy="1691068"/>
          </a:xfrm>
          <a:custGeom>
            <a:rect l="l" t="t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rgbClr val="FFB8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29" name=""/>
          <p:cNvGrpSpPr/>
          <p:nvPr/>
        </p:nvGrpSpPr>
        <p:grpSpPr>
          <a:xfrm>
            <a:off x="8541" y="5961444"/>
            <a:ext cx="1919960" cy="1340898"/>
            <a:chOff x="5" y="3755"/>
            <a:chExt cx="1209" cy="845"/>
          </a:xfrm>
        </p:grpSpPr>
        <p:sp>
          <p:nvSpPr>
            <p:cNvPr id="1030" name="Freeform 11"/>
            <p:cNvSpPr/>
            <p:nvPr/>
          </p:nvSpPr>
          <p:spPr bwMode="auto">
            <a:xfrm>
              <a:off x="26" y="3771"/>
              <a:ext cx="1172" cy="698"/>
            </a:xfrm>
            <a:custGeom>
              <a:rect l="l" t="t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1" name="Freeform 12"/>
            <p:cNvSpPr/>
            <p:nvPr/>
          </p:nvSpPr>
          <p:spPr bwMode="auto">
            <a:xfrm>
              <a:off x="1100" y="3854"/>
              <a:ext cx="76" cy="139"/>
            </a:xfrm>
            <a:custGeom>
              <a:rect l="l" t="t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EF6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2" name="Freeform 13"/>
            <p:cNvSpPr/>
            <p:nvPr/>
          </p:nvSpPr>
          <p:spPr bwMode="auto">
            <a:xfrm>
              <a:off x="22" y="4061"/>
              <a:ext cx="852" cy="441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3" name="Freeform 14"/>
            <p:cNvSpPr/>
            <p:nvPr/>
          </p:nvSpPr>
          <p:spPr bwMode="auto">
            <a:xfrm>
              <a:off x="139" y="4097"/>
              <a:ext cx="565" cy="402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4" name="Freeform 15"/>
            <p:cNvSpPr/>
            <p:nvPr/>
          </p:nvSpPr>
          <p:spPr bwMode="auto">
            <a:xfrm>
              <a:off x="522" y="3800"/>
              <a:ext cx="145" cy="130"/>
            </a:xfrm>
            <a:custGeom>
              <a:rect l="l" t="t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B2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5" name="Freeform 16"/>
            <p:cNvSpPr/>
            <p:nvPr/>
          </p:nvSpPr>
          <p:spPr bwMode="auto">
            <a:xfrm>
              <a:off x="690" y="4479"/>
              <a:ext cx="82" cy="121"/>
            </a:xfrm>
            <a:custGeom>
              <a:rect l="l" t="t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rgbClr val="00B2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6" name="Freeform 17"/>
            <p:cNvSpPr/>
            <p:nvPr/>
          </p:nvSpPr>
          <p:spPr bwMode="auto">
            <a:xfrm>
              <a:off x="542" y="3881"/>
              <a:ext cx="208" cy="412"/>
            </a:xfrm>
            <a:custGeom>
              <a:rect l="l" t="t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7" name="Freeform 18"/>
            <p:cNvSpPr/>
            <p:nvPr/>
          </p:nvSpPr>
          <p:spPr bwMode="auto">
            <a:xfrm>
              <a:off x="719" y="3863"/>
              <a:ext cx="392" cy="187"/>
            </a:xfrm>
            <a:custGeom>
              <a:rect l="l" t="t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8" name="Freeform 19"/>
            <p:cNvSpPr/>
            <p:nvPr/>
          </p:nvSpPr>
          <p:spPr bwMode="auto">
            <a:xfrm>
              <a:off x="373" y="3974"/>
              <a:ext cx="168" cy="72"/>
            </a:xfrm>
            <a:custGeom>
              <a:rect l="l" t="t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FFEF6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039" name=""/>
            <p:cNvGrpSpPr/>
            <p:nvPr/>
          </p:nvGrpSpPr>
          <p:grpSpPr>
            <a:xfrm>
              <a:off x="5" y="3755"/>
              <a:ext cx="1209" cy="839"/>
              <a:chOff x="5" y="3755"/>
              <a:chExt cx="1209" cy="839"/>
            </a:xfrm>
          </p:grpSpPr>
          <p:grpSp>
            <p:nvGrpSpPr>
              <p:cNvPr id="1040" name=""/>
              <p:cNvGrpSpPr/>
              <p:nvPr/>
            </p:nvGrpSpPr>
            <p:grpSpPr>
              <a:xfrm>
                <a:off x="537" y="3833"/>
                <a:ext cx="590" cy="762"/>
                <a:chOff x="537" y="3833"/>
                <a:chExt cx="590" cy="762"/>
              </a:xfrm>
            </p:grpSpPr>
            <p:sp>
              <p:nvSpPr>
                <p:cNvPr id="1041" name="Freeform 22"/>
                <p:cNvSpPr/>
                <p:nvPr/>
              </p:nvSpPr>
              <p:spPr bwMode="auto">
                <a:xfrm>
                  <a:off x="537" y="3860"/>
                  <a:ext cx="169" cy="94"/>
                </a:xfrm>
                <a:custGeom>
                  <a:rect l="l" t="t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42" name="Freeform 23"/>
                <p:cNvSpPr/>
                <p:nvPr/>
              </p:nvSpPr>
              <p:spPr bwMode="auto">
                <a:xfrm>
                  <a:off x="684" y="4451"/>
                  <a:ext cx="124" cy="143"/>
                </a:xfrm>
                <a:custGeom>
                  <a:rect l="l" t="t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43" name="Freeform 24"/>
                <p:cNvSpPr/>
                <p:nvPr/>
              </p:nvSpPr>
              <p:spPr bwMode="auto">
                <a:xfrm>
                  <a:off x="1080" y="3833"/>
                  <a:ext cx="46" cy="126"/>
                </a:xfrm>
                <a:custGeom>
                  <a:rect l="l" t="t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044" name="Freeform 25"/>
              <p:cNvSpPr/>
              <p:nvPr/>
            </p:nvSpPr>
            <p:spPr bwMode="auto">
              <a:xfrm>
                <a:off x="82" y="4016"/>
                <a:ext cx="640" cy="269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45" name="Freeform 26"/>
              <p:cNvSpPr/>
              <p:nvPr/>
            </p:nvSpPr>
            <p:spPr bwMode="auto">
              <a:xfrm>
                <a:off x="280" y="4181"/>
                <a:ext cx="263" cy="159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46" name="Freeform 27"/>
              <p:cNvSpPr/>
              <p:nvPr/>
            </p:nvSpPr>
            <p:spPr bwMode="auto">
              <a:xfrm>
                <a:off x="608" y="3960"/>
                <a:ext cx="115" cy="256"/>
              </a:xfrm>
              <a:custGeom>
                <a:rect l="l" t="t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1047" name=""/>
              <p:cNvGrpSpPr/>
              <p:nvPr/>
            </p:nvGrpSpPr>
            <p:grpSpPr>
              <a:xfrm>
                <a:off x="5" y="3755"/>
                <a:ext cx="1209" cy="730"/>
                <a:chOff x="5" y="3755"/>
                <a:chExt cx="1209" cy="730"/>
              </a:xfrm>
            </p:grpSpPr>
            <p:sp>
              <p:nvSpPr>
                <p:cNvPr id="1048" name="Freeform 29"/>
                <p:cNvSpPr/>
                <p:nvPr/>
              </p:nvSpPr>
              <p:spPr bwMode="auto">
                <a:xfrm>
                  <a:off x="720" y="4356"/>
                  <a:ext cx="81" cy="94"/>
                </a:xfrm>
                <a:custGeom>
                  <a:rect l="l" t="t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49" name="Freeform 30"/>
                <p:cNvSpPr/>
                <p:nvPr/>
              </p:nvSpPr>
              <p:spPr bwMode="auto">
                <a:xfrm>
                  <a:off x="5" y="4011"/>
                  <a:ext cx="906" cy="473"/>
                </a:xfrm>
                <a:custGeom>
                  <a:rect l="l" t="t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0" name="Freeform 31"/>
                <p:cNvSpPr/>
                <p:nvPr/>
              </p:nvSpPr>
              <p:spPr bwMode="auto">
                <a:xfrm>
                  <a:off x="114" y="4057"/>
                  <a:ext cx="86" cy="180"/>
                </a:xfrm>
                <a:custGeom>
                  <a:rect l="l" t="t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1" name="Freeform 32"/>
                <p:cNvSpPr/>
                <p:nvPr/>
              </p:nvSpPr>
              <p:spPr bwMode="auto">
                <a:xfrm>
                  <a:off x="483" y="3755"/>
                  <a:ext cx="346" cy="639"/>
                </a:xfrm>
                <a:custGeom>
                  <a:rect l="l" t="t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2" name="Freeform 33"/>
                <p:cNvSpPr/>
                <p:nvPr/>
              </p:nvSpPr>
              <p:spPr bwMode="auto">
                <a:xfrm>
                  <a:off x="622" y="3927"/>
                  <a:ext cx="103" cy="271"/>
                </a:xfrm>
                <a:custGeom>
                  <a:rect l="l" t="t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3" name="Freeform 34"/>
                <p:cNvSpPr/>
                <p:nvPr/>
              </p:nvSpPr>
              <p:spPr bwMode="auto">
                <a:xfrm>
                  <a:off x="353" y="3906"/>
                  <a:ext cx="210" cy="145"/>
                </a:xfrm>
                <a:custGeom>
                  <a:rect l="l" t="t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4" name="Freeform 35"/>
                <p:cNvSpPr/>
                <p:nvPr/>
              </p:nvSpPr>
              <p:spPr bwMode="auto">
                <a:xfrm>
                  <a:off x="708" y="3807"/>
                  <a:ext cx="507" cy="228"/>
                </a:xfrm>
                <a:custGeom>
                  <a:rect l="l" t="t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5" name="Freeform 36"/>
                <p:cNvSpPr/>
                <p:nvPr/>
              </p:nvSpPr>
              <p:spPr bwMode="auto">
                <a:xfrm>
                  <a:off x="771" y="3880"/>
                  <a:ext cx="264" cy="93"/>
                </a:xfrm>
                <a:custGeom>
                  <a:rect l="l" t="t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</p:grpSp>
      </p:grpSp>
      <p:grpSp>
        <p:nvGrpSpPr>
          <p:cNvPr id="1056" name=""/>
          <p:cNvGrpSpPr/>
          <p:nvPr/>
        </p:nvGrpSpPr>
        <p:grpSpPr>
          <a:xfrm>
            <a:off x="9340164" y="2276964"/>
            <a:ext cx="415082" cy="4635919"/>
            <a:chOff x="5884" y="1434"/>
            <a:chExt cx="261" cy="2920"/>
          </a:xfrm>
        </p:grpSpPr>
        <p:sp>
          <p:nvSpPr>
            <p:cNvPr id="1057" name="Freeform 38"/>
            <p:cNvSpPr/>
            <p:nvPr/>
          </p:nvSpPr>
          <p:spPr bwMode="auto">
            <a:xfrm flipH="1">
              <a:off x="5884" y="2819"/>
              <a:ext cx="221" cy="1535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8" name="Freeform 39"/>
            <p:cNvSpPr/>
            <p:nvPr/>
          </p:nvSpPr>
          <p:spPr bwMode="auto">
            <a:xfrm flipH="1">
              <a:off x="5924" y="1434"/>
              <a:ext cx="221" cy="1757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91947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83894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75842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967789" indent="0" algn="l" defTabSz="98389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37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9" name=""/>
          <p:cNvGrpSpPr/>
          <p:nvPr/>
        </p:nvGrpSpPr>
        <p:grpSpPr>
          <a:xfrm>
            <a:off x="7874574" y="97365"/>
            <a:ext cx="2295754" cy="2056612"/>
            <a:chOff x="4960" y="61"/>
            <a:chExt cx="1446" cy="1296"/>
          </a:xfrm>
        </p:grpSpPr>
        <p:grpSp>
          <p:nvGrpSpPr>
            <p:cNvPr id="1060" name=""/>
            <p:cNvGrpSpPr/>
            <p:nvPr/>
          </p:nvGrpSpPr>
          <p:grpSpPr>
            <a:xfrm>
              <a:off x="4960" y="61"/>
              <a:ext cx="1446" cy="1296"/>
              <a:chOff x="4960" y="61"/>
              <a:chExt cx="1446" cy="1296"/>
            </a:xfrm>
          </p:grpSpPr>
          <p:sp>
            <p:nvSpPr>
              <p:cNvPr id="1061" name="Freeform 42"/>
              <p:cNvSpPr/>
              <p:nvPr/>
            </p:nvSpPr>
            <p:spPr bwMode="auto">
              <a:xfrm rot="18420000">
                <a:off x="5843" y="1169"/>
                <a:ext cx="67" cy="310"/>
              </a:xfrm>
              <a:custGeom>
                <a:rect l="l" t="t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91947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83894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75842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967789" indent="0" algn="l" defTabSz="98389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37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1062" name=""/>
              <p:cNvGrpSpPr/>
              <p:nvPr/>
            </p:nvGrpSpPr>
            <p:grpSpPr>
              <a:xfrm>
                <a:off x="4960" y="61"/>
                <a:ext cx="1446" cy="1060"/>
                <a:chOff x="4960" y="61"/>
                <a:chExt cx="1446" cy="1060"/>
              </a:xfrm>
            </p:grpSpPr>
            <p:sp>
              <p:nvSpPr>
                <p:cNvPr id="1063" name="Freeform 44"/>
                <p:cNvSpPr/>
                <p:nvPr/>
              </p:nvSpPr>
              <p:spPr bwMode="auto">
                <a:xfrm rot="18420000">
                  <a:off x="5343" y="76"/>
                  <a:ext cx="165" cy="135"/>
                </a:xfrm>
                <a:custGeom>
                  <a:rect l="l" t="t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4" name="Freeform 45"/>
                <p:cNvSpPr/>
                <p:nvPr/>
              </p:nvSpPr>
              <p:spPr bwMode="auto">
                <a:xfrm rot="18420000">
                  <a:off x="5432" y="357"/>
                  <a:ext cx="289" cy="471"/>
                </a:xfrm>
                <a:custGeom>
                  <a:rect l="l" t="t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5" name="Freeform 46"/>
                <p:cNvSpPr/>
                <p:nvPr/>
              </p:nvSpPr>
              <p:spPr bwMode="auto">
                <a:xfrm rot="18420000">
                  <a:off x="5227" y="196"/>
                  <a:ext cx="543" cy="966"/>
                </a:xfrm>
                <a:custGeom>
                  <a:rect l="l" t="t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6" name="Freeform 47"/>
                <p:cNvSpPr/>
                <p:nvPr/>
              </p:nvSpPr>
              <p:spPr bwMode="auto">
                <a:xfrm rot="18420000">
                  <a:off x="5276" y="-20"/>
                  <a:ext cx="816" cy="1446"/>
                </a:xfrm>
                <a:custGeom>
                  <a:rect l="l" t="t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7" name="Freeform 48"/>
                <p:cNvSpPr/>
                <p:nvPr/>
              </p:nvSpPr>
              <p:spPr bwMode="auto">
                <a:xfrm rot="18420000">
                  <a:off x="5700" y="965"/>
                  <a:ext cx="182" cy="131"/>
                </a:xfrm>
                <a:custGeom>
                  <a:rect l="l" t="t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8" name="Freeform 49"/>
                <p:cNvSpPr/>
                <p:nvPr/>
              </p:nvSpPr>
              <p:spPr bwMode="auto">
                <a:xfrm rot="18420000">
                  <a:off x="5652" y="867"/>
                  <a:ext cx="195" cy="155"/>
                </a:xfrm>
                <a:custGeom>
                  <a:rect l="l" t="t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9" name="Freeform 50"/>
                <p:cNvSpPr/>
                <p:nvPr/>
              </p:nvSpPr>
              <p:spPr bwMode="auto">
                <a:xfrm rot="18420000">
                  <a:off x="5364" y="226"/>
                  <a:ext cx="195" cy="158"/>
                </a:xfrm>
                <a:custGeom>
                  <a:rect l="l" t="t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70" name="Freeform 51"/>
                <p:cNvSpPr/>
                <p:nvPr/>
              </p:nvSpPr>
              <p:spPr bwMode="auto">
                <a:xfrm rot="18420000">
                  <a:off x="5324" y="153"/>
                  <a:ext cx="193" cy="148"/>
                </a:xfrm>
                <a:custGeom>
                  <a:rect l="l" t="t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91947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83894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75842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967789" indent="0" algn="l" defTabSz="983894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937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</p:grpSp>
        <p:cxnSp>
          <p:nvCxnSpPr>
            <p:cNvPr id="1071" name="Line 52"/>
            <p:cNvCxnSpPr/>
            <p:nvPr/>
          </p:nvCxnSpPr>
          <p:spPr>
            <a:xfrm>
              <a:off x="5240" y="90"/>
              <a:ext cx="45" cy="103"/>
            </a:xfrm>
            <a:prstGeom prst="line">
              <a:avLst/>
            </a:prstGeom>
            <a:noFill/>
            <a:ln w="3810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</p:grpSp>
      <p:sp>
        <p:nvSpPr>
          <p:cNvPr id="1072" name="Slide Number Placeholder 3"/>
          <p:cNvSpPr/>
          <p:nvPr>
            <p:ph type="sldNum" sz="quarter"/>
          </p:nvPr>
        </p:nvSpPr>
        <p:spPr>
          <a:xfrm>
            <a:off x="7228891" y="6723278"/>
            <a:ext cx="2049780" cy="4919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fld id="{27A848B1-BE09-4D14-A7FE-497CE8D2850E}" type="slidenum">
              <a:rPr kumimoji="0" lang="en-US" altLang="zh-CN" sz="1506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73" name="Rectangle 3"/>
          <p:cNvSpPr/>
          <p:nvPr>
            <p:ph type="title" idx="1"/>
          </p:nvPr>
        </p:nvSpPr>
        <p:spPr>
          <a:xfrm>
            <a:off x="737921" y="163982"/>
            <a:ext cx="7392873" cy="17218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74" name="Rectangle 4"/>
          <p:cNvSpPr/>
          <p:nvPr>
            <p:ph type="body" idx="2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75" name="Date Placeholder 1"/>
          <p:cNvSpPr/>
          <p:nvPr>
            <p:ph type="dt" sz="half" idx="3"/>
          </p:nvPr>
        </p:nvSpPr>
        <p:spPr>
          <a:xfrm>
            <a:off x="1475842" y="6723278"/>
            <a:ext cx="2049780" cy="4919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</a:endParaRPr>
          </a:p>
        </p:txBody>
      </p:sp>
      <p:sp>
        <p:nvSpPr>
          <p:cNvPr id="1076" name="Footer Placeholder 2"/>
          <p:cNvSpPr/>
          <p:nvPr>
            <p:ph type="ftr" sz="quarter" idx="4"/>
          </p:nvPr>
        </p:nvSpPr>
        <p:spPr>
          <a:xfrm>
            <a:off x="3826256" y="6723278"/>
            <a:ext cx="3115665" cy="4919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91947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83894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75842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967789" indent="0" algn="l" defTabSz="98389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37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838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mic Sans MS" charset="0"/>
            </a:pPr>
            <a:endParaRPr kumimoji="0" sz="1506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0" indent="0" algn="ctr" defTabSz="98389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734" b="0" i="0" u="none">
          <a:solidFill>
            <a:schemeClr val="tx1"/>
          </a:solidFill>
          <a:latin typeface="Comic Sans MS" charset="0"/>
          <a:ea typeface="宋体" charset="-122"/>
        </a:defRPr>
      </a:lvl5pPr>
    </p:titleStyle>
    <p:bodyStyle>
      <a:lvl1pPr marL="368960" indent="-368960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443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799414" indent="-307467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3013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1229868" indent="-245974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582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1721815" indent="-245974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52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2213762" indent="-245974" algn="l" defTabSz="98389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52" b="0" i="0" u="none">
          <a:solidFill>
            <a:schemeClr val="tx1"/>
          </a:solidFill>
          <a:latin typeface="Comic Sans MS" charset="0"/>
          <a:ea typeface="宋体" charset="-122"/>
        </a:defRPr>
      </a:lvl5pPr>
    </p:bodyStyle>
    <p:otherStyle>
      <a:lvl1pPr marL="0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1pPr>
      <a:lvl2pPr marL="491947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2pPr>
      <a:lvl3pPr marL="983894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3pPr>
      <a:lvl4pPr marL="1475842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4pPr>
      <a:lvl5pPr marL="1967789" indent="0" algn="l" defTabSz="9838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Comic Sans MS" charset="0"/>
        <a:buNone/>
        <a:defRPr kumimoji="0" sz="1937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3314315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/>
          <p:nvPr>
            <p:ph type="ctrTitle" idx="4294967295"/>
          </p:nvPr>
        </p:nvSpPr>
        <p:spPr>
          <a:xfrm>
            <a:off x="1475842" y="1626158"/>
            <a:ext cx="6887261" cy="24460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45791" dir="2021404" algn="ctr">
              <a:schemeClr val="bg2"/>
            </a:outerShdw>
          </a:effectLst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</a:lstStyle>
          <a:p>
            <a:pPr marL="0" lvl="0" indent="0" eaLnBrk="1" hangingPunct="1"/>
            <a:r>
              <a:rPr lang="zh-CN" altLang="en-US">
                <a:solidFill>
                  <a:srgbClr val="FF01D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高压氧治疗脑血管疾病</a:t>
            </a:r>
            <a:endParaRPr lang="zh-CN" altLang="en-US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051" name="副标题 2"/>
          <p:cNvSpPr/>
          <p:nvPr>
            <p:ph type="subTitle" idx="4294967295"/>
          </p:nvPr>
        </p:nvSpPr>
        <p:spPr>
          <a:xfrm>
            <a:off x="1667154" y="4359198"/>
            <a:ext cx="6490970" cy="107955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491947" indent="0" algn="ctr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983894" indent="0" algn="ctr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475842" indent="0" algn="ctr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1967789" indent="0" algn="ctr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marL="0" lvl="0" indent="0" eaLnBrk="1" hangingPunct="1"/>
            <a:endParaRPr sz="3013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Rectangle 2"/>
          <p:cNvSpPr/>
          <p:nvPr>
            <p:ph type="title" idx="4294967295"/>
          </p:nvPr>
        </p:nvSpPr>
        <p:spPr>
          <a:xfrm>
            <a:off x="737921" y="163982"/>
            <a:ext cx="7392873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en-US" altLang="zh-CN">
                <a:solidFill>
                  <a:srgbClr val="0001D0"/>
                </a:solidFill>
              </a:rPr>
              <a:t>2</a:t>
            </a:r>
            <a:r>
              <a:rPr lang="zh-CN" altLang="en-US">
                <a:solidFill>
                  <a:srgbClr val="0001D0"/>
                </a:solidFill>
              </a:rPr>
              <a:t>、定义</a:t>
            </a:r>
            <a:endParaRPr lang="zh-CN" altLang="en-US"/>
          </a:p>
        </p:txBody>
      </p:sp>
      <p:sp>
        <p:nvSpPr>
          <p:cNvPr id="2055" name="Rectangle 3"/>
          <p:cNvSpPr/>
          <p:nvPr>
            <p:ph type="body" idx="4294967295"/>
          </p:nvPr>
        </p:nvSpPr>
        <p:spPr>
          <a:xfrm>
            <a:off x="737921" y="1967789"/>
            <a:ext cx="8281111" cy="420204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en-US" altLang="zh-CN" sz="2713">
                <a:solidFill>
                  <a:srgbClr val="0001D0"/>
                </a:solidFill>
              </a:rPr>
              <a:t>(</a:t>
            </a:r>
            <a:r>
              <a:rPr lang="zh-CN" altLang="en-US" sz="2613">
                <a:solidFill>
                  <a:srgbClr val="0001D0"/>
                </a:solidFill>
              </a:rPr>
              <a:t>一</a:t>
            </a:r>
            <a:r>
              <a:rPr lang="en-US" altLang="zh-CN" sz="2713">
                <a:solidFill>
                  <a:srgbClr val="0001D0"/>
                </a:solidFill>
              </a:rPr>
              <a:t>)</a:t>
            </a:r>
            <a:r>
              <a:rPr lang="zh-CN" altLang="en-US" sz="2713">
                <a:solidFill>
                  <a:srgbClr val="0001D0"/>
                </a:solidFill>
              </a:rPr>
              <a:t>高压氧：机体处于高气压环境中所呼吸的与环境等压的纯氧</a:t>
            </a:r>
            <a:r>
              <a:rPr lang="en-US" altLang="zh-CN" sz="2913">
                <a:solidFill>
                  <a:srgbClr val="0001D0"/>
                </a:solidFill>
              </a:rPr>
              <a:t>.</a:t>
            </a:r>
            <a:endParaRPr lang="en-US" altLang="zh-CN" sz="3013"/>
          </a:p>
          <a:p>
            <a:pPr lvl="0" eaLnBrk="0" hangingPunct="0">
              <a:lnSpc>
                <a:spcPct val="90000"/>
              </a:lnSpc>
            </a:pPr>
            <a:r>
              <a:rPr lang="en-US" altLang="zh-CN" sz="2613">
                <a:solidFill>
                  <a:srgbClr val="0001D0"/>
                </a:solidFill>
              </a:rPr>
              <a:t>(</a:t>
            </a:r>
            <a:r>
              <a:rPr lang="zh-CN" altLang="en-US" sz="2813">
                <a:solidFill>
                  <a:srgbClr val="0001D0"/>
                </a:solidFill>
              </a:rPr>
              <a:t>二</a:t>
            </a:r>
            <a:r>
              <a:rPr lang="en-US" altLang="zh-CN" sz="2713">
                <a:solidFill>
                  <a:srgbClr val="0001D0"/>
                </a:solidFill>
              </a:rPr>
              <a:t>)</a:t>
            </a:r>
            <a:r>
              <a:rPr lang="zh-CN" altLang="en-US" sz="2913">
                <a:solidFill>
                  <a:srgbClr val="0001D0"/>
                </a:solidFill>
              </a:rPr>
              <a:t>高压氧疗法（</a:t>
            </a:r>
            <a:r>
              <a:rPr lang="en-US" altLang="zh-CN" sz="2813">
                <a:solidFill>
                  <a:srgbClr val="0001D0"/>
                </a:solidFill>
              </a:rPr>
              <a:t>HBOT</a:t>
            </a:r>
            <a:r>
              <a:rPr lang="zh-CN" altLang="en-US" sz="2613">
                <a:solidFill>
                  <a:srgbClr val="0001D0"/>
                </a:solidFill>
              </a:rPr>
              <a:t>）： 利用吸入高压氧治疗疾病的方法</a:t>
            </a:r>
            <a:r>
              <a:rPr lang="en-US" altLang="zh-CN" sz="2713">
                <a:solidFill>
                  <a:srgbClr val="0001D0"/>
                </a:solidFill>
              </a:rPr>
              <a:t>.</a:t>
            </a:r>
            <a:endParaRPr lang="en-US" altLang="zh-CN" sz="3013"/>
          </a:p>
          <a:p>
            <a:pPr lvl="0" eaLnBrk="0" hangingPunct="0">
              <a:lnSpc>
                <a:spcPct val="90000"/>
              </a:lnSpc>
            </a:pPr>
            <a:r>
              <a:rPr lang="zh-CN" altLang="en-US" sz="2913">
                <a:solidFill>
                  <a:srgbClr val="0001D0"/>
                </a:solidFill>
              </a:rPr>
              <a:t>高压氧治疗：一般系指在高于</a:t>
            </a:r>
            <a:r>
              <a:rPr lang="en-US" altLang="zh-CN" sz="2713">
                <a:solidFill>
                  <a:srgbClr val="0001D0"/>
                </a:solidFill>
              </a:rPr>
              <a:t>1</a:t>
            </a:r>
            <a:r>
              <a:rPr lang="zh-CN" altLang="en-US" sz="2813">
                <a:solidFill>
                  <a:srgbClr val="0001D0"/>
                </a:solidFill>
              </a:rPr>
              <a:t>个标准大气压的环境下吸氧进行治疗</a:t>
            </a:r>
            <a:r>
              <a:rPr lang="en-US" altLang="zh-CN" sz="2713">
                <a:solidFill>
                  <a:srgbClr val="0001D0"/>
                </a:solidFill>
              </a:rPr>
              <a:t>,</a:t>
            </a:r>
            <a:r>
              <a:rPr lang="zh-CN" altLang="en-US" sz="2613">
                <a:solidFill>
                  <a:srgbClr val="0001D0"/>
                </a:solidFill>
              </a:rPr>
              <a:t>但不同地区大气压强并不一致</a:t>
            </a:r>
            <a:r>
              <a:rPr lang="en-US" altLang="zh-CN" sz="2613">
                <a:solidFill>
                  <a:srgbClr val="0001D0"/>
                </a:solidFill>
              </a:rPr>
              <a:t>,</a:t>
            </a:r>
            <a:r>
              <a:rPr lang="zh-CN" altLang="en-US" sz="2613">
                <a:solidFill>
                  <a:srgbClr val="0001D0"/>
                </a:solidFill>
              </a:rPr>
              <a:t>例如拉萨地区大气压强仅为标准大气压的</a:t>
            </a:r>
            <a:r>
              <a:rPr lang="en-US" altLang="zh-CN" sz="2713">
                <a:solidFill>
                  <a:srgbClr val="0001D0"/>
                </a:solidFill>
              </a:rPr>
              <a:t>65%.</a:t>
            </a:r>
            <a:r>
              <a:rPr lang="zh-CN" altLang="en-US" sz="2913">
                <a:solidFill>
                  <a:srgbClr val="0001D0"/>
                </a:solidFill>
              </a:rPr>
              <a:t>因此准确的说</a:t>
            </a:r>
            <a:r>
              <a:rPr lang="en-US" altLang="zh-CN" sz="2813">
                <a:solidFill>
                  <a:srgbClr val="0001D0"/>
                </a:solidFill>
              </a:rPr>
              <a:t>,</a:t>
            </a:r>
            <a:r>
              <a:rPr lang="zh-CN" altLang="en-US" sz="2813">
                <a:solidFill>
                  <a:srgbClr val="0001D0"/>
                </a:solidFill>
              </a:rPr>
              <a:t>高压氧治疗应以地方大气压为基准</a:t>
            </a:r>
            <a:r>
              <a:rPr lang="en-US" altLang="zh-CN" sz="2813">
                <a:solidFill>
                  <a:srgbClr val="0001D0"/>
                </a:solidFill>
              </a:rPr>
              <a:t>.</a:t>
            </a:r>
            <a:endParaRPr lang="en-US" altLang="zh-CN" sz="3013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Rectangle 2"/>
          <p:cNvSpPr/>
          <p:nvPr>
            <p:ph type="title" idx="4294967295"/>
          </p:nvPr>
        </p:nvSpPr>
        <p:spPr>
          <a:xfrm>
            <a:off x="737921" y="163982"/>
            <a:ext cx="8287944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高压氧治疗脑血管疾病机理</a:t>
            </a:r>
            <a:endParaRPr lang="zh-CN" altLang="en-US"/>
          </a:p>
        </p:txBody>
      </p:sp>
      <p:sp>
        <p:nvSpPr>
          <p:cNvPr id="2059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1</a:t>
            </a:r>
            <a:r>
              <a:rPr lang="zh-CN" altLang="en-US">
                <a:solidFill>
                  <a:srgbClr val="0001D0"/>
                </a:solidFill>
              </a:rPr>
              <a:t>）高压氧可以提高血氧分压及血氧含量，提高组织氧贮备：</a:t>
            </a:r>
            <a:endParaRPr lang="zh-CN" altLang="en-US"/>
          </a:p>
          <a:p>
            <a:pPr lvl="0" eaLnBrk="0" hangingPunct="0">
              <a:lnSpc>
                <a:spcPct val="90000"/>
              </a:lnSpc>
            </a:pPr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2</a:t>
            </a:r>
            <a:r>
              <a:rPr lang="zh-CN" altLang="en-US">
                <a:solidFill>
                  <a:srgbClr val="0001D0"/>
                </a:solidFill>
              </a:rPr>
              <a:t>）高压氧可以增加组织内毛细血管氧的弥散半径：</a:t>
            </a:r>
            <a:endParaRPr lang="zh-CN" altLang="en-US"/>
          </a:p>
          <a:p>
            <a:pPr lvl="0" eaLnBrk="0" hangingPunct="0">
              <a:lnSpc>
                <a:spcPct val="90000"/>
              </a:lnSpc>
            </a:pPr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3</a:t>
            </a:r>
            <a:r>
              <a:rPr lang="zh-CN" altLang="en-US">
                <a:solidFill>
                  <a:srgbClr val="0001D0"/>
                </a:solidFill>
              </a:rPr>
              <a:t>）高压氧下可以控制脑水肿：</a:t>
            </a:r>
            <a:endParaRPr lang="zh-CN" altLang="en-US"/>
          </a:p>
          <a:p>
            <a:pPr lvl="0" eaLnBrk="0" hangingPunct="0">
              <a:lnSpc>
                <a:spcPct val="90000"/>
              </a:lnSpc>
            </a:pPr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4</a:t>
            </a:r>
            <a:r>
              <a:rPr lang="zh-CN" altLang="en-US">
                <a:solidFill>
                  <a:srgbClr val="0001D0"/>
                </a:solidFill>
              </a:rPr>
              <a:t>）高压氧下可以增加椎</a:t>
            </a:r>
            <a:r>
              <a:rPr lang="en-US" altLang="zh-CN">
                <a:solidFill>
                  <a:srgbClr val="0001D0"/>
                </a:solidFill>
              </a:rPr>
              <a:t>-</a:t>
            </a:r>
            <a:r>
              <a:rPr lang="zh-CN" altLang="en-US">
                <a:solidFill>
                  <a:srgbClr val="0001D0"/>
                </a:solidFill>
              </a:rPr>
              <a:t>基底动脉血流量：</a:t>
            </a:r>
            <a:endParaRPr lang="zh-CN" altLang="en-US"/>
          </a:p>
          <a:p>
            <a:pPr lvl="0" eaLnBrk="0" hangingPunct="0">
              <a:lnSpc>
                <a:spcPct val="90000"/>
              </a:lnSpc>
            </a:pPr>
            <a:endParaRPr lang="en-US" altLang="zh-CN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2" name="Rectangle 2"/>
          <p:cNvSpPr/>
          <p:nvPr>
            <p:ph type="title" idx="4294967295"/>
          </p:nvPr>
        </p:nvSpPr>
        <p:spPr>
          <a:xfrm>
            <a:off x="737921" y="163982"/>
            <a:ext cx="7823327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高压氧治疗脑血管疾病机理</a:t>
            </a:r>
            <a:endParaRPr lang="zh-CN" altLang="en-US"/>
          </a:p>
        </p:txBody>
      </p:sp>
      <p:sp>
        <p:nvSpPr>
          <p:cNvPr id="2063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5</a:t>
            </a:r>
            <a:r>
              <a:rPr lang="zh-CN" altLang="en-US">
                <a:solidFill>
                  <a:srgbClr val="0001D0"/>
                </a:solidFill>
              </a:rPr>
              <a:t>）有利于对脑血栓病灶的供血</a:t>
            </a:r>
            <a:endParaRPr lang="zh-CN" altLang="en-US"/>
          </a:p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6</a:t>
            </a:r>
            <a:r>
              <a:rPr lang="zh-CN" altLang="en-US">
                <a:solidFill>
                  <a:srgbClr val="0001D0"/>
                </a:solidFill>
              </a:rPr>
              <a:t>）高压氧可使血液粘稠度降低：</a:t>
            </a:r>
            <a:endParaRPr lang="zh-CN" altLang="en-US"/>
          </a:p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7</a:t>
            </a:r>
            <a:r>
              <a:rPr lang="zh-CN" altLang="en-US">
                <a:solidFill>
                  <a:srgbClr val="0001D0"/>
                </a:solidFill>
              </a:rPr>
              <a:t>）增强吞噬细胞吞噬能力；</a:t>
            </a:r>
            <a:endParaRPr lang="zh-CN" altLang="en-US"/>
          </a:p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8</a:t>
            </a:r>
            <a:r>
              <a:rPr lang="zh-CN" altLang="en-US">
                <a:solidFill>
                  <a:srgbClr val="0001D0"/>
                </a:solidFill>
              </a:rPr>
              <a:t>）高压氧可以恢复缺血半暗区域的细胞功能。</a:t>
            </a:r>
            <a:endParaRPr lang="zh-CN" altLang="en-US"/>
          </a:p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9</a:t>
            </a:r>
            <a:r>
              <a:rPr lang="zh-CN" altLang="en-US">
                <a:solidFill>
                  <a:srgbClr val="0001D0"/>
                </a:solidFill>
              </a:rPr>
              <a:t>）其它机理</a:t>
            </a:r>
            <a:endParaRPr lang="zh-CN" altLang="en-US">
              <a:hlinkClick r:id="rId2" action="ppaction://hlinksldjump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6" name="Rectangle 2"/>
          <p:cNvSpPr/>
          <p:nvPr>
            <p:ph type="title" idx="4294967295"/>
          </p:nvPr>
        </p:nvSpPr>
        <p:spPr>
          <a:xfrm>
            <a:off x="737921" y="163982"/>
            <a:ext cx="8055635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4104">
                <a:solidFill>
                  <a:srgbClr val="0001D0"/>
                </a:solidFill>
              </a:rPr>
              <a:t>（</a:t>
            </a:r>
            <a:r>
              <a:rPr lang="en-US" altLang="zh-CN" sz="4104">
                <a:solidFill>
                  <a:srgbClr val="0001D0"/>
                </a:solidFill>
              </a:rPr>
              <a:t>1</a:t>
            </a:r>
            <a:r>
              <a:rPr lang="zh-CN" altLang="en-US" sz="4204">
                <a:solidFill>
                  <a:srgbClr val="0001D0"/>
                </a:solidFill>
              </a:rPr>
              <a:t>）</a:t>
            </a:r>
            <a:r>
              <a:rPr lang="zh-CN" altLang="en-US" sz="4004" b="1">
                <a:solidFill>
                  <a:srgbClr val="0001D0"/>
                </a:solidFill>
              </a:rPr>
              <a:t>高压氧可以提高血氧分压及血氧含量，提高组织氧贮备：</a:t>
            </a:r>
            <a:endParaRPr lang="zh-CN" altLang="en-US" sz="4304" b="1"/>
          </a:p>
        </p:txBody>
      </p:sp>
      <p:sp>
        <p:nvSpPr>
          <p:cNvPr id="2067" name="Rectangle 3"/>
          <p:cNvSpPr/>
          <p:nvPr>
            <p:ph type="body" idx="4294967295"/>
          </p:nvPr>
        </p:nvSpPr>
        <p:spPr>
          <a:xfrm>
            <a:off x="737921" y="1967789"/>
            <a:ext cx="8281111" cy="458809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80000"/>
              </a:lnSpc>
            </a:pPr>
            <a:r>
              <a:rPr lang="zh-CN" altLang="en-US" sz="2913">
                <a:solidFill>
                  <a:srgbClr val="0001D0"/>
                </a:solidFill>
              </a:rPr>
              <a:t>常压下呼吸氧气时组织中毛细血管动脉端内血氧分压可达</a:t>
            </a:r>
            <a:r>
              <a:rPr lang="en-US" altLang="zh-CN" sz="2913">
                <a:solidFill>
                  <a:srgbClr val="0001D0"/>
                </a:solidFill>
              </a:rPr>
              <a:t>12kPa</a:t>
            </a:r>
            <a:r>
              <a:rPr lang="zh-CN" altLang="en-US" sz="2713">
                <a:solidFill>
                  <a:srgbClr val="0001D0"/>
                </a:solidFill>
              </a:rPr>
              <a:t>（</a:t>
            </a:r>
            <a:r>
              <a:rPr lang="en-US" altLang="zh-CN" sz="2913">
                <a:solidFill>
                  <a:srgbClr val="0001D0"/>
                </a:solidFill>
              </a:rPr>
              <a:t>90mmHg</a:t>
            </a:r>
            <a:r>
              <a:rPr lang="zh-CN" altLang="en-US" sz="2713">
                <a:solidFill>
                  <a:srgbClr val="0001D0"/>
                </a:solidFill>
              </a:rPr>
              <a:t>），如果血流量减少一个，该处氧分任可降至（</a:t>
            </a:r>
            <a:r>
              <a:rPr lang="en-US" altLang="zh-CN" sz="2713">
                <a:solidFill>
                  <a:srgbClr val="0001D0"/>
                </a:solidFill>
              </a:rPr>
              <a:t>20mmHg</a:t>
            </a:r>
            <a:r>
              <a:rPr lang="zh-CN" altLang="en-US" sz="2813">
                <a:solidFill>
                  <a:srgbClr val="0001D0"/>
                </a:solidFill>
              </a:rPr>
              <a:t>）。如在下进行吸纯氧治疗，动脉血氧分压可达</a:t>
            </a:r>
            <a:r>
              <a:rPr lang="en-US" altLang="zh-CN" sz="2613">
                <a:solidFill>
                  <a:srgbClr val="0001D0"/>
                </a:solidFill>
              </a:rPr>
              <a:t>2140mmHg</a:t>
            </a:r>
            <a:r>
              <a:rPr lang="zh-CN" altLang="en-US" sz="2713">
                <a:solidFill>
                  <a:srgbClr val="0001D0"/>
                </a:solidFill>
              </a:rPr>
              <a:t>，此时最细的毛细血管动脉端血氧分压可达</a:t>
            </a:r>
            <a:r>
              <a:rPr lang="en-US" altLang="zh-CN" sz="2713">
                <a:solidFill>
                  <a:srgbClr val="0001D0"/>
                </a:solidFill>
              </a:rPr>
              <a:t>60</a:t>
            </a:r>
            <a:r>
              <a:rPr lang="zh-CN" altLang="en-US" sz="2713">
                <a:solidFill>
                  <a:srgbClr val="0001D0"/>
                </a:solidFill>
              </a:rPr>
              <a:t>～</a:t>
            </a:r>
            <a:r>
              <a:rPr lang="en-US" altLang="zh-CN" sz="2613">
                <a:solidFill>
                  <a:srgbClr val="0001D0"/>
                </a:solidFill>
              </a:rPr>
              <a:t>73kPa</a:t>
            </a:r>
            <a:r>
              <a:rPr lang="zh-CN" altLang="en-US" sz="2813">
                <a:solidFill>
                  <a:srgbClr val="0001D0"/>
                </a:solidFill>
              </a:rPr>
              <a:t>（</a:t>
            </a:r>
            <a:r>
              <a:rPr lang="en-US" altLang="zh-CN" sz="2913">
                <a:solidFill>
                  <a:srgbClr val="0001D0"/>
                </a:solidFill>
              </a:rPr>
              <a:t>450</a:t>
            </a:r>
            <a:r>
              <a:rPr lang="zh-CN" altLang="en-US" sz="2813">
                <a:solidFill>
                  <a:srgbClr val="0001D0"/>
                </a:solidFill>
              </a:rPr>
              <a:t>～</a:t>
            </a:r>
            <a:r>
              <a:rPr lang="en-US" altLang="zh-CN" sz="2713">
                <a:solidFill>
                  <a:srgbClr val="0001D0"/>
                </a:solidFill>
              </a:rPr>
              <a:t>550mmHg</a:t>
            </a:r>
            <a:r>
              <a:rPr lang="zh-CN" altLang="en-US" sz="2613">
                <a:solidFill>
                  <a:srgbClr val="0001D0"/>
                </a:solidFill>
              </a:rPr>
              <a:t>），即使血管血流量减少一半，其氧分压仍可比常压下氧分压高得多。可以迅速改善病灶区域供氧，改善有氧代谢，增加能量，减少酸性代谢产物。</a:t>
            </a:r>
            <a:endParaRPr lang="zh-CN" altLang="en-US" sz="3013"/>
          </a:p>
          <a:p>
            <a:pPr lvl="0" eaLnBrk="0" hangingPunct="0">
              <a:lnSpc>
                <a:spcPct val="80000"/>
              </a:lnSpc>
              <a:buNone/>
            </a:pPr>
            <a:r>
              <a:rPr lang="zh-CN" altLang="en-US" sz="2613">
                <a:solidFill>
                  <a:srgbClr val="0001D0"/>
                </a:solidFill>
                <a:latin typeface="Arial" pitchFamily="34" charset="0"/>
              </a:rPr>
              <a:t>        </a:t>
            </a:r>
            <a:endParaRPr lang="zh-CN" altLang="en-US" sz="3013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0" name="Rectangle 2"/>
          <p:cNvSpPr/>
          <p:nvPr>
            <p:ph type="title" idx="4294967295"/>
          </p:nvPr>
        </p:nvSpPr>
        <p:spPr>
          <a:xfrm>
            <a:off x="737921" y="163982"/>
            <a:ext cx="8055635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>
                <a:solidFill>
                  <a:srgbClr val="0001D0"/>
                </a:solidFill>
              </a:rPr>
              <a:t>2</a:t>
            </a:r>
            <a:r>
              <a:rPr lang="zh-CN" altLang="en-US">
                <a:solidFill>
                  <a:srgbClr val="0001D0"/>
                </a:solidFill>
              </a:rPr>
              <a:t>）</a:t>
            </a:r>
            <a:r>
              <a:rPr lang="zh-CN" altLang="en-US" b="1">
                <a:solidFill>
                  <a:srgbClr val="0001D0"/>
                </a:solidFill>
              </a:rPr>
              <a:t>高压氧可以增加组织内毛细血管氧的弥散半径：</a:t>
            </a:r>
            <a:endParaRPr lang="zh-CN" altLang="en-US" b="1"/>
          </a:p>
        </p:txBody>
      </p:sp>
      <p:sp>
        <p:nvSpPr>
          <p:cNvPr id="2071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>
                <a:solidFill>
                  <a:srgbClr val="0001D0"/>
                </a:solidFill>
              </a:rPr>
              <a:t>以大脑皮层毛细血管为例，常压下呼吸空气时氧的弥散最大半径</a:t>
            </a:r>
            <a:r>
              <a:rPr lang="en-US" altLang="zh-CN">
                <a:solidFill>
                  <a:srgbClr val="0001D0"/>
                </a:solidFill>
              </a:rPr>
              <a:t>30</a:t>
            </a:r>
            <a:r>
              <a:rPr lang="zh-CN" altLang="en-US">
                <a:solidFill>
                  <a:srgbClr val="0001D0"/>
                </a:solidFill>
              </a:rPr>
              <a:t>～</a:t>
            </a:r>
            <a:r>
              <a:rPr lang="en-US" altLang="zh-CN">
                <a:solidFill>
                  <a:srgbClr val="0001D0"/>
                </a:solidFill>
              </a:rPr>
              <a:t>40urn</a:t>
            </a:r>
            <a:r>
              <a:rPr lang="zh-CN" altLang="en-US">
                <a:solidFill>
                  <a:srgbClr val="0001D0"/>
                </a:solidFill>
              </a:rPr>
              <a:t>。而皮层内毛细血管间距离最大不超过</a:t>
            </a:r>
            <a:r>
              <a:rPr lang="en-US" altLang="zh-CN">
                <a:solidFill>
                  <a:srgbClr val="0001D0"/>
                </a:solidFill>
              </a:rPr>
              <a:t>60um</a:t>
            </a:r>
            <a:r>
              <a:rPr lang="zh-CN" altLang="en-US">
                <a:solidFill>
                  <a:srgbClr val="0001D0"/>
                </a:solidFill>
              </a:rPr>
              <a:t>，说明皮层的任何角落都能获得氧气供应。但在临水肿时毛细血管间距离加大，会影响氧气供应。但在下吸纯氧可以使毛细血管氧弥散半径增加至</a:t>
            </a:r>
            <a:r>
              <a:rPr lang="en-US" altLang="zh-CN">
                <a:solidFill>
                  <a:srgbClr val="0001D0"/>
                </a:solidFill>
              </a:rPr>
              <a:t>100nm</a:t>
            </a:r>
            <a:r>
              <a:rPr lang="zh-CN" altLang="en-US">
                <a:solidFill>
                  <a:srgbClr val="0001D0"/>
                </a:solidFill>
              </a:rPr>
              <a:t>，可以弥补之</a:t>
            </a:r>
            <a:r>
              <a:rPr lang="zh-CN" altLang="en-US">
                <a:solidFill>
                  <a:srgbClr val="0001D0"/>
                </a:solidFill>
                <a:latin typeface="Arial" pitchFamily="34" charset="0"/>
              </a:rPr>
              <a:t> </a:t>
            </a:r>
            <a:r>
              <a:rPr lang="zh-CN" altLang="en-US">
                <a:solidFill>
                  <a:srgbClr val="0001D0"/>
                </a:solidFill>
              </a:rPr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4" name="Rectangle 2"/>
          <p:cNvSpPr/>
          <p:nvPr>
            <p:ph type="title" idx="4294967295"/>
          </p:nvPr>
        </p:nvSpPr>
        <p:spPr>
          <a:xfrm>
            <a:off x="0" y="163982"/>
            <a:ext cx="9258173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en-US" altLang="zh-CN">
                <a:solidFill>
                  <a:srgbClr val="0001D0"/>
                </a:solidFill>
                <a:latin typeface="Arial" pitchFamily="34" charset="0"/>
              </a:rPr>
              <a:t> </a:t>
            </a:r>
            <a:r>
              <a:rPr lang="zh-CN" altLang="en-US" b="1">
                <a:solidFill>
                  <a:srgbClr val="0001D0"/>
                </a:solidFill>
              </a:rPr>
              <a:t>（</a:t>
            </a:r>
            <a:r>
              <a:rPr lang="en-US" altLang="zh-CN" b="1">
                <a:solidFill>
                  <a:srgbClr val="0001D0"/>
                </a:solidFill>
              </a:rPr>
              <a:t>3</a:t>
            </a:r>
            <a:r>
              <a:rPr lang="zh-CN" altLang="en-US" b="1">
                <a:solidFill>
                  <a:srgbClr val="0001D0"/>
                </a:solidFill>
              </a:rPr>
              <a:t>）高压氧下可以控制脑水肿：</a:t>
            </a:r>
            <a:endParaRPr lang="zh-CN" altLang="en-US" b="1"/>
          </a:p>
        </p:txBody>
      </p:sp>
      <p:sp>
        <p:nvSpPr>
          <p:cNvPr id="2075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 sz="2382">
                <a:solidFill>
                  <a:srgbClr val="0001D0"/>
                </a:solidFill>
              </a:rPr>
              <a:t>进行高压氧治疗时颅内压可以降低，已被证实。机理：①高压氧下可以收缩脑血管，减少脑血流量和血管床容积。在</a:t>
            </a:r>
            <a:r>
              <a:rPr lang="en-US" altLang="zh-CN" sz="2182">
                <a:solidFill>
                  <a:srgbClr val="0001D0"/>
                </a:solidFill>
              </a:rPr>
              <a:t>0</a:t>
            </a:r>
            <a:r>
              <a:rPr lang="zh-CN" altLang="en-US" sz="2282">
                <a:solidFill>
                  <a:srgbClr val="0001D0"/>
                </a:solidFill>
              </a:rPr>
              <a:t>．</a:t>
            </a:r>
            <a:r>
              <a:rPr lang="en-US" altLang="zh-CN" sz="2282">
                <a:solidFill>
                  <a:srgbClr val="0001D0"/>
                </a:solidFill>
              </a:rPr>
              <a:t>2MPa</a:t>
            </a:r>
            <a:r>
              <a:rPr lang="zh-CN" altLang="en-US" sz="2182">
                <a:solidFill>
                  <a:srgbClr val="0001D0"/>
                </a:solidFill>
              </a:rPr>
              <a:t>下脑血流减少则％，</a:t>
            </a:r>
            <a:r>
              <a:rPr lang="en-US" altLang="zh-CN" sz="2482">
                <a:solidFill>
                  <a:srgbClr val="0001D0"/>
                </a:solidFill>
              </a:rPr>
              <a:t>0</a:t>
            </a:r>
            <a:r>
              <a:rPr lang="zh-CN" altLang="en-US" sz="2482">
                <a:solidFill>
                  <a:srgbClr val="0001D0"/>
                </a:solidFill>
              </a:rPr>
              <a:t>．</a:t>
            </a:r>
            <a:r>
              <a:rPr lang="en-US" altLang="zh-CN" sz="2182">
                <a:solidFill>
                  <a:srgbClr val="0001D0"/>
                </a:solidFill>
              </a:rPr>
              <a:t>3MPa</a:t>
            </a:r>
            <a:r>
              <a:rPr lang="zh-CN" altLang="en-US" sz="2282">
                <a:solidFill>
                  <a:srgbClr val="0001D0"/>
                </a:solidFill>
              </a:rPr>
              <a:t>下脑血流量减少</a:t>
            </a:r>
            <a:r>
              <a:rPr lang="en-US" altLang="zh-CN" sz="2482">
                <a:solidFill>
                  <a:srgbClr val="0001D0"/>
                </a:solidFill>
              </a:rPr>
              <a:t>25</a:t>
            </a:r>
            <a:r>
              <a:rPr lang="zh-CN" altLang="en-US" sz="2282">
                <a:solidFill>
                  <a:srgbClr val="0001D0"/>
                </a:solidFill>
              </a:rPr>
              <a:t>％。可以使颅内压力降低；②脑血流量减少可减少血液水分向组织渗透，减轻组织水肿；③由于组织缺氧迅速纠正，改善缺氧，组织有氧氧化恢复、能量增多、酸性产物减少，可以减轻细胞水肿。高压氧降低颅内压力，而且没有药物降颅压的副作用，如脱水、电解质紊乱、增加心脏负荷等。</a:t>
            </a:r>
            <a:endParaRPr lang="zh-CN" altLang="en-US" sz="2582"/>
          </a:p>
          <a:p>
            <a:pPr lvl="0" eaLnBrk="0" hangingPunct="0">
              <a:lnSpc>
                <a:spcPct val="90000"/>
              </a:lnSpc>
            </a:pPr>
            <a:r>
              <a:rPr lang="zh-CN" altLang="en-US" sz="2182">
                <a:solidFill>
                  <a:srgbClr val="0001D0"/>
                </a:solidFill>
                <a:latin typeface="Arial" pitchFamily="34" charset="0"/>
              </a:rPr>
              <a:t>        </a:t>
            </a:r>
            <a:endParaRPr lang="zh-CN" altLang="en-US" sz="2582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Rectangle 2"/>
          <p:cNvSpPr/>
          <p:nvPr>
            <p:ph type="title" idx="4294967295"/>
          </p:nvPr>
        </p:nvSpPr>
        <p:spPr>
          <a:xfrm>
            <a:off x="737921" y="163982"/>
            <a:ext cx="7978770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 b="1">
                <a:solidFill>
                  <a:srgbClr val="0001D0"/>
                </a:solidFill>
              </a:rPr>
              <a:t>4</a:t>
            </a:r>
            <a:r>
              <a:rPr lang="zh-CN" altLang="en-US" b="1">
                <a:solidFill>
                  <a:srgbClr val="0001D0"/>
                </a:solidFill>
              </a:rPr>
              <a:t>）高压氧下可以增加椎</a:t>
            </a:r>
            <a:r>
              <a:rPr lang="en-US" altLang="zh-CN" b="1">
                <a:solidFill>
                  <a:srgbClr val="0001D0"/>
                </a:solidFill>
              </a:rPr>
              <a:t>-</a:t>
            </a:r>
            <a:r>
              <a:rPr lang="zh-CN" altLang="en-US" b="1">
                <a:solidFill>
                  <a:srgbClr val="0001D0"/>
                </a:solidFill>
              </a:rPr>
              <a:t>基底动脉血流量：</a:t>
            </a:r>
            <a:endParaRPr lang="zh-CN" altLang="en-US" b="1"/>
          </a:p>
        </p:txBody>
      </p:sp>
      <p:sp>
        <p:nvSpPr>
          <p:cNvPr id="2079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2613">
                <a:solidFill>
                  <a:srgbClr val="0001D0"/>
                </a:solidFill>
              </a:rPr>
              <a:t>在高压氧下全身的血管均处于收缩状态，颈内动脉亦不例外，仅椎</a:t>
            </a:r>
            <a:r>
              <a:rPr lang="en-US" altLang="zh-CN" sz="2913">
                <a:solidFill>
                  <a:srgbClr val="0001D0"/>
                </a:solidFill>
              </a:rPr>
              <a:t>-</a:t>
            </a:r>
            <a:r>
              <a:rPr lang="zh-CN" altLang="en-US" sz="2913">
                <a:solidFill>
                  <a:srgbClr val="0001D0"/>
                </a:solidFill>
              </a:rPr>
              <a:t>基底动脉特殊。在高压氧下椎基底动脉反而扩张，增加脑干和网状结构的血供及供氧，有利于昏迷病人的清醒。实验证明在下吸氧，椎动脉血流量增加</a:t>
            </a:r>
            <a:r>
              <a:rPr lang="en-US" altLang="zh-CN" sz="2913">
                <a:solidFill>
                  <a:srgbClr val="0001D0"/>
                </a:solidFill>
              </a:rPr>
              <a:t>18</a:t>
            </a:r>
            <a:r>
              <a:rPr lang="zh-CN" altLang="en-US" sz="2713">
                <a:solidFill>
                  <a:srgbClr val="0001D0"/>
                </a:solidFill>
              </a:rPr>
              <a:t>％左右。</a:t>
            </a:r>
            <a:endParaRPr lang="zh-CN" altLang="en-US" sz="3013"/>
          </a:p>
          <a:p>
            <a:pPr lvl="0" eaLnBrk="0" hangingPunct="0"/>
            <a:r>
              <a:rPr lang="zh-CN" altLang="en-US" sz="2913">
                <a:solidFill>
                  <a:srgbClr val="0001D0"/>
                </a:solidFill>
                <a:latin typeface="Arial" pitchFamily="34" charset="0"/>
              </a:rPr>
              <a:t>        </a:t>
            </a:r>
            <a:endParaRPr lang="zh-CN" altLang="en-US" sz="3013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Rectangle 2"/>
          <p:cNvSpPr/>
          <p:nvPr>
            <p:ph type="title" idx="4294967295"/>
          </p:nvPr>
        </p:nvSpPr>
        <p:spPr>
          <a:xfrm>
            <a:off x="0" y="280137"/>
            <a:ext cx="9299168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（</a:t>
            </a:r>
            <a:r>
              <a:rPr lang="en-US" altLang="zh-CN" b="1">
                <a:solidFill>
                  <a:srgbClr val="0001D0"/>
                </a:solidFill>
              </a:rPr>
              <a:t>5</a:t>
            </a:r>
            <a:r>
              <a:rPr lang="zh-CN" altLang="en-US" b="1">
                <a:solidFill>
                  <a:srgbClr val="0001D0"/>
                </a:solidFill>
              </a:rPr>
              <a:t>）有利于对脑血栓病灶的供血：</a:t>
            </a:r>
            <a:endParaRPr lang="zh-CN" altLang="en-US" b="1"/>
          </a:p>
        </p:txBody>
      </p:sp>
      <p:sp>
        <p:nvSpPr>
          <p:cNvPr id="2083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高压氧作用下会使病灶组织出现反盗血现象，利于对脑血栓病灶的供血</a:t>
            </a:r>
            <a:r>
              <a:rPr lang="en-US" altLang="zh-CN">
                <a:solidFill>
                  <a:srgbClr val="0001D0"/>
                </a:solidFill>
              </a:rPr>
              <a:t>.</a:t>
            </a:r>
            <a:r>
              <a:rPr lang="zh-CN" altLang="en-US">
                <a:solidFill>
                  <a:srgbClr val="0001D0"/>
                </a:solidFill>
              </a:rPr>
              <a:t>在高压氧作用下正常脑组织血管收缩、血流量减少，而缺血组织的血管因酸中毒、缺氧而麻痹，对高压氧作用不敏感而没有收缩或收缩轻微，故而有较多的血液流经病灶区域</a:t>
            </a:r>
            <a:endParaRPr lang="zh-CN" altLang="en-US"/>
          </a:p>
          <a:p>
            <a:pPr lvl="0" eaLnBrk="0" hangingPunct="0"/>
            <a:endParaRPr lang="en-US" altLang="zh-CN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6" name="Rectangle 2"/>
          <p:cNvSpPr/>
          <p:nvPr>
            <p:ph type="title" idx="4294967295"/>
          </p:nvPr>
        </p:nvSpPr>
        <p:spPr>
          <a:xfrm>
            <a:off x="737921" y="163982"/>
            <a:ext cx="7900195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1D0"/>
                </a:solidFill>
              </a:rPr>
              <a:t>（</a:t>
            </a:r>
            <a:r>
              <a:rPr lang="zh-CN" altLang="en-US" b="1">
                <a:solidFill>
                  <a:srgbClr val="0001D0"/>
                </a:solidFill>
                <a:latin typeface="Arial" pitchFamily="34" charset="0"/>
              </a:rPr>
              <a:t> </a:t>
            </a:r>
            <a:r>
              <a:rPr lang="en-US" altLang="zh-CN" b="1">
                <a:solidFill>
                  <a:srgbClr val="0001D0"/>
                </a:solidFill>
              </a:rPr>
              <a:t>6</a:t>
            </a:r>
            <a:r>
              <a:rPr lang="zh-CN" altLang="en-US" b="1">
                <a:solidFill>
                  <a:srgbClr val="0001D0"/>
                </a:solidFill>
              </a:rPr>
              <a:t>）高压氧可使血液粘稠度降低：</a:t>
            </a:r>
            <a:endParaRPr lang="zh-CN" altLang="en-US" b="1"/>
          </a:p>
        </p:txBody>
      </p:sp>
      <p:sp>
        <p:nvSpPr>
          <p:cNvPr id="2087" name="Rectangle 3"/>
          <p:cNvSpPr/>
          <p:nvPr>
            <p:ph type="body" idx="4294967295"/>
          </p:nvPr>
        </p:nvSpPr>
        <p:spPr>
          <a:xfrm>
            <a:off x="737921" y="1967789"/>
            <a:ext cx="8281111" cy="393557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0001D0"/>
                </a:solidFill>
              </a:rPr>
              <a:t>本世纪中期就有人证实动物经高压氧处置后血内红细胞、血红蛋白、红细胞比积减少、白细胞减少、血浆蛋白质减少。机理；高压氧有轻度的溶血作用，使红细胞数量减少，较长时间进行高压氧治疗，由于机体处于高氧状态，会抑制骨髓红细胞的生成。均有利于血液循环。</a:t>
            </a:r>
            <a:endParaRPr lang="zh-CN" altLang="en-US"/>
          </a:p>
          <a:p>
            <a:pPr lvl="0" eaLnBrk="0" hangingPunct="0"/>
            <a:endParaRPr lang="en-US" altLang="zh-CN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Rectangle 2"/>
          <p:cNvSpPr/>
          <p:nvPr>
            <p:ph type="title" idx="4294967295"/>
          </p:nvPr>
        </p:nvSpPr>
        <p:spPr>
          <a:xfrm>
            <a:off x="0" y="163982"/>
            <a:ext cx="8870424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1D0"/>
                </a:solidFill>
              </a:rPr>
              <a:t>（</a:t>
            </a:r>
            <a:r>
              <a:rPr lang="en-US" altLang="zh-CN" b="1">
                <a:solidFill>
                  <a:srgbClr val="0001D0"/>
                </a:solidFill>
              </a:rPr>
              <a:t>7</a:t>
            </a:r>
            <a:r>
              <a:rPr lang="zh-CN" altLang="en-US" b="1">
                <a:solidFill>
                  <a:srgbClr val="0001D0"/>
                </a:solidFill>
              </a:rPr>
              <a:t>）增强吞噬细胞吞噬能力；</a:t>
            </a:r>
            <a:endParaRPr lang="zh-CN" altLang="en-US" b="1"/>
          </a:p>
        </p:txBody>
      </p:sp>
      <p:sp>
        <p:nvSpPr>
          <p:cNvPr id="2091" name="Rectangle 3"/>
          <p:cNvSpPr/>
          <p:nvPr>
            <p:ph type="body" idx="4294967295"/>
          </p:nvPr>
        </p:nvSpPr>
        <p:spPr>
          <a:xfrm>
            <a:off x="737921" y="1967789"/>
            <a:ext cx="8281111" cy="435578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 sz="2282">
                <a:solidFill>
                  <a:srgbClr val="0001D0"/>
                </a:solidFill>
              </a:rPr>
              <a:t>梗塞灶内坏死的神经元、胶质细胞、血管内皮细胞、基膜、各种纤维、髓鞘等，必须由吞噬细胞吞噬、消化，然后将消化残渣携走，排泄掉。病灶清除后才能由胶质细胞修复。吞噬细胞对坏死组织、异物、细菌等吞噬、杀死、消化，均需利用氧气。缺氧时吞噬细胞的吞噬和消化能力均明显降低。有实验证明当环境氧分压低于</a:t>
            </a:r>
            <a:r>
              <a:rPr lang="en-US" altLang="zh-CN" sz="2182">
                <a:solidFill>
                  <a:srgbClr val="0001D0"/>
                </a:solidFill>
              </a:rPr>
              <a:t>4kPa</a:t>
            </a:r>
            <a:r>
              <a:rPr lang="zh-CN" altLang="en-US" sz="2282">
                <a:solidFill>
                  <a:srgbClr val="0001D0"/>
                </a:solidFill>
              </a:rPr>
              <a:t>（</a:t>
            </a:r>
            <a:r>
              <a:rPr lang="en-US" altLang="zh-CN" sz="2182">
                <a:solidFill>
                  <a:srgbClr val="0001D0"/>
                </a:solidFill>
              </a:rPr>
              <a:t>30mmHg</a:t>
            </a:r>
            <a:r>
              <a:rPr lang="zh-CN" altLang="en-US" sz="2482">
                <a:solidFill>
                  <a:srgbClr val="0001D0"/>
                </a:solidFill>
              </a:rPr>
              <a:t>），吞噬细胞的吞噬能力、消化能力降低。梗塞灶中心氧分压可低至零。在高压氧环境中可以迅速提高梗塞灶内氧分压，增加吞噬细胞的吞噬、清除能力，为组织修复创造条件。</a:t>
            </a:r>
            <a:endParaRPr lang="zh-CN" altLang="en-US" sz="2582"/>
          </a:p>
          <a:p>
            <a:pPr lvl="0" eaLnBrk="0" hangingPunct="0">
              <a:lnSpc>
                <a:spcPct val="90000"/>
              </a:lnSpc>
            </a:pPr>
            <a:endParaRPr lang="en-US" altLang="zh-CN" sz="2582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4" name="Rectangle 2"/>
          <p:cNvSpPr/>
          <p:nvPr>
            <p:ph type="title" idx="4294967295"/>
          </p:nvPr>
        </p:nvSpPr>
        <p:spPr>
          <a:xfrm>
            <a:off x="737921" y="163982"/>
            <a:ext cx="8132503" cy="172181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8389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73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en-US" altLang="zh-CN" b="1">
                <a:solidFill>
                  <a:srgbClr val="0001D0"/>
                </a:solidFill>
                <a:latin typeface="Arial" pitchFamily="34" charset="0"/>
              </a:rPr>
              <a:t> </a:t>
            </a:r>
            <a:r>
              <a:rPr lang="zh-CN" altLang="en-US" b="1">
                <a:solidFill>
                  <a:srgbClr val="0001D0"/>
                </a:solidFill>
              </a:rPr>
              <a:t>（</a:t>
            </a:r>
            <a:r>
              <a:rPr lang="en-US" altLang="zh-CN" b="1">
                <a:solidFill>
                  <a:srgbClr val="0001D0"/>
                </a:solidFill>
              </a:rPr>
              <a:t>8</a:t>
            </a:r>
            <a:r>
              <a:rPr lang="zh-CN" altLang="en-US" b="1">
                <a:solidFill>
                  <a:srgbClr val="0001D0"/>
                </a:solidFill>
              </a:rPr>
              <a:t>）高压氧可以恢复缺血半暗区域的细胞功能。</a:t>
            </a:r>
            <a:endParaRPr lang="zh-CN" altLang="en-US" b="1"/>
          </a:p>
        </p:txBody>
      </p:sp>
      <p:sp>
        <p:nvSpPr>
          <p:cNvPr id="2095" name="Rectangle 3"/>
          <p:cNvSpPr/>
          <p:nvPr>
            <p:ph type="body" idx="4294967295"/>
          </p:nvPr>
        </p:nvSpPr>
        <p:spPr>
          <a:xfrm>
            <a:off x="737921" y="1967789"/>
            <a:ext cx="8281111" cy="466666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68960" indent="-368960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44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99414" indent="-307467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1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229868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58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721815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213762" indent="-245974" algn="l" defTabSz="98389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52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80000"/>
              </a:lnSpc>
            </a:pPr>
            <a:r>
              <a:rPr lang="zh-CN" altLang="en-US" sz="2613">
                <a:solidFill>
                  <a:srgbClr val="0001D0"/>
                </a:solidFill>
              </a:rPr>
              <a:t>实验证明，正常脑组织血流量／</a:t>
            </a:r>
            <a:r>
              <a:rPr lang="en-US" altLang="zh-CN" sz="2913">
                <a:solidFill>
                  <a:srgbClr val="0001D0"/>
                </a:solidFill>
              </a:rPr>
              <a:t>g</a:t>
            </a:r>
            <a:r>
              <a:rPr lang="en-US" altLang="zh-CN" sz="2913">
                <a:solidFill>
                  <a:srgbClr val="0001D0"/>
                </a:solidFill>
                <a:latin typeface="Arial" pitchFamily="34" charset="0"/>
              </a:rPr>
              <a:t>·</a:t>
            </a:r>
            <a:r>
              <a:rPr lang="en-US" altLang="zh-CN" sz="2813">
                <a:solidFill>
                  <a:srgbClr val="0001D0"/>
                </a:solidFill>
              </a:rPr>
              <a:t>min</a:t>
            </a:r>
            <a:r>
              <a:rPr lang="zh-CN" altLang="en-US" sz="2613">
                <a:solidFill>
                  <a:srgbClr val="0001D0"/>
                </a:solidFill>
              </a:rPr>
              <a:t>，如果降至 ～／</a:t>
            </a:r>
            <a:r>
              <a:rPr lang="en-US" altLang="zh-CN" sz="2913">
                <a:solidFill>
                  <a:srgbClr val="0001D0"/>
                </a:solidFill>
              </a:rPr>
              <a:t>g</a:t>
            </a:r>
            <a:r>
              <a:rPr lang="en-US" altLang="zh-CN" sz="2613">
                <a:solidFill>
                  <a:srgbClr val="0001D0"/>
                </a:solidFill>
                <a:latin typeface="Arial" pitchFamily="34" charset="0"/>
              </a:rPr>
              <a:t>·</a:t>
            </a:r>
            <a:r>
              <a:rPr lang="en-US" altLang="zh-CN" sz="2713">
                <a:solidFill>
                  <a:srgbClr val="0001D0"/>
                </a:solidFill>
              </a:rPr>
              <a:t>min</a:t>
            </a:r>
            <a:r>
              <a:rPr lang="zh-CN" altLang="en-US" sz="2813">
                <a:solidFill>
                  <a:srgbClr val="0001D0"/>
                </a:solidFill>
              </a:rPr>
              <a:t>之间（一般在 ～／</a:t>
            </a:r>
            <a:r>
              <a:rPr lang="en-US" altLang="zh-CN" sz="2813">
                <a:solidFill>
                  <a:srgbClr val="0001D0"/>
                </a:solidFill>
              </a:rPr>
              <a:t>g</a:t>
            </a:r>
            <a:r>
              <a:rPr lang="en-US" altLang="zh-CN" sz="2913">
                <a:solidFill>
                  <a:srgbClr val="0001D0"/>
                </a:solidFill>
                <a:latin typeface="Arial" pitchFamily="34" charset="0"/>
              </a:rPr>
              <a:t>·</a:t>
            </a:r>
            <a:r>
              <a:rPr lang="en-US" altLang="zh-CN" sz="2913">
                <a:solidFill>
                  <a:srgbClr val="0001D0"/>
                </a:solidFill>
              </a:rPr>
              <a:t>min</a:t>
            </a:r>
            <a:r>
              <a:rPr lang="zh-CN" altLang="en-US" sz="2913">
                <a:solidFill>
                  <a:srgbClr val="0001D0"/>
                </a:solidFill>
              </a:rPr>
              <a:t>），脑细胞处于结构正常，但功能丧失的抑制（休眠）状态。在脑梗塞灶的周围就存在这类因缺血、缺氧而保持结构完整，代谢降低，功能减退或丧失，脑电活动受抑制或停止的区域。把这种区域称半暗（影）区、缺血半暗（影）区、半暗带。半暗区可以持续 </a:t>
            </a:r>
            <a:r>
              <a:rPr lang="en-US" altLang="zh-CN" sz="2813">
                <a:solidFill>
                  <a:srgbClr val="0001D0"/>
                </a:solidFill>
              </a:rPr>
              <a:t>7</a:t>
            </a:r>
            <a:r>
              <a:rPr lang="zh-CN" altLang="en-US" sz="2713">
                <a:solidFill>
                  <a:srgbClr val="0001D0"/>
                </a:solidFill>
              </a:rPr>
              <a:t>～</a:t>
            </a:r>
            <a:r>
              <a:rPr lang="en-US" altLang="zh-CN" sz="2713">
                <a:solidFill>
                  <a:srgbClr val="0001D0"/>
                </a:solidFill>
              </a:rPr>
              <a:t>8</a:t>
            </a:r>
            <a:r>
              <a:rPr lang="zh-CN" altLang="en-US" sz="2913">
                <a:solidFill>
                  <a:srgbClr val="0001D0"/>
                </a:solidFill>
              </a:rPr>
              <a:t>年甚至终身。高压氧可迅速改善半暗区的供氧，逐渐改善供血，恢复缺血半暗区域内神经细胞功能。可以解释高压氧对某些陈旧的脑梗塞病人仍有一定疗效。</a:t>
            </a:r>
            <a:endParaRPr lang="zh-CN" altLang="en-US" sz="3013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568944" cy="610920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https://d.book118.com/586133143153010034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Comic Sans MS</vt:lpstr>
      <vt:lpstr>宋体</vt:lpstr>
      <vt:lpstr>Office Theme</vt:lpstr>
      <vt:lpstr>高压氧治疗脑血管疾病</vt:lpstr>
      <vt:lpstr>2、定义</vt:lpstr>
      <vt:lpstr>高压氧治疗脑血管疾病机理</vt:lpstr>
      <vt:lpstr>高压氧治疗脑血管疾病机理</vt:lpstr>
      <vt:lpstr>（1）高压氧可以提高血氧分压及血氧含量，提高组织氧贮备：</vt:lpstr>
      <vt:lpstr>（2）高压氧可以增加组织内毛细血管氧的弥散半径：</vt:lpstr>
      <vt:lpstr> （3）高压氧下可以控制脑水肿：</vt:lpstr>
      <vt:lpstr>（4）高压氧下可以增加椎-基底动脉血流量：</vt:lpstr>
      <vt:lpstr>（5）有利于对脑血栓病灶的供血：</vt:lpstr>
      <vt:lpstr>（ 6）高压氧可使血液粘稠度降低：</vt:lpstr>
      <vt:lpstr>（7）增强吞噬细胞吞噬能力；</vt:lpstr>
      <vt:lpstr> （8）高压氧可以恢复缺血半暗区域的细胞功能。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2024-09-04T01:24:24.021</cp:lastPrinted>
  <dcterms:created xsi:type="dcterms:W3CDTF">2024-09-03T17:24:24Z</dcterms:created>
  <dcterms:modified xsi:type="dcterms:W3CDTF">2024-09-03T17:24:25Z</dcterms:modified>
</cp:coreProperties>
</file>