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51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9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2DE401-4009-4B82-A227-CCAB34B6D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83BD6-3DCC-41F1-AEAC-E7971164F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92484-FEBD-42FD-9E05-F115C483E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6D95C5-CBCE-4F34-970E-784938E23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A7F512-46BF-41B9-868E-C051C0504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2831D3-647C-48AA-BD70-48C912E21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7AF15B-2D1F-4298-939B-C87BE22F5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4ADBB3-421D-4ADF-A1F2-0BA6CBAA8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4EB71D-4B8E-43F3-986F-08DAC59B4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00EA49-445E-4607-BC1C-25CBF62D9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E38D01-D390-4827-AE8B-475007379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504" r:id="rId2"/>
    <p:sldLayoutId id="2147486505" r:id="rId3"/>
    <p:sldLayoutId id="2147486506" r:id="rId4"/>
    <p:sldLayoutId id="2147486507" r:id="rId5"/>
    <p:sldLayoutId id="2147486508" r:id="rId6"/>
    <p:sldLayoutId id="2147486509" r:id="rId7"/>
    <p:sldLayoutId id="2147486510" r:id="rId8"/>
    <p:sldLayoutId id="2147486511" r:id="rId9"/>
    <p:sldLayoutId id="2147486512" r:id="rId10"/>
    <p:sldLayoutId id="214748651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1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22" Type="http://schemas.openxmlformats.org/officeDocument/2006/relationships/tags" Target="../tags/tag151.xml" /><Relationship Id="rId23" Type="http://schemas.openxmlformats.org/officeDocument/2006/relationships/tags" Target="../tags/tag152.xml" /><Relationship Id="rId24" Type="http://schemas.openxmlformats.org/officeDocument/2006/relationships/tags" Target="../tags/tag153.xml" /><Relationship Id="rId25" Type="http://schemas.openxmlformats.org/officeDocument/2006/relationships/tags" Target="../tags/tag154.xml" /><Relationship Id="rId26" Type="http://schemas.openxmlformats.org/officeDocument/2006/relationships/tags" Target="../tags/tag155.xml" /><Relationship Id="rId27" Type="http://schemas.openxmlformats.org/officeDocument/2006/relationships/tags" Target="../tags/tag156.xml" /><Relationship Id="rId28" Type="http://schemas.openxmlformats.org/officeDocument/2006/relationships/tags" Target="../tags/tag157.xml" /><Relationship Id="rId29" Type="http://schemas.openxmlformats.org/officeDocument/2006/relationships/tags" Target="../tags/tag158.xml" /><Relationship Id="rId3" Type="http://schemas.openxmlformats.org/officeDocument/2006/relationships/tags" Target="../tags/tag132.xml" /><Relationship Id="rId30" Type="http://schemas.openxmlformats.org/officeDocument/2006/relationships/tags" Target="../tags/tag159.xml" /><Relationship Id="rId31" Type="http://schemas.openxmlformats.org/officeDocument/2006/relationships/tags" Target="../tags/tag160.xml" /><Relationship Id="rId32" Type="http://schemas.openxmlformats.org/officeDocument/2006/relationships/tags" Target="../tags/tag161.xml" /><Relationship Id="rId33" Type="http://schemas.openxmlformats.org/officeDocument/2006/relationships/tags" Target="../tags/tag162.xml" /><Relationship Id="rId34" Type="http://schemas.openxmlformats.org/officeDocument/2006/relationships/tags" Target="../tags/tag163.xml" /><Relationship Id="rId35" Type="http://schemas.openxmlformats.org/officeDocument/2006/relationships/tags" Target="../tags/tag164.xml" /><Relationship Id="rId36" Type="http://schemas.openxmlformats.org/officeDocument/2006/relationships/tags" Target="../tags/tag165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14" Type="http://schemas.openxmlformats.org/officeDocument/2006/relationships/tags" Target="../tags/tag178.xml" /><Relationship Id="rId15" Type="http://schemas.openxmlformats.org/officeDocument/2006/relationships/tags" Target="../tags/tag179.xml" /><Relationship Id="rId16" Type="http://schemas.openxmlformats.org/officeDocument/2006/relationships/tags" Target="../tags/tag180.xml" /><Relationship Id="rId17" Type="http://schemas.openxmlformats.org/officeDocument/2006/relationships/tags" Target="../tags/tag181.xml" /><Relationship Id="rId18" Type="http://schemas.openxmlformats.org/officeDocument/2006/relationships/tags" Target="../tags/tag182.xml" /><Relationship Id="rId19" Type="http://schemas.openxmlformats.org/officeDocument/2006/relationships/tags" Target="../tags/tag183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134215132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物业管理概述</a:t>
            </a:r>
            <a:endParaRPr lang="zh-CN" altLang="en-US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r>
              <a:rPr lang="zh-CN" altLang="en-US" sz="2200"/>
              <a:t>张某某,a click to unlimited possibilities</a:t>
            </a:r>
            <a:endParaRPr lang="zh-CN" altLang="en-US" sz="22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汇报人：张某某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物业管理的定义与目的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物业管理的内容与范围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物业管理的特点与优势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物业管理的目标与任务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9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20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1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物业管理的发展趋势与挑战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单击添加章节标题</a:t>
            </a:r>
            <a:endParaRPr lang="en-US" altLang="zh-CN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PART01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物业管理的定义与目的</a:t>
            </a:r>
            <a:endParaRPr lang="zh-CN" altLang="en-US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PART02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物业管理的定义</a:t>
            </a:r>
            <a:endParaRPr lang="zh-CN" altLang="en-US"/>
          </a:p>
        </p:txBody>
      </p:sp>
      <p:sp>
        <p:nvSpPr>
          <p:cNvPr id="104897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latin typeface="+mn-ea"/>
                <a:ea typeface="+mn-ea"/>
              </a:rPr>
              <a:t>物业管理的内容：物业管理的内容包括房屋维修、设备维护、环境保洁、安保服务、绿化景观等多个方面，涵盖了物业项目的各个方面。</a:t>
            </a:r>
            <a:endParaRPr lang="zh-CN" altLang="en-US" sz="1400">
              <a:latin typeface="+mn-ea"/>
              <a:ea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68333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物业管理的特点：物业管理具有专业性、系统性、综合性等特点，需要专业的团队和科学的管理方法来实施。同时，物业管理也需要与业主和使用人建立良好的关系，提供优质的服务和有效的管理。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latin typeface="+mn-ea"/>
                <a:ea typeface="+mn-ea"/>
              </a:rPr>
              <a:t>物业管理的定义：物业管理是指物业公司对物业项目进行全面、系统的管理，包括维护、保养、维修、保洁、安保等方面的工作。</a:t>
            </a:r>
            <a:endParaRPr lang="zh-CN" altLang="en-US" sz="1400">
              <a:latin typeface="+mn-ea"/>
              <a:ea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latin typeface="+mn-ea"/>
                <a:ea typeface="+mn-ea"/>
              </a:rPr>
              <a:t>物业管理的目的：物业管理的目的是为了保持物业项目的良好状态，提高物业项目的使用价值和市场价值，为业主和使用人提供安全、舒适、便捷的生活和工作环境。</a:t>
            </a:r>
            <a:endParaRPr lang="zh-CN" altLang="en-US" sz="1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物业管理的目的</a:t>
            </a:r>
            <a:endParaRPr lang="zh-CN" altLang="en-US"/>
          </a:p>
        </p:txBody>
      </p:sp>
      <p:sp>
        <p:nvSpPr>
          <p:cNvPr id="1049036" name="矩形: 圆角 23"/>
          <p:cNvSpPr/>
          <p:nvPr>
            <p:custDataLst>
              <p:tags r:id="rId2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038" name="矩形: 圆角 27"/>
          <p:cNvSpPr/>
          <p:nvPr>
            <p:custDataLst>
              <p:tags r:id="rId3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040" name="矩形: 圆角 6"/>
          <p:cNvSpPr/>
          <p:nvPr>
            <p:custDataLst>
              <p:tags r:id="rId4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042" name="矩形: 圆角 9"/>
          <p:cNvSpPr/>
          <p:nvPr>
            <p:custDataLst>
              <p:tags r:id="rId5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200" b="1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6"/>
            </p:custDataLst>
          </p:nvPr>
        </p:nvSpPr>
        <p:spPr>
          <a:xfrm>
            <a:off x="1017173" y="4732221"/>
            <a:ext cx="4797166" cy="1176111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提升物业价值：通过专业的物业管理，提高物业的保值和增值能力，为业主创造更多的财富。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6" name="矩形: 圆角 24"/>
          <p:cNvSpPr/>
          <p:nvPr>
            <p:custDataLst>
              <p:tags r:id="rId7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200" b="1" spc="300">
                <a:solidFill>
                  <a:schemeClr val="accent1"/>
                </a:solidFill>
                <a:latin typeface="+mj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048" name="正文"/>
          <p:cNvSpPr txBox="1"/>
          <p:nvPr>
            <p:custDataLst>
              <p:tags r:id="rId8"/>
            </p:custDataLst>
          </p:nvPr>
        </p:nvSpPr>
        <p:spPr>
          <a:xfrm>
            <a:off x="1017173" y="2476182"/>
            <a:ext cx="4797166" cy="1176049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维护物业设施和环境：确保物业设施的正常运行和环境的整洁美观，为业主提供舒适的生活和工作环境。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0" name="矩形: 圆角 28"/>
          <p:cNvSpPr/>
          <p:nvPr>
            <p:custDataLst>
              <p:tags r:id="rId9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200" b="1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10"/>
            </p:custDataLst>
          </p:nvPr>
        </p:nvSpPr>
        <p:spPr>
          <a:xfrm>
            <a:off x="6553174" y="2476182"/>
            <a:ext cx="4797166" cy="1176049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保障业主权益：通过有效的物业管理，保护业主的合法权益，包括房屋产权、物业使用、物业转让等。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4" name="矩形: 圆角 6"/>
          <p:cNvSpPr/>
          <p:nvPr>
            <p:custDataLst>
              <p:tags r:id="rId11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056" name="矩形: 圆角 9"/>
          <p:cNvSpPr/>
          <p:nvPr>
            <p:custDataLst>
              <p:tags r:id="rId12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200" b="1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13"/>
            </p:custDataLst>
          </p:nvPr>
        </p:nvSpPr>
        <p:spPr>
          <a:xfrm>
            <a:off x="6552565" y="4732221"/>
            <a:ext cx="4797166" cy="1176111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促进社区和谐：物业管理不仅关注物业本身，还关注社区的和谐发展，通过组织各种活动，增进业主之间的交流和了解，营造和谐的社区氛围。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物业管理的内容与范围</a:t>
            </a:r>
            <a:endParaRPr lang="zh-CN" altLang="en-US">
              <a:sym typeface="+mn-lt"/>
            </a:endParaRPr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PART03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物业管理的内容</a:t>
            </a:r>
            <a:endParaRPr lang="zh-CN" altLang="en-US"/>
          </a:p>
        </p:txBody>
      </p:sp>
      <p:sp>
        <p:nvSpPr>
          <p:cNvPr id="1049158" name="矩形 26"/>
          <p:cNvSpPr/>
          <p:nvPr>
            <p:custDataLst>
              <p:tags r:id="rId2"/>
            </p:custDataLst>
          </p:nvPr>
        </p:nvSpPr>
        <p:spPr>
          <a:xfrm>
            <a:off x="838200" y="4699744"/>
            <a:ext cx="5164906" cy="135073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60" name="矩形 32"/>
          <p:cNvSpPr/>
          <p:nvPr>
            <p:custDataLst>
              <p:tags r:id="rId3"/>
            </p:custDataLst>
          </p:nvPr>
        </p:nvSpPr>
        <p:spPr>
          <a:xfrm>
            <a:off x="1015655" y="5129052"/>
            <a:ext cx="541513" cy="7378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62" name="矩形 34"/>
          <p:cNvSpPr/>
          <p:nvPr>
            <p:custDataLst>
              <p:tags r:id="rId4"/>
            </p:custDataLst>
          </p:nvPr>
        </p:nvSpPr>
        <p:spPr>
          <a:xfrm>
            <a:off x="959553" y="5086974"/>
            <a:ext cx="541513" cy="737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64" name="文本框 36"/>
          <p:cNvSpPr txBox="1"/>
          <p:nvPr>
            <p:custDataLst>
              <p:tags r:id="rId5"/>
            </p:custDataLst>
          </p:nvPr>
        </p:nvSpPr>
        <p:spPr>
          <a:xfrm>
            <a:off x="960162" y="5246745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客户服务管理：对物业的客户进行服务管理，包括接待客户、处理投诉、提供服务等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三角形 33"/>
          <p:cNvSpPr/>
          <p:nvPr>
            <p:custDataLst>
              <p:tags r:id="rId6"/>
            </p:custDataLst>
          </p:nvPr>
        </p:nvSpPr>
        <p:spPr>
          <a:xfrm>
            <a:off x="5778898" y="5895585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68" name="三角形 7"/>
          <p:cNvSpPr/>
          <p:nvPr>
            <p:custDataLst>
              <p:tags r:id="rId7"/>
            </p:custDataLst>
          </p:nvPr>
        </p:nvSpPr>
        <p:spPr>
          <a:xfrm>
            <a:off x="5739260" y="5873632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70" name="文本框 60"/>
          <p:cNvSpPr txBox="1"/>
          <p:nvPr>
            <p:custDataLst>
              <p:tags r:id="rId8"/>
            </p:custDataLst>
          </p:nvPr>
        </p:nvSpPr>
        <p:spPr>
          <a:xfrm>
            <a:off x="857104" y="4666204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172" name="矩形 39"/>
          <p:cNvSpPr/>
          <p:nvPr>
            <p:custDataLst>
              <p:tags r:id="rId9"/>
            </p:custDataLst>
          </p:nvPr>
        </p:nvSpPr>
        <p:spPr>
          <a:xfrm>
            <a:off x="838200" y="3113013"/>
            <a:ext cx="5164906" cy="135073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74" name="矩形 42"/>
          <p:cNvSpPr/>
          <p:nvPr>
            <p:custDataLst>
              <p:tags r:id="rId10"/>
            </p:custDataLst>
          </p:nvPr>
        </p:nvSpPr>
        <p:spPr>
          <a:xfrm>
            <a:off x="1015655" y="3542320"/>
            <a:ext cx="541513" cy="73787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76" name="矩形 43"/>
          <p:cNvSpPr/>
          <p:nvPr>
            <p:custDataLst>
              <p:tags r:id="rId11"/>
            </p:custDataLst>
          </p:nvPr>
        </p:nvSpPr>
        <p:spPr>
          <a:xfrm>
            <a:off x="959553" y="3500853"/>
            <a:ext cx="541513" cy="73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78" name="文本框 13"/>
          <p:cNvSpPr txBox="1"/>
          <p:nvPr>
            <p:custDataLst>
              <p:tags r:id="rId12"/>
            </p:custDataLst>
          </p:nvPr>
        </p:nvSpPr>
        <p:spPr>
          <a:xfrm>
            <a:off x="960162" y="3660014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环境卫生管理：对物业内的环境卫生进行管理，保持物业的整洁和卫生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三角形 33"/>
          <p:cNvSpPr/>
          <p:nvPr>
            <p:custDataLst>
              <p:tags r:id="rId13"/>
            </p:custDataLst>
          </p:nvPr>
        </p:nvSpPr>
        <p:spPr>
          <a:xfrm>
            <a:off x="5778898" y="4308854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82" name="三角形 7"/>
          <p:cNvSpPr/>
          <p:nvPr>
            <p:custDataLst>
              <p:tags r:id="rId14"/>
            </p:custDataLst>
          </p:nvPr>
        </p:nvSpPr>
        <p:spPr>
          <a:xfrm>
            <a:off x="5739260" y="4286901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84" name="文本框 61"/>
          <p:cNvSpPr txBox="1"/>
          <p:nvPr>
            <p:custDataLst>
              <p:tags r:id="rId15"/>
            </p:custDataLst>
          </p:nvPr>
        </p:nvSpPr>
        <p:spPr>
          <a:xfrm>
            <a:off x="857104" y="3079473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186" name="矩形 19"/>
          <p:cNvSpPr/>
          <p:nvPr>
            <p:custDataLst>
              <p:tags r:id="rId16"/>
            </p:custDataLst>
          </p:nvPr>
        </p:nvSpPr>
        <p:spPr>
          <a:xfrm>
            <a:off x="6188691" y="3896621"/>
            <a:ext cx="5164906" cy="135073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88" name="矩形 20"/>
          <p:cNvSpPr/>
          <p:nvPr>
            <p:custDataLst>
              <p:tags r:id="rId17"/>
            </p:custDataLst>
          </p:nvPr>
        </p:nvSpPr>
        <p:spPr>
          <a:xfrm>
            <a:off x="6365537" y="4325929"/>
            <a:ext cx="541513" cy="73787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90" name="矩形 21"/>
          <p:cNvSpPr/>
          <p:nvPr>
            <p:custDataLst>
              <p:tags r:id="rId18"/>
            </p:custDataLst>
          </p:nvPr>
        </p:nvSpPr>
        <p:spPr>
          <a:xfrm>
            <a:off x="6310044" y="4284462"/>
            <a:ext cx="541513" cy="737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92" name="文本框 22"/>
          <p:cNvSpPr txBox="1"/>
          <p:nvPr>
            <p:custDataLst>
              <p:tags r:id="rId19"/>
            </p:custDataLst>
          </p:nvPr>
        </p:nvSpPr>
        <p:spPr>
          <a:xfrm>
            <a:off x="6310654" y="4443623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安全管理：对物业进行安全管理，包括门禁管理、监控管理、巡查管理等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三角形 33"/>
          <p:cNvSpPr/>
          <p:nvPr>
            <p:custDataLst>
              <p:tags r:id="rId20"/>
            </p:custDataLst>
          </p:nvPr>
        </p:nvSpPr>
        <p:spPr>
          <a:xfrm>
            <a:off x="11128779" y="5092463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96" name="三角形 7"/>
          <p:cNvSpPr/>
          <p:nvPr>
            <p:custDataLst>
              <p:tags r:id="rId21"/>
            </p:custDataLst>
          </p:nvPr>
        </p:nvSpPr>
        <p:spPr>
          <a:xfrm>
            <a:off x="11088532" y="5070510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98" name="文本框 25"/>
          <p:cNvSpPr txBox="1"/>
          <p:nvPr>
            <p:custDataLst>
              <p:tags r:id="rId22"/>
            </p:custDataLst>
          </p:nvPr>
        </p:nvSpPr>
        <p:spPr>
          <a:xfrm>
            <a:off x="6207596" y="3863082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200" name="矩形 28"/>
          <p:cNvSpPr/>
          <p:nvPr>
            <p:custDataLst>
              <p:tags r:id="rId23"/>
            </p:custDataLst>
          </p:nvPr>
        </p:nvSpPr>
        <p:spPr>
          <a:xfrm>
            <a:off x="838200" y="1525672"/>
            <a:ext cx="5164906" cy="13507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02" name="矩形 29"/>
          <p:cNvSpPr/>
          <p:nvPr>
            <p:custDataLst>
              <p:tags r:id="rId24"/>
            </p:custDataLst>
          </p:nvPr>
        </p:nvSpPr>
        <p:spPr>
          <a:xfrm>
            <a:off x="1015655" y="1955589"/>
            <a:ext cx="541513" cy="7378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04" name="矩形 30"/>
          <p:cNvSpPr/>
          <p:nvPr>
            <p:custDataLst>
              <p:tags r:id="rId25"/>
            </p:custDataLst>
          </p:nvPr>
        </p:nvSpPr>
        <p:spPr>
          <a:xfrm>
            <a:off x="959553" y="1913512"/>
            <a:ext cx="541513" cy="737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06" name="文本框 31"/>
          <p:cNvSpPr txBox="1"/>
          <p:nvPr>
            <p:custDataLst>
              <p:tags r:id="rId26"/>
            </p:custDataLst>
          </p:nvPr>
        </p:nvSpPr>
        <p:spPr>
          <a:xfrm>
            <a:off x="960162" y="2073283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物业维护与保养：对物业进行定期维护和保养，确保物业的正常使用和安全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三角形 33"/>
          <p:cNvSpPr/>
          <p:nvPr>
            <p:custDataLst>
              <p:tags r:id="rId27"/>
            </p:custDataLst>
          </p:nvPr>
        </p:nvSpPr>
        <p:spPr>
          <a:xfrm>
            <a:off x="5778898" y="2722123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10" name="三角形 7"/>
          <p:cNvSpPr/>
          <p:nvPr>
            <p:custDataLst>
              <p:tags r:id="rId28"/>
            </p:custDataLst>
          </p:nvPr>
        </p:nvSpPr>
        <p:spPr>
          <a:xfrm>
            <a:off x="5739260" y="2700170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12" name="文本框 38"/>
          <p:cNvSpPr txBox="1"/>
          <p:nvPr>
            <p:custDataLst>
              <p:tags r:id="rId29"/>
            </p:custDataLst>
          </p:nvPr>
        </p:nvSpPr>
        <p:spPr>
          <a:xfrm>
            <a:off x="857104" y="1492132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214" name="矩形 41"/>
          <p:cNvSpPr/>
          <p:nvPr>
            <p:custDataLst>
              <p:tags r:id="rId30"/>
            </p:custDataLst>
          </p:nvPr>
        </p:nvSpPr>
        <p:spPr>
          <a:xfrm>
            <a:off x="6188691" y="2309280"/>
            <a:ext cx="5164906" cy="135073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16" name="矩形 63"/>
          <p:cNvSpPr/>
          <p:nvPr>
            <p:custDataLst>
              <p:tags r:id="rId31"/>
            </p:custDataLst>
          </p:nvPr>
        </p:nvSpPr>
        <p:spPr>
          <a:xfrm>
            <a:off x="6365537" y="2739198"/>
            <a:ext cx="541513" cy="73787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18" name="矩形 64"/>
          <p:cNvSpPr/>
          <p:nvPr>
            <p:custDataLst>
              <p:tags r:id="rId32"/>
            </p:custDataLst>
          </p:nvPr>
        </p:nvSpPr>
        <p:spPr>
          <a:xfrm>
            <a:off x="6310044" y="2697121"/>
            <a:ext cx="541513" cy="73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20" name="文本框 65"/>
          <p:cNvSpPr txBox="1"/>
          <p:nvPr>
            <p:custDataLst>
              <p:tags r:id="rId33"/>
            </p:custDataLst>
          </p:nvPr>
        </p:nvSpPr>
        <p:spPr>
          <a:xfrm>
            <a:off x="6310654" y="2856892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设施设备管理：对物业内的设施设备进行管理，包括电梯、空调、消防等设备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三角形 33"/>
          <p:cNvSpPr/>
          <p:nvPr>
            <p:custDataLst>
              <p:tags r:id="rId34"/>
            </p:custDataLst>
          </p:nvPr>
        </p:nvSpPr>
        <p:spPr>
          <a:xfrm>
            <a:off x="11128779" y="3505732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24" name="三角形 7"/>
          <p:cNvSpPr/>
          <p:nvPr>
            <p:custDataLst>
              <p:tags r:id="rId35"/>
            </p:custDataLst>
          </p:nvPr>
        </p:nvSpPr>
        <p:spPr>
          <a:xfrm>
            <a:off x="11088532" y="3483778"/>
            <a:ext cx="106717" cy="92082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226" name="文本框 68"/>
          <p:cNvSpPr txBox="1"/>
          <p:nvPr>
            <p:custDataLst>
              <p:tags r:id="rId36"/>
            </p:custDataLst>
          </p:nvPr>
        </p:nvSpPr>
        <p:spPr>
          <a:xfrm>
            <a:off x="6207596" y="2275741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物业管理的范围</a:t>
            </a:r>
            <a:endParaRPr lang="zh-CN" altLang="en-US"/>
          </a:p>
        </p:txBody>
      </p:sp>
      <p:sp>
        <p:nvSpPr>
          <p:cNvPr id="1049262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937301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矩形 4"/>
          <p:cNvSpPr/>
          <p:nvPr>
            <p:custDataLst>
              <p:tags r:id="rId3"/>
            </p:custDataLst>
          </p:nvPr>
        </p:nvSpPr>
        <p:spPr>
          <a:xfrm>
            <a:off x="851576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文本框 5"/>
          <p:cNvSpPr txBox="1"/>
          <p:nvPr>
            <p:custDataLst>
              <p:tags r:id="rId4"/>
            </p:custDataLst>
          </p:nvPr>
        </p:nvSpPr>
        <p:spPr>
          <a:xfrm>
            <a:off x="1137326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车辆停放管理：包括小区内道路、停车场等的管理和使用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68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9032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70" name="矩形 57"/>
          <p:cNvSpPr/>
          <p:nvPr>
            <p:custDataLst>
              <p:tags r:id="rId6"/>
            </p:custDataLst>
          </p:nvPr>
        </p:nvSpPr>
        <p:spPr>
          <a:xfrm>
            <a:off x="4404603" y="424583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文本框 58"/>
          <p:cNvSpPr txBox="1"/>
          <p:nvPr>
            <p:custDataLst>
              <p:tags r:id="rId7"/>
            </p:custDataLst>
          </p:nvPr>
        </p:nvSpPr>
        <p:spPr>
          <a:xfrm>
            <a:off x="4690353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客户服务管理：包括住户咨询、投诉处理、服务响应等工作的开展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74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04274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矩形 61"/>
          <p:cNvSpPr/>
          <p:nvPr>
            <p:custDataLst>
              <p:tags r:id="rId9"/>
            </p:custDataLst>
          </p:nvPr>
        </p:nvSpPr>
        <p:spPr>
          <a:xfrm>
            <a:off x="7957631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文本框 62"/>
          <p:cNvSpPr txBox="1"/>
          <p:nvPr>
            <p:custDataLst>
              <p:tags r:id="rId10"/>
            </p:custDataLst>
          </p:nvPr>
        </p:nvSpPr>
        <p:spPr>
          <a:xfrm>
            <a:off x="8243381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财务管理：包括物业服务费的收取、使用和管理等工作的执行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80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923317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2" name="矩形 65"/>
          <p:cNvSpPr/>
          <p:nvPr>
            <p:custDataLst>
              <p:tags r:id="rId12"/>
            </p:custDataLst>
          </p:nvPr>
        </p:nvSpPr>
        <p:spPr>
          <a:xfrm>
            <a:off x="838200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文本框 66"/>
          <p:cNvSpPr txBox="1"/>
          <p:nvPr>
            <p:custDataLst>
              <p:tags r:id="rId13"/>
            </p:custDataLst>
          </p:nvPr>
        </p:nvSpPr>
        <p:spPr>
          <a:xfrm>
            <a:off x="112395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公共设施管理：包括电梯、空调、消防等设施的维护和保养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86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76345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矩形 69"/>
          <p:cNvSpPr/>
          <p:nvPr>
            <p:custDataLst>
              <p:tags r:id="rId15"/>
            </p:custDataLst>
          </p:nvPr>
        </p:nvSpPr>
        <p:spPr>
          <a:xfrm>
            <a:off x="4390620" y="184857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文本框 70"/>
          <p:cNvSpPr txBox="1"/>
          <p:nvPr>
            <p:custDataLst>
              <p:tags r:id="rId16"/>
            </p:custDataLst>
          </p:nvPr>
        </p:nvSpPr>
        <p:spPr>
          <a:xfrm>
            <a:off x="467637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绿化保洁管理：包括小区绿化、清洁卫生等工作的组织和实施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92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029372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94" name="矩形 73"/>
          <p:cNvSpPr/>
          <p:nvPr>
            <p:custDataLst>
              <p:tags r:id="rId18"/>
            </p:custDataLst>
          </p:nvPr>
        </p:nvSpPr>
        <p:spPr>
          <a:xfrm>
            <a:off x="7943647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文本框 74"/>
          <p:cNvSpPr txBox="1"/>
          <p:nvPr>
            <p:custDataLst>
              <p:tags r:id="rId19"/>
            </p:custDataLst>
          </p:nvPr>
        </p:nvSpPr>
        <p:spPr>
          <a:xfrm>
            <a:off x="8229397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安全保卫管理：包括小区安全监控、巡逻、应急处理等工作的安排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物业管理的特点与优势</a:t>
            </a:r>
            <a:endParaRPr lang="zh-CN" altLang="en-US">
              <a:sym typeface="+mn-lt"/>
            </a:endParaRPr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PART04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物业管理的特点</a:t>
            </a:r>
            <a:endParaRPr lang="zh-CN" altLang="en-US"/>
          </a:p>
        </p:txBody>
      </p:sp>
      <p:sp>
        <p:nvSpPr>
          <p:cNvPr id="1049396" name="标题"/>
          <p:cNvSpPr txBox="1"/>
          <p:nvPr>
            <p:custDataLst>
              <p:tags r:id="rId2"/>
            </p:custDataLst>
          </p:nvPr>
        </p:nvSpPr>
        <p:spPr>
          <a:xfrm>
            <a:off x="3919063" y="1364400"/>
            <a:ext cx="4353875" cy="347157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3"/>
            </p:custDataLst>
          </p:nvPr>
        </p:nvSpPr>
        <p:spPr>
          <a:xfrm>
            <a:off x="3919063" y="1712184"/>
            <a:ext cx="4353875" cy="5226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专业性：物业管理需要具备专业的技能和知识，能够提供全方位的服务和管理。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标题"/>
          <p:cNvSpPr txBox="1"/>
          <p:nvPr>
            <p:custDataLst>
              <p:tags r:id="rId4"/>
            </p:custDataLst>
          </p:nvPr>
        </p:nvSpPr>
        <p:spPr>
          <a:xfrm>
            <a:off x="3919063" y="2350100"/>
            <a:ext cx="4353875" cy="347157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5"/>
            </p:custDataLst>
          </p:nvPr>
        </p:nvSpPr>
        <p:spPr>
          <a:xfrm>
            <a:off x="3919063" y="2697884"/>
            <a:ext cx="4353875" cy="5226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综合性：物业管理涉及多个领域，包括房屋管理、设备管理、安全管理、绿化保洁等，需要综合考虑各种因素。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标题"/>
          <p:cNvSpPr txBox="1"/>
          <p:nvPr>
            <p:custDataLst>
              <p:tags r:id="rId6"/>
            </p:custDataLst>
          </p:nvPr>
        </p:nvSpPr>
        <p:spPr>
          <a:xfrm>
            <a:off x="3919063" y="3335800"/>
            <a:ext cx="4353875" cy="347157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7"/>
            </p:custDataLst>
          </p:nvPr>
        </p:nvSpPr>
        <p:spPr>
          <a:xfrm>
            <a:off x="3919063" y="3683584"/>
            <a:ext cx="4353875" cy="5226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统一性：物业管理需要统一规划、统一管理，确保各项服务和管理工作的协调性和一致性。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标题"/>
          <p:cNvSpPr txBox="1"/>
          <p:nvPr>
            <p:custDataLst>
              <p:tags r:id="rId8"/>
            </p:custDataLst>
          </p:nvPr>
        </p:nvSpPr>
        <p:spPr>
          <a:xfrm>
            <a:off x="3919063" y="4321501"/>
            <a:ext cx="4353875" cy="347157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9"/>
            </p:custDataLst>
          </p:nvPr>
        </p:nvSpPr>
        <p:spPr>
          <a:xfrm>
            <a:off x="3919063" y="4669284"/>
            <a:ext cx="4353875" cy="5226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服务性：物业管理的主要目的是为业主提供优质的服务，满足业主的需求和期望。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标题"/>
          <p:cNvSpPr txBox="1"/>
          <p:nvPr>
            <p:custDataLst>
              <p:tags r:id="rId10"/>
            </p:custDataLst>
          </p:nvPr>
        </p:nvSpPr>
        <p:spPr>
          <a:xfrm>
            <a:off x="3919063" y="5307201"/>
            <a:ext cx="4353875" cy="347157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11"/>
            </p:custDataLst>
          </p:nvPr>
        </p:nvSpPr>
        <p:spPr>
          <a:xfrm>
            <a:off x="3919063" y="5654985"/>
            <a:ext cx="4353875" cy="5226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经营性：物业管理需要注重经济效益，通过有效的管理和服务实现经营目标。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https://d.book118.com/586134215132010035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1"/>
  <p:tag name="KSO_WM_UNIT_INDEX" val="1_6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2"/>
  <p:tag name="KSO_WM_UNIT_INDEX" val="1_6_2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1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2"/>
  <p:tag name="KSO_WM_UNIT_TYPE" val="e"/>
  <p:tag name="KSO_WM_UNIT_VALUE" val="13"/>
</p:tagLst>
</file>

<file path=ppt/tags/tag103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4_1"/>
  <p:tag name="KSO_WM_UNIT_INDEX" val="1_4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3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5_2"/>
  <p:tag name="KSO_WM_UNIT_INDEX" val="1_5_2"/>
  <p:tag name="KSO_WM_UNIT_LAYERLEVEL" val="1_1_1"/>
  <p:tag name="KSO_WM_UNIT_LINE_FORE_SCHEMECOLOR_INDEX" val="9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4*l_h_i*1_5_3"/>
  <p:tag name="KSO_WM_UNIT_INDEX" val="1_5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4*l_h_i*1_5_4"/>
  <p:tag name="KSO_WM_UNIT_INDEX" val="1_5_4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4*l_h_i*1_5_6"/>
  <p:tag name="KSO_WM_UNIT_INDEX" val="1_5_6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4*l_h_i*1_5_5"/>
  <p:tag name="KSO_WM_UNIT_INDEX" val="1_5_5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5_1"/>
  <p:tag name="KSO_WM_UNIT_INDEX" val="1_5_1"/>
  <p:tag name="KSO_WM_UNIT_LAYERLEVEL" val="1_1_1"/>
  <p:tag name="KSO_WM_UNIT_SUBTYPE" val="d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3_2"/>
  <p:tag name="KSO_WM_UNIT_INDEX" val="1_3_2"/>
  <p:tag name="KSO_WM_UNIT_LAYERLEVEL" val="1_1_1"/>
  <p:tag name="KSO_WM_UNIT_LINE_FORE_SCHEMECOLOR_INDEX" val="7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4*l_h_i*1_3_3"/>
  <p:tag name="KSO_WM_UNIT_INDEX" val="1_3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4*l_h_i*1_3_4"/>
  <p:tag name="KSO_WM_UNIT_INDEX" val="1_3_4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4*l_h_i*1_3_5"/>
  <p:tag name="KSO_WM_UNIT_INDEX" val="1_3_5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4*l_h_i*1_3_6"/>
  <p:tag name="KSO_WM_UNIT_INDEX" val="1_3_6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3_1"/>
  <p:tag name="KSO_WM_UNIT_INDEX" val="1_3_1"/>
  <p:tag name="KSO_WM_UNIT_LAYERLEVEL" val="1_1_1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4_2"/>
  <p:tag name="KSO_WM_UNIT_INDEX" val="1_4_2"/>
  <p:tag name="KSO_WM_UNIT_LAYERLEVEL" val="1_1_1"/>
  <p:tag name="KSO_WM_UNIT_LINE_FORE_SCHEMECOLOR_INDEX" val="8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4*l_h_i*1_4_3"/>
  <p:tag name="KSO_WM_UNIT_INDEX" val="1_4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4*l_h_i*1_4_4"/>
  <p:tag name="KSO_WM_UNIT_INDEX" val="1_4_4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4*l_h_i*1_4_6"/>
  <p:tag name="KSO_WM_UNIT_INDEX" val="1_4_6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4*l_h_i*1_4_5"/>
  <p:tag name="KSO_WM_UNIT_INDEX" val="1_4_5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4_1"/>
  <p:tag name="KSO_WM_UNIT_INDEX" val="1_4_1"/>
  <p:tag name="KSO_WM_UNIT_LAYERLEVEL" val="1_1_1"/>
  <p:tag name="KSO_WM_UNIT_SUBTYPE" val="d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1_2"/>
  <p:tag name="KSO_WM_UNIT_INDEX" val="1_1_2"/>
  <p:tag name="KSO_WM_UNIT_LAYERLEVEL" val="1_1_1"/>
  <p:tag name="KSO_WM_UNIT_LINE_FORE_SCHEMECOLOR_INDEX" val="5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4*l_h_i*1_1_3"/>
  <p:tag name="KSO_WM_UNIT_INDEX" val="1_1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4*l_h_i*1_1_4"/>
  <p:tag name="KSO_WM_UNIT_INDEX" val="1_1_4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4*l_h_i*1_1_6"/>
  <p:tag name="KSO_WM_UNIT_INDEX" val="1_1_6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4*l_h_i*1_1_5"/>
  <p:tag name="KSO_WM_UNIT_INDEX" val="1_1_5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1_1"/>
  <p:tag name="KSO_WM_UNIT_INDEX" val="1_1_1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2_2"/>
  <p:tag name="KSO_WM_UNIT_INDEX" val="1_2_2"/>
  <p:tag name="KSO_WM_UNIT_LAYERLEVEL" val="1_1_1"/>
  <p:tag name="KSO_WM_UNIT_LINE_FORE_SCHEMECOLOR_INDEX" val="6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4*l_h_i*1_2_4"/>
  <p:tag name="KSO_WM_UNIT_INDEX" val="1_2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4*l_h_i*1_2_3"/>
  <p:tag name="KSO_WM_UNIT_INDEX" val="1_2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4*l_h_i*1_2_6"/>
  <p:tag name="KSO_WM_UNIT_INDEX" val="1_2_6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4*l_h_i*1_2_5"/>
  <p:tag name="KSO_WM_UNIT_INDEX" val="1_2_5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2_1"/>
  <p:tag name="KSO_WM_UNIT_INDEX" val="1_2_1"/>
  <p:tag name="KSO_WM_UNIT_LAYERLEVEL" val="1_1_1"/>
  <p:tag name="KSO_WM_UNIT_SUBTYPE" val="d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4"/>
  <p:tag name="KSO_WM_UNIT_TYPE" val="e"/>
  <p:tag name="KSO_WM_UNIT_VALUE" val="13"/>
</p:tagLst>
</file>

<file path=ppt/tags/tag186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84.05000000000007,&quot;width&quot;:347.40000000000003}"/>
  <p:tag name="KSO_WM_TAG_VERSION" val="3.0"/>
  <p:tag name="KSO_WM_TEMPLATE_CATEGORY" val="diagram"/>
  <p:tag name="KSO_WM_TEMPLATE_INDEX" val="20231260"/>
  <p:tag name="KSO_WM_UNIT_COMPATIBLE" val="0"/>
  <p:tag name="KSO_WM_UNIT_DIAGRAM_ISNUMVISUAL" val="0"/>
  <p:tag name="KSO_WM_UNIT_DIAGRAM_ISREFERUNIT" val="0"/>
  <p:tag name="KSO_WM_UNIT_HIGHLIGHT" val="0"/>
  <p:tag name="KSO_WM_UNIT_ID" val="diagram20231260_4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9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物业管理概述</vt:lpstr>
      <vt:lpstr>目录</vt:lpstr>
      <vt:lpstr>单击添加章节标题</vt:lpstr>
      <vt:lpstr>物业管理的定义与目的</vt:lpstr>
      <vt:lpstr>PowerPoint Presentation</vt:lpstr>
      <vt:lpstr>物业管理的定义</vt:lpstr>
      <vt:lpstr>物业管理的目的</vt:lpstr>
      <vt:lpstr>物业管理的内容与范围</vt:lpstr>
      <vt:lpstr>PowerPoint Presentation</vt:lpstr>
      <vt:lpstr>物业管理的内容</vt:lpstr>
      <vt:lpstr>物业管理的范围</vt:lpstr>
      <vt:lpstr>物业管理的特点与优势</vt:lpstr>
      <vt:lpstr>PowerPoint Presentation</vt:lpstr>
      <vt:lpstr>物业管理的特点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2024-09-05T10:46:25.091</cp:lastPrinted>
  <dcterms:created xsi:type="dcterms:W3CDTF">2024-09-05T02:46:25Z</dcterms:created>
  <dcterms:modified xsi:type="dcterms:W3CDTF">2024-09-05T02:46:27Z</dcterms:modified>
</cp:coreProperties>
</file>