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6" r:id="rId33"/>
    <p:sldId id="348" r:id="rId34"/>
  </p:sldIdLst>
  <p:sldSz cx="9235440" cy="692658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tags" Target="tags/tag1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3074" name="页眉占位符 3073"/>
          <p:cNvSpPr>
            <a:spLocks noGrp="1"/>
          </p:cNvSpPr>
          <p:nvPr>
            <p:ph type="hdr" sz="quarter" idx="4294967295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en-US" sz="1200" strike="noStrike" noProof="1"/>
          </a:p>
        </p:txBody>
      </p:sp>
      <p:sp>
        <p:nvSpPr>
          <p:cNvPr id="3075" name="日期占位符 3074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fontAlgn="base"/>
            <a:endParaRPr lang="en-US" sz="1200" strike="noStrike" noProof="1"/>
          </a:p>
        </p:txBody>
      </p:sp>
      <p:sp>
        <p:nvSpPr>
          <p:cNvPr id="3076" name="幻灯片图像占位符 3075"/>
          <p:cNvSpPr>
            <a:spLocks noGrp="1" noRo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  <a:miter lim="800000"/>
          </a:ln>
        </p:spPr>
      </p:sp>
      <p:sp>
        <p:nvSpPr>
          <p:cNvPr id="3077" name="文本占位符 3076"/>
          <p:cNvSpPr>
            <a:spLocks noGrp="1" noRot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 u="none"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 u="none" baseline="0">
                <a:solidFill>
                  <a:schemeClr val="tx1"/>
                </a:solidFill>
                <a:latin typeface="Arial" pitchFamily="34" charset="0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 u="none" baseline="0">
                <a:solidFill>
                  <a:schemeClr val="tx1"/>
                </a:solidFill>
                <a:latin typeface="Arial" pitchFamily="34" charset="0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 u="none" baseline="0">
                <a:solidFill>
                  <a:schemeClr val="tx1"/>
                </a:solidFill>
                <a:latin typeface="Arial" pitchFamily="34" charset="0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 u="none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3078" name="页脚占位符 3077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fontAlgn="base"/>
            <a:endParaRPr lang="en-US" sz="1200" strike="noStrike" noProof="1"/>
          </a:p>
        </p:txBody>
      </p:sp>
      <p:sp>
        <p:nvSpPr>
          <p:cNvPr id="3079" name="灯片编号占位符 3078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fontAlgn="base"/>
            <a:fld id="{9A0DB2DC-4C9A-4742-B13C-FB6460FD3503}" type="slidenum">
              <a:rPr lang="en-US" sz="1200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词语：中医</a:t>
            </a:r>
          </a:p>
          <a:p>
            <a:r>
              <a:t>
拼音：zhōngyī</a:t>
            </a:r>
          </a:p>
          <a:p>
            <a:r>
              <a:t>
解释：指中等的医术或医生。唐柳宗元《愈膏肓疾赋》：“夫上医疗未萌之兆，中医攻有兆之者。”宋叶梦得《避暑录话》卷下：“‘不服药，胜中医。’此语虽不可通行，然疾无甚苦，与其为庸医妄投药，反害之，不得为无益也。”清唐甄《潜书·除党》：“何必扁鹊？苟达其故，中医皆能治之。”中国传统的医学。郑观应《盛世危言·医道》：“日本素学中医，今亦参用西法，活人无算。”毛泽东《书信选集·致杨尚昆》：“今后举办西医离职学习中医的学习班，由各省、市、自治区党委领导负责办理。”指用中国医学理论和医疗方法治病的医生。邹韬奋《潘老太太与中医》：“仅就上海一埠而论，中医有二千人，药铺有三百家。”符合医理。《汉书·艺文志》：“经方者，本草石之寒温，量疾病之浅深，假药味之滋，因气感之宜……及失其宜者，以热益热，以寒增寒，精气内伤，不见於外，是所独失也。故谚曰：‘有病不治，常得中医。’”清李渔《闲情偶寄·词曲·音律》：“传奇中宾白之繁，实自予始……与其留餘地以待增，不若留餘地以待减。减之不当，犹存作者深心之半，犹病不服药之得中医也。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 name="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幻灯片图像占位符 8193"/>
          <p:cNvSpPr>
            <a:spLocks noGrp="1" noRot="1"/>
          </p:cNvSpPr>
          <p:nvPr>
            <p:ph type="sldImg" idx="4294967295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">
            <a:miter lim="800000"/>
          </a:ln>
        </p:spPr>
      </p:sp>
      <p:sp>
        <p:nvSpPr>
          <p:cNvPr id="7171" name="文本占位符 8194"/>
          <p:cNvSpPr>
            <a:spLocks noGrp="1" noRot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1">
            <a:miter lim="800000"/>
          </a:ln>
        </p:spPr>
        <p:txBody>
          <a:bodyPr anchor="ctr" anchorCtr="0"/>
          <a:lstStyle>
            <a:lvl1pPr marL="0" indent="0" algn="l" defTabSz="923544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12" u="none" baseline="0">
                <a:solidFill>
                  <a:schemeClr val="tx1"/>
                </a:solidFill>
                <a:latin typeface="Arial" pitchFamily="34" charset="0"/>
              </a:defRPr>
            </a:lvl1pPr>
            <a:lvl2pPr marL="461772" indent="0" algn="l" defTabSz="923544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12" u="none" baseline="0">
                <a:solidFill>
                  <a:schemeClr val="tx1"/>
                </a:solidFill>
                <a:latin typeface="Arial" pitchFamily="34" charset="0"/>
              </a:defRPr>
            </a:lvl2pPr>
            <a:lvl3pPr marL="923544" indent="0" algn="l" defTabSz="923544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12" u="none" baseline="0">
                <a:solidFill>
                  <a:schemeClr val="tx1"/>
                </a:solidFill>
                <a:latin typeface="Arial" pitchFamily="34" charset="0"/>
              </a:defRPr>
            </a:lvl3pPr>
            <a:lvl4pPr marL="1385316" indent="0" algn="l" defTabSz="923544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12" u="none" baseline="0">
                <a:solidFill>
                  <a:schemeClr val="tx1"/>
                </a:solidFill>
                <a:latin typeface="Arial" pitchFamily="34" charset="0"/>
              </a:defRPr>
            </a:lvl4pPr>
            <a:lvl5pPr marL="1847088" indent="0" algn="l" defTabSz="923544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12" u="none" baseline="0">
                <a:solidFill>
                  <a:schemeClr val="tx1"/>
                </a:solidFill>
                <a:latin typeface="Arial" pitchFamily="34" charset="0"/>
              </a:defRPr>
            </a:lvl5pPr>
          </a:lstStyle>
          <a:p>
            <a:pPr lvl="0"/>
            <a:endParaRPr lang="zh-CN" altLang="en-US">
              <a:ea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词语：食品</a:t>
            </a:r>
          </a:p>
          <a:p>
            <a:r>
              <a:t>
拼音：shípǐn</a:t>
            </a:r>
          </a:p>
          <a:p>
            <a:r>
              <a:t>
解释：指荤食。宋洪巽《旸谷漫录》：“厨娘请食品、菜品资次，守书以示之，食品第一为羊头僉，菜品第一为葱虀。”宋陶穀《清异录·虚飣玲珑石镇羊》：“游士藻为晋王记室，予过其居，知昨夜命客。问食品，曰：‘第一虚装玲瓏石镇羊。’”泛指供食用的物品。高晓声《陈奂生转业》三：“﹝陈奂生﹞索性不再回去，去那百货公司、食品公司细细看了一遍。”《新民晚报》1992.3.8：“夫子庙与上海豫园一样、各类色、香、味俱佳的食品，吸引着游客品尝。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词语：整体</a:t>
            </a:r>
          </a:p>
          <a:p>
            <a:r>
              <a:t>
拼音：zhěngtǐ</a:t>
            </a:r>
          </a:p>
          <a:p>
            <a:r>
              <a:t>
解释：指整个集体或整个事物的全部。毛泽东《一切反动派都是纸老虎》：“如果不是在整体上藐视敌人，我们就要犯机会主义的错误。”艾思奇《辩证唯物主义历史唯物主义》第四章：“物质世界是由无数相互联系、相互依赖、相互制约、相互作用的事物所形成的统一整体。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词语：统称</a:t>
            </a:r>
          </a:p>
          <a:p>
            <a:r>
              <a:t>
拼音：tǒngchēng</a:t>
            </a:r>
          </a:p>
          <a:p>
            <a:r>
              <a:t>
解释：总的名称。清俞樾《茶香室丛钞·巫山十二峰名》：“吴山火德庙前，俊石十二，玲瓏瘦削，如山峰离立，各以形象名之：曰笔架，曰香炉，曰棋盘……统称曰巫山十二峰。”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词语：不是</a:t>
            </a:r>
          </a:p>
          <a:p>
            <a:r>
              <a:t>
拼音：bù shi</a:t>
            </a:r>
          </a:p>
          <a:p>
            <a:r>
              <a:t>
解释：错误；过失。《清平山堂话本·快嘴李翠莲记》：“适间婆婆説你许多不是。”《红楼梦》第三十回：“你倒来替人派我的不是！”茅盾《多角关系》九：“到底是谁的不是，一见面就吵嘴？”表否定判断。唐张鷟《朝野佥载》卷五：“是汝书，即注是，以字押；不是，即注非，亦以字押。”宋苏轼《寄子由》诗：“吏曹不是尊贤事，谁把前言语化工？”李英儒《野火春风斗古城》第二十章：“现在不是讲话的时候，这儿呆着有危险。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词语：补益</a:t>
            </a:r>
          </a:p>
          <a:p>
            <a:r>
              <a:t>
拼音：bǔyì</a:t>
            </a:r>
          </a:p>
          <a:p>
            <a:r>
              <a:t>
解释：裨补助益。《史记·齐悼惠王世家》：“且甲，齐贫人，急乃为宦者，入事汉，无补益，乃欲乱吾王家！”《隋书·天文志上》：“光武时，则有苏伯况、郎雅光，并能参伍天文，发扬善道，补益当时，监垂来世。”宋欧阳修《＜归田录＞序》：“既不能因时奋身，遇事发愤，有所建明，以为补益；又不能依阿取容，以徇世俗。”邹韬奋《萍踪寄语》二：“这不是前人的经验毫无补益于后来人，当然，它有很重大的帮助，但却只能供作参考。”犹补充。《东周列国志》第五八回：“苗賁皇曰：‘蒐閲车乘，补益士卒，秣马厉兵，修阵固列，鷄鸣饱食，决一死战，何畏乎楚？’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词语：含有</a:t>
            </a:r>
          </a:p>
          <a:p>
            <a:r>
              <a:t>
拼音：hán yǒu</a:t>
            </a:r>
          </a:p>
          <a:p>
            <a:r>
              <a:t>
解释：1.作为…的容器。如：含有这个部位的神经和动脉的瘘管。2.[不以明确的说明,但以逻辑推理、联想或必然结果]暗指或表示包含的意思。如：民主含有自由的意思。3.形成…的一部分∶构成…的组成部分。如：禁止使用…已故国王名字中含有的词。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词语：作用</a:t>
            </a:r>
          </a:p>
          <a:p>
            <a:r>
              <a:t>
拼音：zuòyòng</a:t>
            </a:r>
          </a:p>
          <a:p>
            <a:r>
              <a:t>
解释：作为，行为。《魏书·孙绍传》：“治乖人理，虽合必离；作用失机，虽成必败。”《好逑传》第二回：“老先生英雄作用，固不可测。”努力。唐白居易《赠杨使君》诗：“时命到来须作用，功名未立莫思量。”谓着意加工刻画。唐皎然《诗式·李少卿并古诗十九首》：“《十九首》辞精义炳，婉而成章，始见作用之功。”清冯班《钝吟杂录·正俗》：“李都尉诗皆直叙无作用，尤为古朴。”指用心、用意。清王筠《菉友肊说》：“比较《左传》‘投诸四夷，以御魑魅’，尤见圣人作用。”如：他这话是有作用的。指施行法术。《水浒传》第五四回：“便把剑在马上望空作用，口中也念念有词。”清蒲松龄《聊斋志异·陆判》：“作用毕，视榻上亦无血迹。”指法术。元郑德辉《智勇定齐》第三折：“作用稀，兵法奇。一会儿遯起天山，师乘地水。”对事物产生影响。郭沫若《屈原简述二》：“而他的影响在中国文学史中一直作用了两千多年。”孙犁《秀露集·文学和生活的路》：“我们的作家，要忠诚于我们的时代，忠诚于我们的人民，这样求得作品的艺术性，反过来作用于时代。”指产生的影响、效果。如：有副作用；并无积极作用。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词语：辣椒</a:t>
            </a:r>
          </a:p>
          <a:p>
            <a:r>
              <a:t>
拼音：làjiāo</a:t>
            </a:r>
          </a:p>
          <a:p>
            <a:r>
              <a:t>
解释：一年生草本植物。叶子卵状披针形，花白色。原产于南美洲热带地区，引入我国后普遍栽培。又名番椒、大椒。果实青色，成熟后变成红色；一般都有辣味，主要供食用，也可以入药。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词语：苦瓜</a:t>
            </a:r>
          </a:p>
          <a:p>
            <a:r>
              <a:t>
拼音：kǔguā</a:t>
            </a:r>
          </a:p>
          <a:p>
            <a:r>
              <a:t>
解释：一年生草本植物。开黄花，果实长圆形或卵圆形，两头尖，表面有许多瘤状突起，熟时橘黄色，略有苦味，可以做蔬菜。明李时珍《本草纲目·菜一·苦瓜》：“苦瓜原出南番，今闽广皆种之。”《儒林外史》第四回：“此外就是广东的柔鱼、苦瓜，也做两碗。”比喻穷苦人。《白雪遗音·马头调·逛庙》：“南关有座天齐庙……满城的苦瓜，都来把香烧。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词语：鱼头</a:t>
            </a:r>
          </a:p>
          <a:p>
            <a:r>
              <a:t>
拼音：yú tóu</a:t>
            </a:r>
          </a:p>
          <a:p>
            <a:r>
              <a:t>
解释：比喻为人刚直、办事不肯通融的人。宋欧阳修《归田录》卷一：“鲁萧简公（鲁宗道）立朝刚正，嫉恶少容，小人恶之，私目为鱼头。”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词语：饮食</a:t>
            </a:r>
          </a:p>
          <a:p>
            <a:r>
              <a:t>
拼音：yǐnshí</a:t>
            </a:r>
          </a:p>
          <a:p>
            <a:r>
              <a:t>
解释：吃喝。《书·酒诰》：“尔乃饮食醉饱。”宋张齐贤《洛阳缙绅旧闻记·焦生见亡妻》：“满身及手足多棘刺，血污狼藉，不饮食，不知亲疎。”清纪昀《阅微草堂笔记·滦阳消夏录五》：“﹝聂松巖﹞言其乡有与狐友者，每宾朋宴集，招之同坐。饮食笑语，无异於人，惟闻声而不睹其形耳。”指饮料和食品。《诗·小雅·楚茨》：“苾芬孝祀，神嗜饮食。”郑玄笺：“苾苾芬芬有馨香矣，女之以孝敬享祀也，神乃歆尝女之饮食。”宋苏轼《和王巩六首并次韵》之一：“况子三年囚，苦雾变饮食。”《二十年目睹之怪现状》第五四回：“他自从听了那朋友这句话之后，连人家送他的饮食也不敢入口，恐怕人家害他。”巴金《家》三一：“他吞了这些话，好像吞下好的饮食。”给人或牲口吃喝。《左传·昭公二十九年》：“昔有飂叔安，有裔子曰董父，实甚好龙，能求其耆欲以饮食之。”唐柳宗元《送薛存义之任序》：“河东薛存义将行，柳子载肉于俎，崇酒于觴，追而送之江之滸，饮食之。”清秦笃辉《平书·人事上》：“百里奚牛肥，对秦穆公曰：‘臣饮食之以时，使之不以暴，有险先后之以身，是以肥也。’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词语：动火</a:t>
            </a:r>
          </a:p>
          <a:p>
            <a:r>
              <a:t>
拼音：dòng huǒ</a:t>
            </a:r>
          </a:p>
          <a:p>
            <a:r>
              <a:t>
解释：谓惹动情欲或贪欲。《二刻拍案惊奇》卷三：“桂娘年大知味，看见翰林丰姿俊雅，早已动火了八九分。”《醒世恒言·张廷芳逃生救父》：“那杨洪见了雪白的一大包银子，怎不动火！”《玉娇梨》第四回：“苏友白听了张媒婆的説话，心中也有几分动火。”发怒。清张尔歧《蒿庵闲话》卷二：“从容和顺，其结自解，若动火力争，倍增恼害矣。”茅盾《子夜》十四：“世兄，世兄，正找，找你呢！三先生在电话里动火，动火！到底明天，明天开工，有没有把握？”沈从文《会明》：“但这不容易动火的性格，在另一种意义上，却仿佛人人都比他聪明十分，所以他只有永远当火夫了。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词语：调护</a:t>
            </a:r>
          </a:p>
          <a:p>
            <a:r>
              <a:t>
拼音：tiáohù</a:t>
            </a:r>
          </a:p>
          <a:p>
            <a:r>
              <a:t>
解释：调教辅佐。《史记·留侯世家》：“上曰：‘烦公幸卒调护太子。’”裴駰集解引如淳曰：“调护犹营护也。”《新唐书·裴炎传》：“高宗幸东都，留皇太子京师，以炎调护。”调养护理。北齐颜之推《颜氏家训·养生》：“调护气息，慎节起卧，均适寒暄，禁忌食饮。”苏曼殊《非梦记》：“第二日，人略清爽，復见女郎软步温香，捧药而进。自是殷勤调护，彼此默不一言。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词语：饮食</a:t>
            </a:r>
          </a:p>
          <a:p>
            <a:r>
              <a:t>
拼音：yǐnshí</a:t>
            </a:r>
          </a:p>
          <a:p>
            <a:r>
              <a:t>
解释：吃喝。《书·酒诰》：“尔乃饮食醉饱。”宋张齐贤《洛阳缙绅旧闻记·焦生见亡妻》：“满身及手足多棘刺，血污狼藉，不饮食，不知亲疎。”清纪昀《阅微草堂笔记·滦阳消夏录五》：“﹝聂松巖﹞言其乡有与狐友者，每宾朋宴集，招之同坐。饮食笑语，无异於人，惟闻声而不睹其形耳。”指饮料和食品。《诗·小雅·楚茨》：“苾芬孝祀，神嗜饮食。”郑玄笺：“苾苾芬芬有馨香矣，女之以孝敬享祀也，神乃歆尝女之饮食。”宋苏轼《和王巩六首并次韵》之一：“况子三年囚，苦雾变饮食。”《二十年目睹之怪现状》第五四回：“他自从听了那朋友这句话之后，连人家送他的饮食也不敢入口，恐怕人家害他。”巴金《家》三一：“他吞了这些话，好像吞下好的饮食。”给人或牲口吃喝。《左传·昭公二十九年》：“昔有飂叔安，有裔子曰董父，实甚好龙，能求其耆欲以饮食之。”唐柳宗元《送薛存义之任序》：“河东薛存义将行，柳子载肉于俎，崇酒于觴，追而送之江之滸，饮食之。”清秦笃辉《平书·人事上》：“百里奚牛肥，对秦穆公曰：‘臣饮食之以时，使之不以暴，有险先后之以身，是以肥也。’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词语：饮食</a:t>
            </a:r>
          </a:p>
          <a:p>
            <a:r>
              <a:t>
拼音：yǐnshí</a:t>
            </a:r>
          </a:p>
          <a:p>
            <a:r>
              <a:t>
解释：吃喝。《书·酒诰》：“尔乃饮食醉饱。”宋张齐贤《洛阳缙绅旧闻记·焦生见亡妻》：“满身及手足多棘刺，血污狼藉，不饮食，不知亲疎。”清纪昀《阅微草堂笔记·滦阳消夏录五》：“﹝聂松巖﹞言其乡有与狐友者，每宾朋宴集，招之同坐。饮食笑语，无异於人，惟闻声而不睹其形耳。”指饮料和食品。《诗·小雅·楚茨》：“苾芬孝祀，神嗜饮食。”郑玄笺：“苾苾芬芬有馨香矣，女之以孝敬享祀也，神乃歆尝女之饮食。”宋苏轼《和王巩六首并次韵》之一：“况子三年囚，苦雾变饮食。”《二十年目睹之怪现状》第五四回：“他自从听了那朋友这句话之后，连人家送他的饮食也不敢入口，恐怕人家害他。”巴金《家》三一：“他吞了这些话，好像吞下好的饮食。”给人或牲口吃喝。《左传·昭公二十九年》：“昔有飂叔安，有裔子曰董父，实甚好龙，能求其耆欲以饮食之。”唐柳宗元《送薛存义之任序》：“河东薛存义将行，柳子载肉于俎，崇酒于觴，追而送之江之滸，饮食之。”清秦笃辉《平书·人事上》：“百里奚牛肥，对秦穆公曰：‘臣饮食之以时，使之不以暴，有险先后之以身，是以肥也。’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词语：葱白</a:t>
            </a:r>
          </a:p>
          <a:p>
            <a:r>
              <a:t>
拼音：cōngbái</a:t>
            </a:r>
          </a:p>
          <a:p>
            <a:r>
              <a:t>
解释：淡青色。《说文·马部》“驄，马青白襍毛也”清段玉裁注：“白毛与青毛相閒则为浅青，俗所谓葱白色。”《儿女英雄传》第六回：“那马棚里卸着一辆糙席篷子大车；一头黄牛，一匹葱白叫驴，都在空槽边拴着。”郭沫若《我的童年》第一篇六：“她穿着一件洗白了的葱白竹布衫子。”葱的近根处。色白，故称。可食。亦可入药，用为通阳发表药。北魏贾思勰《齐民要术·羹臛法》：“小蒜白、及葱白、豉汁等下之。令沸，便熟也。”北魏贾思勰《齐民要术·羹臛法》：“猪肉琢作臛，下葱白，－－长二寸一虎口。”</a:t>
            </a:r>
          </a:p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png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14A7E1-74F6-4424-99AF-5F60CB55D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679FE-BD09-4C0B-9462-9222013B2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D1C13-748F-4A35-A30D-0F31E807F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449363-D2B9-4C01-A36F-58636E545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858325-6127-43CF-A8FF-C10E3CDCD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B77C83-2B18-411B-8BE1-E69A49CC2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E5F9BD-D897-4ADA-9B69-06236FEA8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0E8D07-6F27-4CFA-A3EC-FC3754215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30F8C5-20A6-4578-9624-A4FB21FB7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FBDDD4-A724-4557-8FEC-78B5E4A45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D94CB-9A48-418F-BB4A-DDF74E220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>
  <p:cSld name="标题幻灯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2050" name="未知"/>
          <p:cNvSpPr/>
          <p:nvPr/>
        </p:nvSpPr>
        <p:spPr>
          <a:xfrm>
            <a:off x="0" y="5940505"/>
            <a:ext cx="2945400" cy="987679"/>
          </a:xfrm>
          <a:custGeom>
            <a:rect l="l" t="t" r="r" b="b"/>
            <a:pathLst>
              <a:path w="1838" h="618">
                <a:moveTo>
                  <a:pt x="0" y="74"/>
                </a:moveTo>
                <a:cubicBezTo>
                  <a:pt x="879" y="269"/>
                  <a:pt x="1589" y="0"/>
                  <a:pt x="1589" y="0"/>
                </a:cubicBezTo>
                <a:cubicBezTo>
                  <a:pt x="1652" y="335"/>
                  <a:pt x="1838" y="618"/>
                  <a:pt x="1838" y="618"/>
                </a:cubicBezTo>
                <a:lnTo>
                  <a:pt x="0" y="618"/>
                </a:lnTo>
                <a:cubicBezTo>
                  <a:pt x="0" y="618"/>
                  <a:pt x="0" y="346"/>
                  <a:pt x="0" y="74"/>
                </a:cubicBezTo>
                <a:close/>
              </a:path>
            </a:pathLst>
          </a:custGeom>
          <a:solidFill>
            <a:schemeClr val="folHlink"/>
          </a:soli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51" name="未知"/>
          <p:cNvSpPr/>
          <p:nvPr/>
        </p:nvSpPr>
        <p:spPr>
          <a:xfrm>
            <a:off x="2584640" y="4731560"/>
            <a:ext cx="6662024" cy="2262362"/>
          </a:xfrm>
          <a:custGeom>
            <a:rect l="l" t="t" r="r" b="b"/>
            <a:pathLst>
              <a:path w="4171" h="1416">
                <a:moveTo>
                  <a:pt x="1114" y="0"/>
                </a:moveTo>
                <a:cubicBezTo>
                  <a:pt x="1114" y="0"/>
                  <a:pt x="557" y="377"/>
                  <a:pt x="0" y="754"/>
                </a:cubicBezTo>
                <a:cubicBezTo>
                  <a:pt x="180" y="1190"/>
                  <a:pt x="406" y="1375"/>
                  <a:pt x="406" y="1375"/>
                </a:cubicBezTo>
                <a:cubicBezTo>
                  <a:pt x="2288" y="1375"/>
                  <a:pt x="4171" y="1375"/>
                  <a:pt x="4171" y="1375"/>
                </a:cubicBezTo>
                <a:lnTo>
                  <a:pt x="4171" y="468"/>
                </a:lnTo>
                <a:cubicBezTo>
                  <a:pt x="4171" y="468"/>
                  <a:pt x="2546" y="1416"/>
                  <a:pt x="1114" y="0"/>
                </a:cubicBezTo>
                <a:close/>
              </a:path>
            </a:pathLst>
          </a:custGeom>
          <a:solidFill>
            <a:schemeClr val="hlink"/>
          </a:soli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52" name="未知"/>
          <p:cNvSpPr/>
          <p:nvPr/>
        </p:nvSpPr>
        <p:spPr>
          <a:xfrm>
            <a:off x="4399661" y="647764"/>
            <a:ext cx="4835779" cy="6057551"/>
          </a:xfrm>
          <a:custGeom>
            <a:rect l="l" t="t" r="r" b="b"/>
            <a:pathLst>
              <a:path w="3016" h="3791">
                <a:moveTo>
                  <a:pt x="548" y="1300"/>
                </a:moveTo>
                <a:cubicBezTo>
                  <a:pt x="274" y="1912"/>
                  <a:pt x="0" y="2525"/>
                  <a:pt x="0" y="2525"/>
                </a:cubicBezTo>
                <a:cubicBezTo>
                  <a:pt x="1458" y="3791"/>
                  <a:pt x="3016" y="2752"/>
                  <a:pt x="3016" y="2752"/>
                </a:cubicBezTo>
                <a:cubicBezTo>
                  <a:pt x="3016" y="2752"/>
                  <a:pt x="3016" y="1708"/>
                  <a:pt x="3016" y="665"/>
                </a:cubicBezTo>
                <a:cubicBezTo>
                  <a:pt x="2528" y="170"/>
                  <a:pt x="1944" y="0"/>
                  <a:pt x="1944" y="0"/>
                </a:cubicBezTo>
                <a:cubicBezTo>
                  <a:pt x="1944" y="0"/>
                  <a:pt x="1639" y="839"/>
                  <a:pt x="548" y="1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53" name="未知"/>
          <p:cNvSpPr/>
          <p:nvPr/>
        </p:nvSpPr>
        <p:spPr>
          <a:xfrm>
            <a:off x="4766834" y="1604"/>
            <a:ext cx="2533332" cy="2627931"/>
          </a:xfrm>
          <a:custGeom>
            <a:rect l="l" t="t" r="r" b="b"/>
            <a:pathLst>
              <a:path w="1569" h="1645">
                <a:moveTo>
                  <a:pt x="0" y="0"/>
                </a:moveTo>
                <a:lnTo>
                  <a:pt x="335" y="1645"/>
                </a:lnTo>
                <a:cubicBezTo>
                  <a:pt x="335" y="1645"/>
                  <a:pt x="1394" y="1086"/>
                  <a:pt x="1569" y="0"/>
                </a:cubicBezTo>
                <a:cubicBezTo>
                  <a:pt x="784" y="0"/>
                  <a:pt x="0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54" name="未知"/>
          <p:cNvSpPr/>
          <p:nvPr/>
        </p:nvSpPr>
        <p:spPr>
          <a:xfrm>
            <a:off x="0" y="5948521"/>
            <a:ext cx="2964641" cy="987679"/>
          </a:xfrm>
          <a:custGeom>
            <a:rect l="l" t="t" r="r" b="b"/>
            <a:pathLst>
              <a:path w="1838" h="618">
                <a:moveTo>
                  <a:pt x="0" y="74"/>
                </a:moveTo>
                <a:cubicBezTo>
                  <a:pt x="879" y="269"/>
                  <a:pt x="1589" y="0"/>
                  <a:pt x="1589" y="0"/>
                </a:cubicBezTo>
                <a:cubicBezTo>
                  <a:pt x="1652" y="335"/>
                  <a:pt x="1838" y="618"/>
                  <a:pt x="1838" y="618"/>
                </a:cubicBezTo>
                <a:lnTo>
                  <a:pt x="0" y="618"/>
                </a:lnTo>
                <a:cubicBezTo>
                  <a:pt x="0" y="618"/>
                  <a:pt x="0" y="346"/>
                  <a:pt x="0" y="74"/>
                </a:cubicBez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55" name="未知"/>
          <p:cNvSpPr/>
          <p:nvPr/>
        </p:nvSpPr>
        <p:spPr>
          <a:xfrm>
            <a:off x="2567004" y="4720336"/>
            <a:ext cx="6662022" cy="2262363"/>
          </a:xfrm>
          <a:custGeom>
            <a:rect l="l" t="t" r="r" b="b"/>
            <a:pathLst>
              <a:path w="4171" h="1416">
                <a:moveTo>
                  <a:pt x="1114" y="0"/>
                </a:moveTo>
                <a:cubicBezTo>
                  <a:pt x="1114" y="0"/>
                  <a:pt x="557" y="377"/>
                  <a:pt x="0" y="754"/>
                </a:cubicBezTo>
                <a:cubicBezTo>
                  <a:pt x="180" y="1190"/>
                  <a:pt x="406" y="1375"/>
                  <a:pt x="406" y="1375"/>
                </a:cubicBezTo>
                <a:cubicBezTo>
                  <a:pt x="2288" y="1375"/>
                  <a:pt x="4171" y="1375"/>
                  <a:pt x="4171" y="1375"/>
                </a:cubicBezTo>
                <a:lnTo>
                  <a:pt x="4171" y="468"/>
                </a:lnTo>
                <a:cubicBezTo>
                  <a:pt x="4171" y="468"/>
                  <a:pt x="2546" y="1416"/>
                  <a:pt x="1114" y="0"/>
                </a:cubicBez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56" name="未知"/>
          <p:cNvSpPr/>
          <p:nvPr/>
        </p:nvSpPr>
        <p:spPr>
          <a:xfrm>
            <a:off x="4391644" y="634936"/>
            <a:ext cx="4835779" cy="6068775"/>
          </a:xfrm>
          <a:custGeom>
            <a:rect l="l" t="t" r="r" b="b"/>
            <a:pathLst>
              <a:path w="3016" h="3791">
                <a:moveTo>
                  <a:pt x="548" y="1300"/>
                </a:moveTo>
                <a:cubicBezTo>
                  <a:pt x="274" y="1912"/>
                  <a:pt x="0" y="2525"/>
                  <a:pt x="0" y="2525"/>
                </a:cubicBezTo>
                <a:cubicBezTo>
                  <a:pt x="1458" y="3791"/>
                  <a:pt x="3016" y="2752"/>
                  <a:pt x="3016" y="2752"/>
                </a:cubicBezTo>
                <a:cubicBezTo>
                  <a:pt x="3016" y="2752"/>
                  <a:pt x="3016" y="1708"/>
                  <a:pt x="3016" y="665"/>
                </a:cubicBezTo>
                <a:cubicBezTo>
                  <a:pt x="2528" y="170"/>
                  <a:pt x="1944" y="0"/>
                  <a:pt x="1944" y="0"/>
                </a:cubicBezTo>
                <a:cubicBezTo>
                  <a:pt x="1944" y="0"/>
                  <a:pt x="1639" y="839"/>
                  <a:pt x="548" y="1300"/>
                </a:cubicBez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57" name="未知" descr="1"/>
          <p:cNvSpPr/>
          <p:nvPr/>
        </p:nvSpPr>
        <p:spPr>
          <a:xfrm>
            <a:off x="4741180" y="0"/>
            <a:ext cx="2568607" cy="2656793"/>
          </a:xfrm>
          <a:custGeom>
            <a:rect l="l" t="t" r="r" b="b"/>
            <a:pathLst>
              <a:path w="1569" h="1645">
                <a:moveTo>
                  <a:pt x="0" y="0"/>
                </a:moveTo>
                <a:lnTo>
                  <a:pt x="335" y="1645"/>
                </a:lnTo>
                <a:cubicBezTo>
                  <a:pt x="335" y="1645"/>
                  <a:pt x="1394" y="1086"/>
                  <a:pt x="1569" y="0"/>
                </a:cubicBezTo>
                <a:cubicBezTo>
                  <a:pt x="784" y="0"/>
                  <a:pt x="0" y="0"/>
                  <a:pt x="0" y="0"/>
                </a:cubicBez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58" name="未知"/>
          <p:cNvSpPr/>
          <p:nvPr/>
        </p:nvSpPr>
        <p:spPr>
          <a:xfrm>
            <a:off x="0" y="1604"/>
            <a:ext cx="5913247" cy="6862445"/>
          </a:xfrm>
          <a:custGeom>
            <a:rect l="l" t="t" r="r" b="b"/>
            <a:pathLst>
              <a:path w="3690" h="4280">
                <a:moveTo>
                  <a:pt x="0" y="3810"/>
                </a:moveTo>
                <a:lnTo>
                  <a:pt x="0" y="1"/>
                </a:lnTo>
                <a:lnTo>
                  <a:pt x="2974" y="0"/>
                </a:lnTo>
                <a:cubicBezTo>
                  <a:pt x="3284" y="452"/>
                  <a:pt x="3690" y="1776"/>
                  <a:pt x="2768" y="2926"/>
                </a:cubicBezTo>
                <a:cubicBezTo>
                  <a:pt x="1610" y="4280"/>
                  <a:pt x="0" y="3810"/>
                  <a:pt x="0" y="3810"/>
                </a:cubicBezTo>
                <a:close/>
              </a:path>
            </a:pathLst>
          </a:custGeom>
          <a:solidFill>
            <a:srgbClr val="FFFFFF"/>
          </a:soli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59" name="未知"/>
          <p:cNvSpPr/>
          <p:nvPr/>
        </p:nvSpPr>
        <p:spPr>
          <a:xfrm>
            <a:off x="0" y="1604"/>
            <a:ext cx="5999829" cy="6501685"/>
          </a:xfrm>
          <a:custGeom>
            <a:rect l="l" t="t" r="r" b="b"/>
            <a:pathLst>
              <a:path w="3635" h="4115">
                <a:moveTo>
                  <a:pt x="0" y="3765"/>
                </a:moveTo>
                <a:lnTo>
                  <a:pt x="0" y="0"/>
                </a:lnTo>
                <a:lnTo>
                  <a:pt x="2767" y="0"/>
                </a:lnTo>
                <a:cubicBezTo>
                  <a:pt x="2767" y="0"/>
                  <a:pt x="3635" y="1445"/>
                  <a:pt x="2567" y="2858"/>
                </a:cubicBezTo>
                <a:cubicBezTo>
                  <a:pt x="1523" y="4115"/>
                  <a:pt x="0" y="3765"/>
                  <a:pt x="0" y="3765"/>
                </a:cubicBezTo>
                <a:close/>
              </a:path>
            </a:pathLst>
          </a:custGeom>
          <a:gradFill rotWithShape="1">
            <a:gsLst>
              <a:gs pos="0">
                <a:srgbClr val="FFFDE9"/>
              </a:gs>
              <a:gs pos="100000">
                <a:srgbClr val="FDF58D"/>
              </a:gs>
            </a:gsLst>
            <a:lin ang="2700000" scaled="1"/>
          </a:gra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grpSp>
        <p:nvGrpSpPr>
          <p:cNvPr id="2060" name="组合 2059"/>
          <p:cNvGrpSpPr/>
          <p:nvPr/>
        </p:nvGrpSpPr>
        <p:grpSpPr>
          <a:xfrm>
            <a:off x="253333" y="9525"/>
            <a:ext cx="4218480" cy="5967857"/>
            <a:chOff x="2" y="0"/>
            <a:chExt cx="2657" cy="3759"/>
          </a:xfrm>
        </p:grpSpPr>
        <p:cxnSp>
          <p:nvCxnSpPr>
            <p:cNvPr id="2061" name="直接连接符 2060"/>
            <p:cNvCxnSpPr/>
            <p:nvPr/>
          </p:nvCxnSpPr>
          <p:spPr>
            <a:xfrm flipH="1">
              <a:off x="2" y="0"/>
              <a:ext cx="0" cy="3757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  <p:cxnSp>
          <p:nvCxnSpPr>
            <p:cNvPr id="2062" name="直接连接符 2061"/>
            <p:cNvCxnSpPr/>
            <p:nvPr/>
          </p:nvCxnSpPr>
          <p:spPr>
            <a:xfrm flipH="1">
              <a:off x="665" y="0"/>
              <a:ext cx="0" cy="3759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  <p:cxnSp>
          <p:nvCxnSpPr>
            <p:cNvPr id="2063" name="直接连接符 2062"/>
            <p:cNvCxnSpPr/>
            <p:nvPr/>
          </p:nvCxnSpPr>
          <p:spPr>
            <a:xfrm flipH="1">
              <a:off x="1330" y="0"/>
              <a:ext cx="0" cy="3622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  <p:cxnSp>
          <p:nvCxnSpPr>
            <p:cNvPr id="2064" name="直接连接符 2063"/>
            <p:cNvCxnSpPr/>
            <p:nvPr/>
          </p:nvCxnSpPr>
          <p:spPr>
            <a:xfrm flipH="1">
              <a:off x="1994" y="0"/>
              <a:ext cx="0" cy="3287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  <p:cxnSp>
          <p:nvCxnSpPr>
            <p:cNvPr id="2065" name="直接连接符 2064"/>
            <p:cNvCxnSpPr/>
            <p:nvPr/>
          </p:nvCxnSpPr>
          <p:spPr>
            <a:xfrm flipH="1">
              <a:off x="2659" y="0"/>
              <a:ext cx="0" cy="2615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</p:grpSp>
      <p:grpSp>
        <p:nvGrpSpPr>
          <p:cNvPr id="2066" name="组合 2065"/>
          <p:cNvGrpSpPr/>
          <p:nvPr/>
        </p:nvGrpSpPr>
        <p:grpSpPr>
          <a:xfrm>
            <a:off x="6413" y="262955"/>
            <a:ext cx="5092319" cy="5349661"/>
            <a:chOff x="0" y="2"/>
            <a:chExt cx="3208" cy="3370"/>
          </a:xfrm>
        </p:grpSpPr>
        <p:cxnSp>
          <p:nvCxnSpPr>
            <p:cNvPr id="2067" name="直接连接符 2066"/>
            <p:cNvCxnSpPr/>
            <p:nvPr/>
          </p:nvCxnSpPr>
          <p:spPr>
            <a:xfrm rot="5400000" flipH="1">
              <a:off x="1477" y="-1475"/>
              <a:ext cx="0" cy="2953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  <p:cxnSp>
          <p:nvCxnSpPr>
            <p:cNvPr id="2068" name="直接连接符 2067"/>
            <p:cNvCxnSpPr/>
            <p:nvPr/>
          </p:nvCxnSpPr>
          <p:spPr>
            <a:xfrm rot="5400000" flipH="1">
              <a:off x="1587" y="-907"/>
              <a:ext cx="0" cy="3173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  <p:cxnSp>
          <p:nvCxnSpPr>
            <p:cNvPr id="2069" name="直接连接符 2068"/>
            <p:cNvCxnSpPr/>
            <p:nvPr/>
          </p:nvCxnSpPr>
          <p:spPr>
            <a:xfrm rot="5400000" flipH="1">
              <a:off x="1604" y="-247"/>
              <a:ext cx="0" cy="3208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  <p:cxnSp>
          <p:nvCxnSpPr>
            <p:cNvPr id="2070" name="直接连接符 2069"/>
            <p:cNvCxnSpPr/>
            <p:nvPr/>
          </p:nvCxnSpPr>
          <p:spPr>
            <a:xfrm rot="5400000" flipH="1">
              <a:off x="1519" y="517"/>
              <a:ext cx="0" cy="3038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  <p:cxnSp>
          <p:nvCxnSpPr>
            <p:cNvPr id="2071" name="直接连接符 2070"/>
            <p:cNvCxnSpPr/>
            <p:nvPr/>
          </p:nvCxnSpPr>
          <p:spPr>
            <a:xfrm rot="5400000" flipH="1">
              <a:off x="1315" y="1378"/>
              <a:ext cx="0" cy="2629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  <p:cxnSp>
          <p:nvCxnSpPr>
            <p:cNvPr id="2072" name="直接连接符 2071"/>
            <p:cNvCxnSpPr/>
            <p:nvPr/>
          </p:nvCxnSpPr>
          <p:spPr>
            <a:xfrm rot="5400000" flipH="1">
              <a:off x="842" y="2530"/>
              <a:ext cx="0" cy="1684"/>
            </a:xfrm>
            <a:prstGeom prst="line">
              <a:avLst/>
            </a:prstGeom>
            <a:noFill/>
            <a:ln>
              <a:solidFill>
                <a:srgbClr val="FFFFFF"/>
              </a:solidFill>
              <a:round/>
            </a:ln>
            <a:effectLst>
              <a:outerShdw dist="17961" dir="2700000" algn="ctr">
                <a:srgbClr val="FFCC00">
                  <a:alpha val="50000"/>
                </a:srgbClr>
              </a:outerShdw>
            </a:effectLst>
          </p:spPr>
        </p:cxnSp>
      </p:grpSp>
      <p:sp>
        <p:nvSpPr>
          <p:cNvPr id="2073" name="矩形 2072"/>
          <p:cNvSpPr/>
          <p:nvPr/>
        </p:nvSpPr>
        <p:spPr>
          <a:xfrm>
            <a:off x="2392236" y="291814"/>
            <a:ext cx="1022953" cy="1035780"/>
          </a:xfrm>
          <a:prstGeom prst="rect">
            <a:avLst/>
          </a:prstGeom>
          <a:solidFill>
            <a:srgbClr val="FFFFFF">
              <a:alpha val="64999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74" name="矩形 2073"/>
          <p:cNvSpPr/>
          <p:nvPr/>
        </p:nvSpPr>
        <p:spPr>
          <a:xfrm>
            <a:off x="288607" y="2459577"/>
            <a:ext cx="1022953" cy="1035780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75" name="矩形 2074"/>
          <p:cNvSpPr/>
          <p:nvPr/>
        </p:nvSpPr>
        <p:spPr>
          <a:xfrm>
            <a:off x="0" y="282194"/>
            <a:ext cx="253333" cy="10357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76" name="矩形 2075"/>
          <p:cNvSpPr/>
          <p:nvPr/>
        </p:nvSpPr>
        <p:spPr>
          <a:xfrm>
            <a:off x="1345232" y="9620"/>
            <a:ext cx="1022953" cy="237299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77" name="未知"/>
          <p:cNvSpPr/>
          <p:nvPr/>
        </p:nvSpPr>
        <p:spPr>
          <a:xfrm>
            <a:off x="4497467" y="1361266"/>
            <a:ext cx="727932" cy="1058227"/>
          </a:xfrm>
          <a:custGeom>
            <a:rect l="l" t="t" r="r" b="b"/>
            <a:pathLst>
              <a:path w="452" h="680">
                <a:moveTo>
                  <a:pt x="363" y="0"/>
                </a:moveTo>
                <a:lnTo>
                  <a:pt x="0" y="0"/>
                </a:lnTo>
                <a:lnTo>
                  <a:pt x="0" y="680"/>
                </a:lnTo>
                <a:lnTo>
                  <a:pt x="409" y="680"/>
                </a:lnTo>
                <a:lnTo>
                  <a:pt x="454" y="317"/>
                </a:lnTo>
                <a:lnTo>
                  <a:pt x="363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78" name="未知"/>
          <p:cNvSpPr/>
          <p:nvPr/>
        </p:nvSpPr>
        <p:spPr>
          <a:xfrm>
            <a:off x="2389029" y="4595273"/>
            <a:ext cx="1013333" cy="1034177"/>
          </a:xfrm>
          <a:custGeom>
            <a:rect l="l" t="t" r="r" b="b"/>
            <a:pathLst>
              <a:path w="680" h="681">
                <a:moveTo>
                  <a:pt x="635" y="0"/>
                </a:moveTo>
                <a:lnTo>
                  <a:pt x="0" y="0"/>
                </a:lnTo>
                <a:lnTo>
                  <a:pt x="0" y="681"/>
                </a:lnTo>
                <a:lnTo>
                  <a:pt x="272" y="681"/>
                </a:lnTo>
                <a:lnTo>
                  <a:pt x="680" y="454"/>
                </a:lnTo>
                <a:lnTo>
                  <a:pt x="680" y="0"/>
                </a:lnTo>
                <a:lnTo>
                  <a:pt x="635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2079" name="未知"/>
          <p:cNvSpPr/>
          <p:nvPr/>
        </p:nvSpPr>
        <p:spPr>
          <a:xfrm>
            <a:off x="7599997" y="0"/>
            <a:ext cx="1637046" cy="1242616"/>
          </a:xfrm>
          <a:custGeom>
            <a:rect l="l" t="t" r="r" b="b"/>
            <a:pathLst>
              <a:path w="1009" h="775">
                <a:moveTo>
                  <a:pt x="34" y="0"/>
                </a:moveTo>
                <a:cubicBezTo>
                  <a:pt x="34" y="115"/>
                  <a:pt x="0" y="255"/>
                  <a:pt x="0" y="255"/>
                </a:cubicBezTo>
                <a:cubicBezTo>
                  <a:pt x="489" y="376"/>
                  <a:pt x="1007" y="775"/>
                  <a:pt x="1007" y="775"/>
                </a:cubicBezTo>
                <a:lnTo>
                  <a:pt x="1009" y="0"/>
                </a:lnTo>
                <a:cubicBezTo>
                  <a:pt x="1009" y="0"/>
                  <a:pt x="521" y="0"/>
                  <a:pt x="34" y="0"/>
                </a:cubicBezTo>
                <a:close/>
              </a:path>
            </a:pathLst>
          </a:custGeom>
          <a:solidFill>
            <a:srgbClr val="E8E8E8"/>
          </a:soli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pic>
        <p:nvPicPr>
          <p:cNvPr id="2080" name="图片 2079" descr="water"/>
          <p:cNvPicPr>
            <a:picLocks noChangeAspect="1"/>
          </p:cNvPicPr>
          <p:nvPr/>
        </p:nvPicPr>
        <p:blipFill>
          <a:blip r:embed="rId5"/>
          <a:srcRect l="22409" t="16374" b="27486"/>
          <a:stretch>
            <a:fillRect/>
          </a:stretch>
        </p:blipFill>
        <p:spPr>
          <a:xfrm rot="360000">
            <a:off x="2291224" y="590042"/>
            <a:ext cx="2690463" cy="2219071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084" name="标题 2083"/>
          <p:cNvSpPr/>
          <p:nvPr>
            <p:ph type="ctrTitle"/>
          </p:nvPr>
        </p:nvSpPr>
        <p:spPr>
          <a:xfrm>
            <a:off x="384810" y="2077974"/>
            <a:ext cx="4771644" cy="123139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lvl="0">
              <a:buClrTx/>
              <a:buSzTx/>
              <a:buFontTx/>
              <a:defRPr sz="4444">
                <a:ea typeface="黑体" charset="-122"/>
              </a:defRPr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085" name="副标题 2084"/>
          <p:cNvSpPr/>
          <p:nvPr>
            <p:ph type="subTitle" idx="1"/>
          </p:nvPr>
        </p:nvSpPr>
        <p:spPr>
          <a:xfrm>
            <a:off x="307848" y="5233416"/>
            <a:ext cx="6464808" cy="38481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>
              <a:buClrTx/>
              <a:buSzTx/>
              <a:buFontTx/>
              <a:buNone/>
              <a:defRPr sz="1616">
                <a:latin typeface="Times New Roman" pitchFamily="2" charset="0"/>
              </a:defRPr>
            </a:lvl1pPr>
            <a:lvl2pPr marL="461772" lvl="1" indent="0" algn="ctr">
              <a:buClrTx/>
              <a:buSzTx/>
              <a:buFontTx/>
              <a:buNone/>
              <a:defRPr sz="1616">
                <a:latin typeface="Times New Roman" pitchFamily="2" charset="0"/>
              </a:defRPr>
            </a:lvl2pPr>
            <a:lvl3pPr marL="923544" lvl="2" indent="0" algn="ctr">
              <a:buClrTx/>
              <a:buSzTx/>
              <a:buFontTx/>
              <a:buNone/>
              <a:defRPr sz="1616">
                <a:latin typeface="Times New Roman" pitchFamily="2" charset="0"/>
              </a:defRPr>
            </a:lvl3pPr>
            <a:lvl4pPr marL="1385316" lvl="3" indent="0" algn="ctr">
              <a:buClrTx/>
              <a:buSzTx/>
              <a:buFontTx/>
              <a:buNone/>
              <a:defRPr sz="1616">
                <a:latin typeface="Times New Roman" pitchFamily="2" charset="0"/>
              </a:defRPr>
            </a:lvl4pPr>
            <a:lvl5pPr marL="1847088" lvl="4" indent="0" algn="ctr">
              <a:buClrTx/>
              <a:buSzTx/>
              <a:buFontTx/>
              <a:buNone/>
              <a:defRPr sz="1616">
                <a:latin typeface="Times New Roman" pitchFamily="2" charset="0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2083" name="日期占位符 2080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>
              <a:defRPr sz="1414"/>
            </a:lvl1pPr>
          </a:lstStyle>
          <a:p>
            <a:pPr fontAlgn="base"/>
            <a:fld id="{BB962C8B-B14F-4D97-AF65-F5344CB8AC3E}" type="datetime1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  <p:sp>
        <p:nvSpPr>
          <p:cNvPr id="2086" name="页脚占位符 2081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algn="ctr">
              <a:defRPr sz="1414"/>
            </a:lvl1pPr>
          </a:lstStyle>
          <a:p>
            <a:pPr fontAlgn="base"/>
            <a:endParaRPr lang="en-US" strike="noStrike" noProof="1"/>
          </a:p>
        </p:txBody>
      </p:sp>
      <p:sp>
        <p:nvSpPr>
          <p:cNvPr id="2087" name="灯片编号占位符 2082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algn="r">
              <a:defRPr sz="1414"/>
            </a:lvl1pPr>
          </a:lstStyle>
          <a:p>
            <a:pPr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tmRoo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1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 fill="hold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dur="1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dur="1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8" presetID="10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 fill="hold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dur="1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 fill="hold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dur="1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 fill="hold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dur="1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 fill="hold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31" presetID="10" presetClass="exit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fill="hold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dur="1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fill="hold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38" presetID="10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 fill="hold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dur="1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fill="hold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dur="1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 fill="hold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dur="1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 fill="hold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105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5" name="页脚占位符 105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6" name="灯片编号占位符 105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14"/>
            </a:lvl1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127" y="1726836"/>
            <a:ext cx="7965567" cy="2881264"/>
          </a:xfrm>
        </p:spPr>
        <p:txBody>
          <a:bodyPr anchor="b"/>
          <a:lstStyle>
            <a:lvl1pPr>
              <a:defRPr sz="4545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127" y="4635357"/>
            <a:ext cx="7965567" cy="1515189"/>
          </a:xfrm>
        </p:spPr>
        <p:txBody>
          <a:bodyPr/>
          <a:lstStyle>
            <a:lvl1pPr marL="0" indent="0">
              <a:buNone/>
              <a:defRPr sz="1818">
                <a:solidFill>
                  <a:schemeClr val="tx1">
                    <a:tint val="75000"/>
                  </a:schemeClr>
                </a:solidFill>
              </a:defRPr>
            </a:lvl1pPr>
            <a:lvl2pPr marL="346329" indent="0">
              <a:buNone/>
              <a:defRPr sz="1515">
                <a:solidFill>
                  <a:schemeClr val="tx1">
                    <a:tint val="75000"/>
                  </a:schemeClr>
                </a:solidFill>
              </a:defRPr>
            </a:lvl2pPr>
            <a:lvl3pPr marL="692658" indent="0">
              <a:buNone/>
              <a:defRPr sz="1364">
                <a:solidFill>
                  <a:schemeClr val="tx1">
                    <a:tint val="75000"/>
                  </a:schemeClr>
                </a:solidFill>
              </a:defRPr>
            </a:lvl3pPr>
            <a:lvl4pPr marL="1038987" indent="0">
              <a:buNone/>
              <a:defRPr sz="1212">
                <a:solidFill>
                  <a:schemeClr val="tx1">
                    <a:tint val="75000"/>
                  </a:schemeClr>
                </a:solidFill>
              </a:defRPr>
            </a:lvl4pPr>
            <a:lvl5pPr marL="1385316" indent="0">
              <a:buNone/>
              <a:defRPr sz="1212">
                <a:solidFill>
                  <a:schemeClr val="tx1">
                    <a:tint val="75000"/>
                  </a:schemeClr>
                </a:solidFill>
              </a:defRPr>
            </a:lvl5pPr>
            <a:lvl6pPr marL="1731645" indent="0">
              <a:buNone/>
              <a:defRPr sz="1212">
                <a:solidFill>
                  <a:schemeClr val="tx1">
                    <a:tint val="75000"/>
                  </a:schemeClr>
                </a:solidFill>
              </a:defRPr>
            </a:lvl6pPr>
            <a:lvl7pPr marL="2077974" indent="0">
              <a:buNone/>
              <a:defRPr sz="1212">
                <a:solidFill>
                  <a:schemeClr val="tx1">
                    <a:tint val="75000"/>
                  </a:schemeClr>
                </a:solidFill>
              </a:defRPr>
            </a:lvl7pPr>
            <a:lvl8pPr marL="2424303" indent="0">
              <a:buNone/>
              <a:defRPr sz="1212">
                <a:solidFill>
                  <a:schemeClr val="tx1">
                    <a:tint val="75000"/>
                  </a:schemeClr>
                </a:solidFill>
              </a:defRPr>
            </a:lvl8pPr>
            <a:lvl9pPr marL="2770632" indent="0">
              <a:buNone/>
              <a:defRPr sz="12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105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5" name="页脚占位符 105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6" name="灯片编号占位符 105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14"/>
            </a:lvl1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1772" y="1616202"/>
            <a:ext cx="4072829" cy="457122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00839" y="1616202"/>
            <a:ext cx="4072829" cy="457122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105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6" name="页脚占位符 105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7" name="灯片编号占位符 105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14"/>
            </a:lvl1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6139" y="368776"/>
            <a:ext cx="7965567" cy="1338819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8982" y="1796222"/>
            <a:ext cx="3691733" cy="832151"/>
          </a:xfrm>
        </p:spPr>
        <p:txBody>
          <a:bodyPr anchor="ctr" anchorCtr="0"/>
          <a:lstStyle>
            <a:lvl1pPr marL="0" indent="0">
              <a:buNone/>
              <a:defRPr sz="2121"/>
            </a:lvl1pPr>
            <a:lvl2pPr marL="346329" indent="0">
              <a:buNone/>
              <a:defRPr sz="1818"/>
            </a:lvl2pPr>
            <a:lvl3pPr marL="692658" indent="0">
              <a:buNone/>
              <a:defRPr sz="1515"/>
            </a:lvl3pPr>
            <a:lvl4pPr marL="1038987" indent="0">
              <a:buNone/>
              <a:defRPr sz="1364"/>
            </a:lvl4pPr>
            <a:lvl5pPr marL="1385316" indent="0">
              <a:buNone/>
              <a:defRPr sz="1364"/>
            </a:lvl5pPr>
            <a:lvl6pPr marL="1731645" indent="0">
              <a:buNone/>
              <a:defRPr sz="1364"/>
            </a:lvl6pPr>
            <a:lvl7pPr marL="2077974" indent="0">
              <a:buNone/>
              <a:defRPr sz="1364"/>
            </a:lvl7pPr>
            <a:lvl8pPr marL="2424303" indent="0">
              <a:buNone/>
              <a:defRPr sz="1364"/>
            </a:lvl8pPr>
            <a:lvl9pPr marL="2770632" indent="0">
              <a:buNone/>
              <a:defRPr sz="1364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8982" y="2692033"/>
            <a:ext cx="3691733" cy="3559527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39631" y="1796222"/>
            <a:ext cx="3709914" cy="832151"/>
          </a:xfrm>
        </p:spPr>
        <p:txBody>
          <a:bodyPr anchor="ctr" anchorCtr="0"/>
          <a:lstStyle>
            <a:lvl1pPr marL="0" indent="0">
              <a:buNone/>
              <a:defRPr sz="2121"/>
            </a:lvl1pPr>
            <a:lvl2pPr marL="346329" indent="0">
              <a:buNone/>
              <a:defRPr sz="1818"/>
            </a:lvl2pPr>
            <a:lvl3pPr marL="692658" indent="0">
              <a:buNone/>
              <a:defRPr sz="1515"/>
            </a:lvl3pPr>
            <a:lvl4pPr marL="1038987" indent="0">
              <a:buNone/>
              <a:defRPr sz="1364"/>
            </a:lvl4pPr>
            <a:lvl5pPr marL="1385316" indent="0">
              <a:buNone/>
              <a:defRPr sz="1364"/>
            </a:lvl5pPr>
            <a:lvl6pPr marL="1731645" indent="0">
              <a:buNone/>
              <a:defRPr sz="1364"/>
            </a:lvl6pPr>
            <a:lvl7pPr marL="2077974" indent="0">
              <a:buNone/>
              <a:defRPr sz="1364"/>
            </a:lvl7pPr>
            <a:lvl8pPr marL="2424303" indent="0">
              <a:buNone/>
              <a:defRPr sz="1364"/>
            </a:lvl8pPr>
            <a:lvl9pPr marL="2770632" indent="0">
              <a:buNone/>
              <a:defRPr sz="1364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39631" y="2692033"/>
            <a:ext cx="3709914" cy="3559527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105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8" name="页脚占位符 105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9" name="灯片编号占位符 105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14"/>
            </a:lvl1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105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4" name="页脚占位符 105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5" name="灯片编号占位符 105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14"/>
            </a:lvl1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05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3" name="页脚占位符 105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4" name="灯片编号占位符 105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14"/>
            </a:lvl1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6140" y="461772"/>
            <a:ext cx="2978670" cy="1616202"/>
          </a:xfrm>
        </p:spPr>
        <p:txBody>
          <a:bodyPr anchor="b"/>
          <a:lstStyle>
            <a:lvl1pPr>
              <a:defRPr sz="2424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26265" y="997299"/>
            <a:ext cx="4675441" cy="4922361"/>
          </a:xfrm>
        </p:spPr>
        <p:txBody>
          <a:bodyPr/>
          <a:lstStyle>
            <a:lvl1pPr>
              <a:defRPr sz="2424"/>
            </a:lvl1pPr>
            <a:lvl2pPr>
              <a:defRPr sz="2121"/>
            </a:lvl2pPr>
            <a:lvl3pPr>
              <a:defRPr sz="1818"/>
            </a:lvl3pPr>
            <a:lvl4pPr>
              <a:defRPr sz="1515"/>
            </a:lvl4pPr>
            <a:lvl5pPr>
              <a:defRPr sz="1515"/>
            </a:lvl5pPr>
            <a:lvl6pPr>
              <a:defRPr sz="1515"/>
            </a:lvl6pPr>
            <a:lvl7pPr>
              <a:defRPr sz="1515"/>
            </a:lvl7pPr>
            <a:lvl8pPr>
              <a:defRPr sz="1515"/>
            </a:lvl8pPr>
            <a:lvl9pPr>
              <a:defRPr sz="1515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6140" y="2077974"/>
            <a:ext cx="2978670" cy="3849704"/>
          </a:xfrm>
        </p:spPr>
        <p:txBody>
          <a:bodyPr/>
          <a:lstStyle>
            <a:lvl1pPr marL="0" indent="0">
              <a:buNone/>
              <a:defRPr sz="1212"/>
            </a:lvl1pPr>
            <a:lvl2pPr marL="346329" indent="0">
              <a:buNone/>
              <a:defRPr sz="1060"/>
            </a:lvl2pPr>
            <a:lvl3pPr marL="692658" indent="0">
              <a:buNone/>
              <a:defRPr sz="909"/>
            </a:lvl3pPr>
            <a:lvl4pPr marL="1038987" indent="0">
              <a:buNone/>
              <a:defRPr sz="758"/>
            </a:lvl4pPr>
            <a:lvl5pPr marL="1385316" indent="0">
              <a:buNone/>
              <a:defRPr sz="758"/>
            </a:lvl5pPr>
            <a:lvl6pPr marL="1731645" indent="0">
              <a:buNone/>
              <a:defRPr sz="758"/>
            </a:lvl6pPr>
            <a:lvl7pPr marL="2077974" indent="0">
              <a:buNone/>
              <a:defRPr sz="758"/>
            </a:lvl7pPr>
            <a:lvl8pPr marL="2424303" indent="0">
              <a:buNone/>
              <a:defRPr sz="758"/>
            </a:lvl8pPr>
            <a:lvl9pPr marL="2770632" indent="0">
              <a:buNone/>
              <a:defRPr sz="758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105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6" name="页脚占位符 105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7" name="灯片编号占位符 105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14"/>
            </a:lvl1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6140" y="461772"/>
            <a:ext cx="3155252" cy="1616202"/>
          </a:xfrm>
        </p:spPr>
        <p:txBody>
          <a:bodyPr anchor="b"/>
          <a:lstStyle>
            <a:lvl1pPr>
              <a:defRPr sz="2424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926265" y="461773"/>
            <a:ext cx="4675441" cy="5457889"/>
          </a:xfrm>
        </p:spPr>
        <p:txBody>
          <a:bodyPr/>
          <a:lstStyle>
            <a:lvl1pPr marL="0" indent="0">
              <a:buNone/>
              <a:defRPr sz="2424"/>
            </a:lvl1pPr>
            <a:lvl2pPr marL="346329" indent="0">
              <a:buNone/>
              <a:defRPr sz="2121"/>
            </a:lvl2pPr>
            <a:lvl3pPr marL="692658" indent="0">
              <a:buNone/>
              <a:defRPr sz="1818"/>
            </a:lvl3pPr>
            <a:lvl4pPr marL="1038987" indent="0">
              <a:buNone/>
              <a:defRPr sz="1515"/>
            </a:lvl4pPr>
            <a:lvl5pPr marL="1385316" indent="0">
              <a:buNone/>
              <a:defRPr sz="1515"/>
            </a:lvl5pPr>
            <a:lvl6pPr marL="1731645" indent="0">
              <a:buNone/>
              <a:defRPr sz="1515"/>
            </a:lvl6pPr>
            <a:lvl7pPr marL="2077974" indent="0">
              <a:buNone/>
              <a:defRPr sz="1515"/>
            </a:lvl7pPr>
            <a:lvl8pPr marL="2424303" indent="0">
              <a:buNone/>
              <a:defRPr sz="1515"/>
            </a:lvl8pPr>
            <a:lvl9pPr marL="2770632" indent="0">
              <a:buNone/>
              <a:defRPr sz="1515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6140" y="2077974"/>
            <a:ext cx="3155252" cy="3849704"/>
          </a:xfrm>
        </p:spPr>
        <p:txBody>
          <a:bodyPr/>
          <a:lstStyle>
            <a:lvl1pPr marL="0" indent="0">
              <a:buNone/>
              <a:defRPr sz="1515"/>
            </a:lvl1pPr>
            <a:lvl2pPr marL="346329" indent="0">
              <a:buNone/>
              <a:defRPr sz="1364"/>
            </a:lvl2pPr>
            <a:lvl3pPr marL="692658" indent="0">
              <a:buNone/>
              <a:defRPr sz="1212"/>
            </a:lvl3pPr>
            <a:lvl4pPr marL="1038987" indent="0">
              <a:buNone/>
              <a:defRPr sz="1060"/>
            </a:lvl4pPr>
            <a:lvl5pPr marL="1385316" indent="0">
              <a:buNone/>
              <a:defRPr sz="1060"/>
            </a:lvl5pPr>
            <a:lvl6pPr marL="1731645" indent="0">
              <a:buNone/>
              <a:defRPr sz="1060"/>
            </a:lvl6pPr>
            <a:lvl7pPr marL="2077974" indent="0">
              <a:buNone/>
              <a:defRPr sz="1060"/>
            </a:lvl7pPr>
            <a:lvl8pPr marL="2424303" indent="0">
              <a:buNone/>
              <a:defRPr sz="1060"/>
            </a:lvl8pPr>
            <a:lvl9pPr marL="2770632" indent="0">
              <a:buNone/>
              <a:defRPr sz="106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105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6" name="页脚占位符 105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7" name="灯片编号占位符 105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14"/>
            </a:lvl1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105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5" name="页脚占位符 105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6" name="灯片编号占位符 105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14"/>
            </a:lvl1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95694" y="461772"/>
            <a:ext cx="2077974" cy="572565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1772" y="461772"/>
            <a:ext cx="6113459" cy="572565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105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5" name="页脚占位符 105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14"/>
            </a:lvl1pPr>
          </a:lstStyle>
          <a:p>
            <a:pPr lvl="0" fontAlgn="base"/>
            <a:endParaRPr lang="en-US" strike="noStrike" noProof="1"/>
          </a:p>
        </p:txBody>
      </p:sp>
      <p:sp>
        <p:nvSpPr>
          <p:cNvPr id="6" name="灯片编号占位符 105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14"/>
            </a:lvl1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6.png" /><Relationship Id="rId13" Type="http://schemas.openxmlformats.org/officeDocument/2006/relationships/image" Target="../media/image7.png" /><Relationship Id="rId14" Type="http://schemas.openxmlformats.org/officeDocument/2006/relationships/image" Target="../media/image8.jpeg" /><Relationship Id="rId15" Type="http://schemas.openxmlformats.org/officeDocument/2006/relationships/image" Target="../media/image9.jpeg" /><Relationship Id="rId16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026" name="未知"/>
          <p:cNvSpPr/>
          <p:nvPr/>
        </p:nvSpPr>
        <p:spPr>
          <a:xfrm>
            <a:off x="0" y="0"/>
            <a:ext cx="9238647" cy="6924977"/>
          </a:xfrm>
          <a:custGeom>
            <a:rect l="l" t="t" r="r" b="b"/>
            <a:pathLst>
              <a:path w="5768" h="4325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cubicBezTo>
                  <a:pt x="5768" y="4325"/>
                  <a:pt x="3549" y="4325"/>
                  <a:pt x="1331" y="4325"/>
                </a:cubicBezTo>
                <a:cubicBezTo>
                  <a:pt x="499" y="3811"/>
                  <a:pt x="0" y="3109"/>
                  <a:pt x="4" y="311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rgbClr val="FFFFFB"/>
              </a:gs>
              <a:gs pos="100000">
                <a:srgbClr val="FDF58D">
                  <a:alpha val="70000"/>
                </a:srgbClr>
              </a:gs>
            </a:gsLst>
            <a:lin ang="2700000" scaled="1"/>
          </a:gra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pic>
        <p:nvPicPr>
          <p:cNvPr id="1027" name="图片 1026" descr="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235440" cy="692658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028" name="未知"/>
          <p:cNvSpPr/>
          <p:nvPr/>
        </p:nvSpPr>
        <p:spPr>
          <a:xfrm>
            <a:off x="6413" y="5164471"/>
            <a:ext cx="1871139" cy="1763712"/>
          </a:xfrm>
          <a:custGeom>
            <a:rect l="l" t="t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grpSp>
        <p:nvGrpSpPr>
          <p:cNvPr id="1029" name="组合 1028"/>
          <p:cNvGrpSpPr/>
          <p:nvPr/>
        </p:nvGrpSpPr>
        <p:grpSpPr>
          <a:xfrm>
            <a:off x="0" y="0"/>
            <a:ext cx="9248267" cy="6944218"/>
            <a:chExt cx="5826" cy="4374"/>
          </a:xfrm>
        </p:grpSpPr>
        <p:grpSp>
          <p:nvGrpSpPr>
            <p:cNvPr id="1030" name="组合 1029"/>
            <p:cNvGrpSpPr/>
            <p:nvPr/>
          </p:nvGrpSpPr>
          <p:grpSpPr>
            <a:xfrm>
              <a:off x="335" y="0"/>
              <a:ext cx="5131" cy="4374"/>
              <a:chOff x="3" y="0"/>
              <a:chExt cx="5131" cy="4374"/>
            </a:xfrm>
          </p:grpSpPr>
          <p:cxnSp>
            <p:nvCxnSpPr>
              <p:cNvPr id="1031" name="直接连接符 1030"/>
              <p:cNvCxnSpPr/>
              <p:nvPr/>
            </p:nvCxnSpPr>
            <p:spPr>
              <a:xfrm flipH="1">
                <a:off x="3" y="0"/>
                <a:ext cx="0" cy="3545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32" name="直接连接符 1031"/>
              <p:cNvCxnSpPr/>
              <p:nvPr/>
            </p:nvCxnSpPr>
            <p:spPr>
              <a:xfrm flipH="1">
                <a:off x="736" y="0"/>
                <a:ext cx="0" cy="4183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33" name="直接连接符 1032"/>
              <p:cNvCxnSpPr/>
              <p:nvPr/>
            </p:nvCxnSpPr>
            <p:spPr>
              <a:xfrm flipH="1">
                <a:off x="1469" y="0"/>
                <a:ext cx="0" cy="4365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34" name="直接连接符 1033"/>
              <p:cNvCxnSpPr/>
              <p:nvPr/>
            </p:nvCxnSpPr>
            <p:spPr>
              <a:xfrm flipH="1">
                <a:off x="2202" y="0"/>
                <a:ext cx="0" cy="4374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35" name="直接连接符 1034"/>
              <p:cNvCxnSpPr/>
              <p:nvPr/>
            </p:nvCxnSpPr>
            <p:spPr>
              <a:xfrm flipH="1">
                <a:off x="2934" y="247"/>
                <a:ext cx="0" cy="4127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36" name="直接连接符 1035"/>
              <p:cNvCxnSpPr/>
              <p:nvPr/>
            </p:nvCxnSpPr>
            <p:spPr>
              <a:xfrm flipH="1">
                <a:off x="3668" y="394"/>
                <a:ext cx="0" cy="3980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37" name="直接连接符 1036"/>
              <p:cNvCxnSpPr/>
              <p:nvPr/>
            </p:nvCxnSpPr>
            <p:spPr>
              <a:xfrm flipH="1">
                <a:off x="4401" y="492"/>
                <a:ext cx="0" cy="3882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38" name="直接连接符 1037"/>
              <p:cNvCxnSpPr/>
              <p:nvPr/>
            </p:nvCxnSpPr>
            <p:spPr>
              <a:xfrm flipH="1">
                <a:off x="5134" y="573"/>
                <a:ext cx="0" cy="3802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</p:grpSp>
        <p:grpSp>
          <p:nvGrpSpPr>
            <p:cNvPr id="1039" name="组合 1038"/>
            <p:cNvGrpSpPr/>
            <p:nvPr/>
          </p:nvGrpSpPr>
          <p:grpSpPr>
            <a:xfrm>
              <a:off x="0" y="267"/>
              <a:ext cx="5826" cy="3573"/>
              <a:chOff x="0" y="3"/>
              <a:chExt cx="5826" cy="3573"/>
            </a:xfrm>
          </p:grpSpPr>
          <p:cxnSp>
            <p:nvCxnSpPr>
              <p:cNvPr id="1040" name="直接连接符 1039"/>
              <p:cNvCxnSpPr/>
              <p:nvPr/>
            </p:nvCxnSpPr>
            <p:spPr>
              <a:xfrm rot="5400000" flipH="1">
                <a:off x="1651" y="-1649"/>
                <a:ext cx="0" cy="3303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41" name="直接连接符 1040"/>
              <p:cNvCxnSpPr/>
              <p:nvPr/>
            </p:nvCxnSpPr>
            <p:spPr>
              <a:xfrm rot="5400000" flipH="1">
                <a:off x="2913" y="-2196"/>
                <a:ext cx="0" cy="5826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42" name="直接连接符 1041"/>
              <p:cNvCxnSpPr/>
              <p:nvPr/>
            </p:nvCxnSpPr>
            <p:spPr>
              <a:xfrm rot="5400000" flipH="1">
                <a:off x="2913" y="-1481"/>
                <a:ext cx="0" cy="5826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43" name="直接连接符 1042"/>
              <p:cNvCxnSpPr/>
              <p:nvPr/>
            </p:nvCxnSpPr>
            <p:spPr>
              <a:xfrm rot="5400000" flipH="1">
                <a:off x="2914" y="-766"/>
                <a:ext cx="0" cy="5824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44" name="直接连接符 1043"/>
              <p:cNvCxnSpPr/>
              <p:nvPr/>
            </p:nvCxnSpPr>
            <p:spPr>
              <a:xfrm rot="5400000" flipH="1">
                <a:off x="2914" y="-51"/>
                <a:ext cx="0" cy="5824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  <p:cxnSp>
            <p:nvCxnSpPr>
              <p:cNvPr id="1045" name="直接连接符 1044"/>
              <p:cNvCxnSpPr/>
              <p:nvPr/>
            </p:nvCxnSpPr>
            <p:spPr>
              <a:xfrm rot="5400000" flipH="1">
                <a:off x="3224" y="1000"/>
                <a:ext cx="0" cy="5153"/>
              </a:xfrm>
              <a:prstGeom prst="line">
                <a:avLst/>
              </a:prstGeom>
              <a:noFill/>
              <a:ln>
                <a:solidFill>
                  <a:srgbClr val="FFFFFF">
                    <a:alpha val="50000"/>
                  </a:srgbClr>
                </a:solidFill>
                <a:round/>
              </a:ln>
              <a:effectLst>
                <a:outerShdw dist="17961" dir="2700000" algn="ctr">
                  <a:srgbClr val="FFCC00">
                    <a:alpha val="25000"/>
                  </a:srgbClr>
                </a:outerShdw>
              </a:effectLst>
            </p:spPr>
          </p:cxnSp>
        </p:grpSp>
      </p:grpSp>
      <p:sp>
        <p:nvSpPr>
          <p:cNvPr id="1046" name="矩形 1045"/>
          <p:cNvSpPr/>
          <p:nvPr/>
        </p:nvSpPr>
        <p:spPr>
          <a:xfrm>
            <a:off x="4045315" y="2719324"/>
            <a:ext cx="1139999" cy="1090295"/>
          </a:xfrm>
          <a:prstGeom prst="rect">
            <a:avLst/>
          </a:prstGeom>
          <a:solidFill>
            <a:srgbClr val="FFFFFF">
              <a:alpha val="25000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47" name="矩形 1046"/>
          <p:cNvSpPr/>
          <p:nvPr/>
        </p:nvSpPr>
        <p:spPr>
          <a:xfrm>
            <a:off x="7534259" y="4986496"/>
            <a:ext cx="1131983" cy="1090295"/>
          </a:xfrm>
          <a:prstGeom prst="rect">
            <a:avLst/>
          </a:prstGeom>
          <a:solidFill>
            <a:srgbClr val="FFFFFF">
              <a:alpha val="29999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48" name="矩形 1047"/>
          <p:cNvSpPr/>
          <p:nvPr/>
        </p:nvSpPr>
        <p:spPr>
          <a:xfrm>
            <a:off x="554768" y="3846497"/>
            <a:ext cx="1140000" cy="109029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49" name="矩形 1048"/>
          <p:cNvSpPr/>
          <p:nvPr/>
        </p:nvSpPr>
        <p:spPr>
          <a:xfrm>
            <a:off x="6370209" y="6124892"/>
            <a:ext cx="1139999" cy="804894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50" name="矩形 1049"/>
          <p:cNvSpPr/>
          <p:nvPr/>
        </p:nvSpPr>
        <p:spPr>
          <a:xfrm>
            <a:off x="2874852" y="0"/>
            <a:ext cx="1139999" cy="408861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51" name="矩形 1050"/>
          <p:cNvSpPr/>
          <p:nvPr/>
        </p:nvSpPr>
        <p:spPr>
          <a:xfrm>
            <a:off x="2881266" y="4988100"/>
            <a:ext cx="1131983" cy="1090295"/>
          </a:xfrm>
          <a:prstGeom prst="rect">
            <a:avLst/>
          </a:prstGeom>
          <a:solidFill>
            <a:srgbClr val="FFFFFF">
              <a:alpha val="29999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52" name="矩形 1051"/>
          <p:cNvSpPr/>
          <p:nvPr/>
        </p:nvSpPr>
        <p:spPr>
          <a:xfrm>
            <a:off x="6363795" y="1582532"/>
            <a:ext cx="1131983" cy="1090295"/>
          </a:xfrm>
          <a:prstGeom prst="rect">
            <a:avLst/>
          </a:prstGeom>
          <a:solidFill>
            <a:srgbClr val="FFFFFF">
              <a:alpha val="29999"/>
            </a:srgbClr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pic>
        <p:nvPicPr>
          <p:cNvPr id="1053" name="图片 1052" descr="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52320" y="5695188"/>
            <a:ext cx="2005822" cy="123139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054" name="日期占位符 1053"/>
          <p:cNvSpPr>
            <a:spLocks noGrp="1"/>
          </p:cNvSpPr>
          <p:nvPr>
            <p:ph type="dt" sz="half" idx="4294967295"/>
          </p:nvPr>
        </p:nvSpPr>
        <p:spPr>
          <a:xfrm>
            <a:off x="461772" y="6307677"/>
            <a:ext cx="2154936" cy="48101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414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/>
            <a:endParaRPr lang="en-US" strike="noStrike" noProof="1"/>
          </a:p>
        </p:txBody>
      </p:sp>
      <p:sp>
        <p:nvSpPr>
          <p:cNvPr id="1055" name="页脚占位符 1054"/>
          <p:cNvSpPr>
            <a:spLocks noGrp="1"/>
          </p:cNvSpPr>
          <p:nvPr>
            <p:ph type="ftr" sz="quarter" idx="1"/>
          </p:nvPr>
        </p:nvSpPr>
        <p:spPr>
          <a:xfrm>
            <a:off x="3155442" y="6307677"/>
            <a:ext cx="2924556" cy="48101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en-US"/>
            </a:defPPr>
            <a:lvl1pPr marL="0" indent="0" algn="ctr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414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/>
            <a:endParaRPr lang="en-US" strike="noStrike" noProof="1"/>
          </a:p>
        </p:txBody>
      </p:sp>
      <p:sp>
        <p:nvSpPr>
          <p:cNvPr id="1056" name="灯片编号占位符 1055"/>
          <p:cNvSpPr>
            <a:spLocks noGrp="1"/>
          </p:cNvSpPr>
          <p:nvPr>
            <p:ph type="sldNum" sz="quarter" idx="2"/>
          </p:nvPr>
        </p:nvSpPr>
        <p:spPr>
          <a:xfrm>
            <a:off x="6618732" y="6307677"/>
            <a:ext cx="2154936" cy="48101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en-US"/>
            </a:defPPr>
            <a:lvl1pPr marL="0" indent="0" algn="r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414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/>
            <a:fld id="{9A0DB2DC-4C9A-4742-B13C-FB6460FD3503}" type="slidenum">
              <a:rPr lang="en-US" strike="noStrike" noProof="1">
                <a:latin typeface="Arial" pitchFamily="34" charset="0"/>
                <a:ea typeface="+mn-ea"/>
                <a:cs typeface="+mn-cs"/>
              </a:rPr>
              <a:t/>
            </a:fld>
            <a:endParaRPr lang="en-US" strike="noStrike" noProof="1"/>
          </a:p>
        </p:txBody>
      </p:sp>
      <p:sp>
        <p:nvSpPr>
          <p:cNvPr id="1057" name="未知" descr="11"/>
          <p:cNvSpPr/>
          <p:nvPr/>
        </p:nvSpPr>
        <p:spPr>
          <a:xfrm>
            <a:off x="4082193" y="0"/>
            <a:ext cx="5156454" cy="747173"/>
          </a:xfrm>
          <a:custGeom>
            <a:rect l="l" t="t" r="r" b="b"/>
            <a:pathLst>
              <a:path w="3130" h="452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blipFill rotWithShape="1">
            <a:blip r:embed="rId14"/>
            <a:stretch>
              <a:fillRect/>
            </a:stretch>
          </a:blip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58" name="未知"/>
          <p:cNvSpPr/>
          <p:nvPr/>
        </p:nvSpPr>
        <p:spPr>
          <a:xfrm>
            <a:off x="4082193" y="1604"/>
            <a:ext cx="5156454" cy="747173"/>
          </a:xfrm>
          <a:custGeom>
            <a:rect l="l" t="t" r="r" b="b"/>
            <a:pathLst>
              <a:path w="3130" h="452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blipFill rotWithShape="1">
            <a:blip r:embed="rId15"/>
            <a:stretch>
              <a:fillRect/>
            </a:stretch>
          </a:blipFill>
          <a:ln>
            <a:noFill/>
            <a:round/>
          </a:ln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59" name="标题 1058"/>
          <p:cNvSpPr/>
          <p:nvPr>
            <p:ph type="title" idx="3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60" name="文本占位符 1059"/>
          <p:cNvSpPr/>
          <p:nvPr>
            <p:ph type="body" idx="4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 fill="hold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marL="0" lvl="0" indent="0" algn="l" defTabSz="923544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040" b="1" u="none" kern="1200" baseline="0">
          <a:solidFill>
            <a:schemeClr val="tx2"/>
          </a:solidFill>
          <a:latin typeface="Arial" pitchFamily="34" charset="0"/>
          <a:ea typeface="黑体" charset="-122"/>
          <a:cs typeface="+mj-cs"/>
        </a:defRPr>
      </a:lvl1pPr>
    </p:titleStyle>
    <p:bodyStyle>
      <a:lvl1pPr marL="346329" lvl="0" indent="-346329" algn="l" defTabSz="923544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828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50379" lvl="1" indent="-288608" algn="l" defTabSz="923544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424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54430" lvl="2" indent="-230886" algn="l" defTabSz="923544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02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16202" lvl="3" indent="-230886" algn="l" defTabSz="923544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1818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77974" lvl="4" indent="-230886" algn="l" defTabSz="923544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1818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39746" lvl="5" indent="-230886" algn="l" defTabSz="923544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818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01518" lvl="6" indent="-230886" algn="l" defTabSz="923544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818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3290" lvl="7" indent="-230886" algn="l" defTabSz="923544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818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25062" lvl="8" indent="-230886" algn="l" defTabSz="923544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818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23544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1818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61772" lvl="1" indent="0" algn="l" defTabSz="923544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1818" u="none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923544" lvl="2" indent="0" algn="l" defTabSz="923544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1818" u="none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385316" lvl="3" indent="0" algn="l" defTabSz="923544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1818" u="none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1847088" lvl="4" indent="0" algn="l" defTabSz="923544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1818" u="none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308860" lvl="5" indent="0" algn="l" defTabSz="923544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u="none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6pPr>
      <a:lvl7pPr marL="2770632" lvl="6" indent="0" algn="l" defTabSz="923544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u="none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7pPr>
      <a:lvl8pPr marL="3232404" lvl="7" indent="0" algn="l" defTabSz="923544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u="none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8pPr>
      <a:lvl9pPr marL="3694176" lvl="8" indent="0" algn="l" defTabSz="923544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u="none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1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4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5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6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7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8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140042041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7" name="标题 4097"/>
          <p:cNvSpPr/>
          <p:nvPr>
            <p:ph type="ctrTitle"/>
          </p:nvPr>
        </p:nvSpPr>
        <p:spPr>
          <a:xfrm>
            <a:off x="230886" y="2308540"/>
            <a:ext cx="8311896" cy="14847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0" indent="0" algn="l" defTabSz="923544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baseline="0">
                <a:solidFill>
                  <a:schemeClr val="tx2"/>
                </a:solidFill>
                <a:latin typeface="Arial" pitchFamily="34" charset="0"/>
                <a:ea typeface="黑体" charset="-122"/>
              </a:defRPr>
            </a:lvl1pPr>
          </a:lstStyle>
          <a:p>
            <a:pPr marL="0" marR="0" lvl="0" indent="0" algn="ctr" defTabSz="923544"/>
            <a:r>
              <a:rPr lang="zh-CN" altLang="en-US" sz="6466" spc="0">
                <a:solidFill>
                  <a:srgbClr val="002060"/>
                </a:solidFill>
              </a:rPr>
              <a:t>中医饮</a:t>
            </a:r>
            <a:r>
              <a:rPr lang="zh-CN" altLang="en-US" sz="1500" spc="0">
                <a:solidFill>
                  <a:srgbClr val="002060"/>
                </a:solidFill>
              </a:rPr>
              <a:t>(Yin)</a:t>
            </a:r>
            <a:r>
              <a:rPr lang="zh-CN" altLang="en-US" sz="6466" spc="0">
                <a:solidFill>
                  <a:srgbClr val="002060"/>
                </a:solidFill>
              </a:rPr>
              <a:t>食调护</a:t>
            </a:r>
            <a:endParaRPr lang="zh-CN" altLang="en-US" sz="6666">
              <a:solidFill>
                <a:srgbClr val="002060"/>
              </a:solidFill>
            </a:endParaRPr>
          </a:p>
        </p:txBody>
      </p:sp>
      <p:sp>
        <p:nvSpPr>
          <p:cNvPr id="4098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第一页，共六十一页。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1" name="标题 6145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中医</a:t>
            </a:r>
            <a:r>
              <a:rPr lang="zh-CN" altLang="en-US" sz="1500"/>
              <a:t>(Yi)</a:t>
            </a:r>
            <a:r>
              <a:rPr lang="zh-CN" altLang="en-US" sz="3436"/>
              <a:t>饮食调护</a:t>
            </a:r>
            <a:endParaRPr lang="zh-CN" altLang="en-US" sz="3636"/>
          </a:p>
        </p:txBody>
      </p:sp>
      <p:sp>
        <p:nvSpPr>
          <p:cNvPr id="5122" name="文本占位符 6146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“绿豆治百病大法”</a:t>
            </a:r>
            <a:endParaRPr lang="zh-CN" altLang="en-US"/>
          </a:p>
          <a:p>
            <a:pPr lvl="0"/>
            <a:r>
              <a:rPr lang="zh-CN" altLang="en-US"/>
              <a:t>2014年2月20日，张悟本因脑梗入北医三院住院治疗。</a:t>
            </a:r>
            <a:endParaRPr lang="zh-CN" altLang="en-US"/>
          </a:p>
          <a:p>
            <a:pPr lvl="0"/>
            <a:r>
              <a:rPr lang="zh-CN" altLang="en-US"/>
              <a:t>得病期间,张悟本表示,自己被气出了</a:t>
            </a:r>
            <a:r>
              <a:rPr lang="zh-CN" altLang="en-US" sz="1500"/>
              <a:t>(Liao)</a:t>
            </a:r>
            <a:r>
              <a:rPr lang="zh-CN" altLang="en-US"/>
              <a:t>脑梗,目前是靠食疗治病,少油少肉,天天吃生土豆。</a:t>
            </a:r>
            <a:endParaRPr lang="zh-CN" altLang="en-US"/>
          </a:p>
          <a:p>
            <a:pPr lvl="0">
              <a:buNone/>
            </a:pPr>
            <a:r>
              <a:rPr lang="zh-CN" altLang="en-US" sz="7780">
                <a:solidFill>
                  <a:srgbClr val="FF0000"/>
                </a:solidFill>
              </a:rPr>
              <a:t>            </a:t>
            </a:r>
            <a:r>
              <a:rPr lang="zh-CN" altLang="en-US" sz="15556">
                <a:solidFill>
                  <a:srgbClr val="FF0000"/>
                </a:solidFill>
              </a:rPr>
              <a:t>？</a:t>
            </a:r>
            <a:endParaRPr lang="zh-CN" altLang="en-US" sz="15756">
              <a:solidFill>
                <a:srgbClr val="FF0000"/>
              </a:solidFill>
            </a:endParaRPr>
          </a:p>
        </p:txBody>
      </p:sp>
      <p:pic>
        <p:nvPicPr>
          <p:cNvPr id="5123" name="图片 6147" descr="013000002013611236078326829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416" y="4309872"/>
            <a:ext cx="1818227" cy="2283206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5124" name="图片 6148" descr="u=31564266,2012047198&amp;fm=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822" y="4617720"/>
            <a:ext cx="1548860" cy="154886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5125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第二页，共六十一页。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5" name="标题 7169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</a:t>
            </a:r>
            <a:r>
              <a:rPr lang="zh-CN" altLang="en-US" sz="1500"/>
              <a:t>(Zhong)</a:t>
            </a:r>
            <a:r>
              <a:rPr lang="zh-CN" altLang="en-US" sz="3436"/>
              <a:t>医饮食调护</a:t>
            </a:r>
            <a:endParaRPr lang="zh-CN" altLang="en-US" sz="3636"/>
          </a:p>
        </p:txBody>
      </p:sp>
      <p:sp>
        <p:nvSpPr>
          <p:cNvPr id="6146" name="文本占位符 7170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绿豆：</a:t>
            </a:r>
            <a:endParaRPr lang="zh-CN" altLang="en-US"/>
          </a:p>
          <a:p>
            <a:pPr lvl="0">
              <a:buNone/>
            </a:pPr>
            <a:r>
              <a:rPr lang="zh-CN" altLang="en-US"/>
              <a:t>       性味归经：甘、寒，归心、胃经</a:t>
            </a:r>
            <a:endParaRPr lang="zh-CN" altLang="en-US"/>
          </a:p>
          <a:p>
            <a:pPr lvl="0">
              <a:buNone/>
            </a:pPr>
            <a:r>
              <a:rPr lang="zh-CN" altLang="en-US"/>
              <a:t>       功       效： 清热解毒（解酒</a:t>
            </a:r>
            <a:r>
              <a:rPr lang="zh-CN" altLang="en-US" sz="1500"/>
              <a:t>(Jiu)</a:t>
            </a:r>
            <a:r>
              <a:rPr lang="zh-CN" altLang="en-US"/>
              <a:t>毒、热毒）</a:t>
            </a:r>
            <a:endParaRPr lang="zh-CN" altLang="en-US"/>
          </a:p>
          <a:p>
            <a:pPr lvl="0"/>
            <a:r>
              <a:rPr lang="zh-CN" altLang="en-US"/>
              <a:t>土豆：</a:t>
            </a:r>
            <a:endParaRPr lang="zh-CN" altLang="en-US"/>
          </a:p>
          <a:p>
            <a:pPr lvl="0">
              <a:buNone/>
            </a:pPr>
            <a:r>
              <a:rPr lang="zh-CN" altLang="en-US"/>
              <a:t>       性味归经：甘、平，入胃、大肠经</a:t>
            </a:r>
            <a:endParaRPr lang="zh-CN" altLang="en-US"/>
          </a:p>
          <a:p>
            <a:pPr lvl="0">
              <a:buNone/>
            </a:pPr>
            <a:r>
              <a:rPr lang="zh-CN" altLang="en-US"/>
              <a:t>       功       效： 益气健脾，调中和胃</a:t>
            </a:r>
            <a:endParaRPr lang="zh-CN" altLang="en-US"/>
          </a:p>
          <a:p>
            <a:pPr lvl="0"/>
            <a:endParaRPr lang="zh-CN" altLang="en-US"/>
          </a:p>
        </p:txBody>
      </p:sp>
      <p:sp>
        <p:nvSpPr>
          <p:cNvPr id="6147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第三页，共六十一页。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标题 9217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/>
              <a:t>中</a:t>
            </a:r>
            <a:r>
              <a:rPr lang="zh-CN" altLang="en-US" sz="1500"/>
              <a:t>(Zhong)</a:t>
            </a:r>
            <a:r>
              <a:rPr lang="zh-CN" altLang="en-US"/>
              <a:t>医饮食调护</a:t>
            </a:r>
            <a:endParaRPr lang="zh-CN" altLang="en-US"/>
          </a:p>
        </p:txBody>
      </p:sp>
      <p:sp>
        <p:nvSpPr>
          <p:cNvPr id="8194" name="文本占位符 9218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20"/>
              <a:t>根据《中华人民共和国食品卫生法》 卫生部于2002年印发了《既是食品又是药品的物品名单》</a:t>
            </a:r>
            <a:endParaRPr lang="zh-CN" altLang="en-US" sz="2020"/>
          </a:p>
          <a:p>
            <a:pPr lvl="0"/>
            <a:r>
              <a:rPr lang="zh-CN" altLang="en-US" sz="1620"/>
              <a:t> 丁香、八角茴香、刀豆、小茴香、小蓟、山药、山楂、马齿苋、乌梢蛇、乌梅、木瓜、火麻仁、代代花、玉竹、甘草、白芷、白果、白扁豆、白扁豆花、龙眼肉（桂圆）、决明子、百合、肉豆蔻、肉桂、余甘子、佛手、杏</a:t>
            </a:r>
            <a:r>
              <a:rPr lang="zh-CN" altLang="en-US" sz="1500"/>
              <a:t>(Xing)</a:t>
            </a:r>
            <a:r>
              <a:rPr lang="zh-CN" altLang="en-US" sz="1620"/>
              <a:t>仁（甜、苦）、沙棘、牡蛎、芡实、花椒、赤小豆、阿胶、鸡内金、麦芽、昆布、枣（大枣、酸枣、黑枣）、罗汉果、郁李仁、金银花、青果、鱼腥草、姜（生姜、干姜）、枳椇子、枸杞子、栀子、砂仁、胖大海、茯苓、香橼、香薷、桃仁、桑叶、桑椹、桔红、桔梗、益智仁、荷叶、莱菔子、莲子、高良姜、淡竹叶、淡豆豉、菊花、菊苣、黄芥子、黄精、紫苏、紫苏籽、葛根、黑芝麻、黑胡椒、槐米、槐花、蒲公英、蜂蜜、榧子、酸枣仁、鲜白茅根、鲜芦根、蝮蛇、橘皮、薄荷、薏苡仁、薤白、覆盆子、藿香。（87种）</a:t>
            </a:r>
            <a:endParaRPr lang="zh-CN" altLang="en-US" sz="2020"/>
          </a:p>
        </p:txBody>
      </p:sp>
      <p:sp>
        <p:nvSpPr>
          <p:cNvPr id="8195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第四页，共六十一页。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标题 10241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中医饮食</a:t>
            </a:r>
            <a:r>
              <a:rPr lang="zh-CN" altLang="en-US" sz="1500"/>
              <a:t>(Shi)</a:t>
            </a:r>
            <a:r>
              <a:rPr lang="zh-CN" altLang="en-US" sz="3436"/>
              <a:t>调护</a:t>
            </a:r>
            <a:endParaRPr lang="zh-CN" altLang="en-US" sz="3636"/>
          </a:p>
        </p:txBody>
      </p:sp>
      <p:sp>
        <p:nvSpPr>
          <p:cNvPr id="9218" name="文本占位符 10242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720"/>
              <a:t>可用于保健食品的物品名单</a:t>
            </a:r>
            <a:endParaRPr lang="zh-CN" altLang="en-US" sz="2020"/>
          </a:p>
          <a:p>
            <a:pPr lvl="0"/>
            <a:r>
              <a:rPr lang="zh-CN" altLang="en-US" sz="1820"/>
              <a:t>人参、人参叶、人参果、三七、土茯苓、大蓟、女贞子、山茱萸、川牛膝、川贝母、川芎、马鹿胎、马鹿茸、马鹿骨、丹参、五加皮、五味子、升麻、天门冬、天麻、太子参、巴戟天、木香、木贼、牛蒡子、牛蒡根、车前子、车前草、北沙参、平贝母、玄参、生地黄、生何首乌、白及、白术、白芍、白豆蔻、石决明、石斛（需提供可使用证明）、地骨皮、当归、竹茹、红花、红景天、西洋参、吴茱萸、怀牛膝、杜仲、杜仲叶、沙苑子、牡丹皮、芦荟、苍术、补骨脂、诃子、赤芍、远志、麦</a:t>
            </a:r>
            <a:r>
              <a:rPr lang="zh-CN" altLang="en-US" sz="1500"/>
              <a:t>(Mai)</a:t>
            </a:r>
            <a:r>
              <a:rPr lang="zh-CN" altLang="en-US" sz="1820"/>
              <a:t>门冬、龟甲、佩兰、侧柏叶、制大黄、制何首乌、刺五加、刺玫果、泽兰、泽泻、玫瑰花、玫瑰茄、知母、罗布麻、苦丁茶、金荞麦</a:t>
            </a:r>
            <a:r>
              <a:rPr lang="zh-CN" altLang="en-US" sz="1500"/>
              <a:t>(Mai)</a:t>
            </a:r>
            <a:r>
              <a:rPr lang="zh-CN" altLang="en-US" sz="1820"/>
              <a:t>、金樱子、青皮、厚朴、厚朴花、姜黄、枳壳、枳实、柏子仁、珍珠、绞股蓝、胡芦巴、茜草、荜茇、韭菜子、首乌藤、香附、骨碎补、党参、桑白皮、桑枝、浙贝母、益母草、积雪草、淫羊藿、菟丝子、野菊花、银杏叶、黄芪、湖北贝母、番泻叶、蛤蚧、越橘、槐实、蒲黄、蒺藜、蜂胶、酸角、墨旱莲、熟大黄、熟地黄、鳖甲</a:t>
            </a:r>
            <a:endParaRPr lang="zh-CN" altLang="en-US" sz="2020"/>
          </a:p>
        </p:txBody>
      </p:sp>
      <p:sp>
        <p:nvSpPr>
          <p:cNvPr id="9219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第五页，共六十一页。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标题 11265"/>
          <p:cNvSpPr/>
          <p:nvPr>
            <p:ph type="title" idx="4294967295"/>
          </p:nvPr>
        </p:nvSpPr>
        <p:spPr>
          <a:xfrm>
            <a:off x="0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7"/>
              <a:t>中医饮食营养学基本观</a:t>
            </a:r>
            <a:r>
              <a:rPr lang="zh-CN" altLang="en-US" sz="1500"/>
              <a:t>(Guan)</a:t>
            </a:r>
            <a:r>
              <a:rPr lang="zh-CN" altLang="en-US" sz="3437"/>
              <a:t>点</a:t>
            </a:r>
            <a:endParaRPr lang="zh-CN" altLang="en-US" sz="3737"/>
          </a:p>
        </p:txBody>
      </p:sp>
      <p:sp>
        <p:nvSpPr>
          <p:cNvPr id="10242" name="圆角矩形 11266"/>
          <p:cNvSpPr/>
          <p:nvPr/>
        </p:nvSpPr>
        <p:spPr>
          <a:xfrm>
            <a:off x="1231392" y="2449957"/>
            <a:ext cx="6772656" cy="5996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rgbClr val="FCFCFC"/>
            </a:solidFill>
            <a:round/>
          </a:ln>
          <a:effectLst>
            <a:outerShdw dist="35921" dir="2700000" algn="ctr">
              <a:srgbClr val="001D3A">
                <a:alpha val="50000"/>
              </a:srgbClr>
            </a:outerShdw>
          </a:effectLst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243" name="圆角矩形 11267"/>
          <p:cNvSpPr/>
          <p:nvPr/>
        </p:nvSpPr>
        <p:spPr>
          <a:xfrm>
            <a:off x="1231392" y="1747679"/>
            <a:ext cx="6772656" cy="599662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28575">
            <a:solidFill>
              <a:srgbClr val="FCFCFC"/>
            </a:solidFill>
            <a:round/>
          </a:ln>
          <a:effectLst>
            <a:outerShdw dist="35921" dir="2700000" algn="ctr">
              <a:srgbClr val="001D3A">
                <a:alpha val="50000"/>
              </a:srgbClr>
            </a:outerShdw>
          </a:effectLst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grpSp>
        <p:nvGrpSpPr>
          <p:cNvPr id="10244" name="组合 11268"/>
          <p:cNvGrpSpPr/>
          <p:nvPr/>
        </p:nvGrpSpPr>
        <p:grpSpPr>
          <a:xfrm>
            <a:off x="7619238" y="2090801"/>
            <a:ext cx="189197" cy="607679"/>
            <a:chOff x="52" y="14"/>
            <a:chExt cx="131" cy="422"/>
          </a:xfrm>
        </p:grpSpPr>
        <p:sp>
          <p:nvSpPr>
            <p:cNvPr id="10245" name="椭圆 11269"/>
            <p:cNvSpPr/>
            <p:nvPr/>
          </p:nvSpPr>
          <p:spPr>
            <a:xfrm>
              <a:off x="52" y="14"/>
              <a:ext cx="127" cy="12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/>
              </a:solidFill>
              <a:round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  <p:sp>
          <p:nvSpPr>
            <p:cNvPr id="10246" name="椭圆 11270"/>
            <p:cNvSpPr/>
            <p:nvPr/>
          </p:nvSpPr>
          <p:spPr>
            <a:xfrm>
              <a:off x="56" y="315"/>
              <a:ext cx="127" cy="12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/>
              </a:solidFill>
              <a:round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  <p:sp>
          <p:nvSpPr>
            <p:cNvPr id="10247" name="圆角矩形 11271"/>
            <p:cNvSpPr/>
            <p:nvPr/>
          </p:nvSpPr>
          <p:spPr>
            <a:xfrm>
              <a:off x="89" y="87"/>
              <a:ext cx="63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EAEAEA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</p:grpSp>
      <p:grpSp>
        <p:nvGrpSpPr>
          <p:cNvPr id="10248" name="组合 11272"/>
          <p:cNvGrpSpPr/>
          <p:nvPr/>
        </p:nvGrpSpPr>
        <p:grpSpPr>
          <a:xfrm>
            <a:off x="1385316" y="2087594"/>
            <a:ext cx="189198" cy="605952"/>
            <a:chOff x="10" y="14"/>
            <a:chExt cx="131" cy="421"/>
          </a:xfrm>
        </p:grpSpPr>
        <p:sp>
          <p:nvSpPr>
            <p:cNvPr id="10249" name="椭圆 11273"/>
            <p:cNvSpPr/>
            <p:nvPr/>
          </p:nvSpPr>
          <p:spPr>
            <a:xfrm>
              <a:off x="10" y="14"/>
              <a:ext cx="127" cy="12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/>
              </a:solidFill>
              <a:round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  <p:sp>
          <p:nvSpPr>
            <p:cNvPr id="10250" name="椭圆 11274"/>
            <p:cNvSpPr/>
            <p:nvPr/>
          </p:nvSpPr>
          <p:spPr>
            <a:xfrm>
              <a:off x="14" y="315"/>
              <a:ext cx="127" cy="12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/>
              </a:solidFill>
              <a:round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  <p:sp>
          <p:nvSpPr>
            <p:cNvPr id="10251" name="圆角矩形 11275"/>
            <p:cNvSpPr/>
            <p:nvPr/>
          </p:nvSpPr>
          <p:spPr>
            <a:xfrm>
              <a:off x="46" y="87"/>
              <a:ext cx="63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</p:grpSp>
      <p:sp>
        <p:nvSpPr>
          <p:cNvPr id="10252" name="文本框 11276"/>
          <p:cNvSpPr/>
          <p:nvPr/>
        </p:nvSpPr>
        <p:spPr>
          <a:xfrm>
            <a:off x="2077974" y="1770126"/>
            <a:ext cx="5079492" cy="415138"/>
          </a:xfrm>
          <a:prstGeom prst="rect">
            <a:avLst/>
          </a:prstGeom>
          <a:noFill/>
          <a:ln>
            <a:noFill/>
            <a:miter lim="800000"/>
          </a:ln>
          <a:effectLst>
            <a:outerShdw dist="17961" dir="2700000" algn="ctr">
              <a:srgbClr val="000000">
                <a:alpha val="50000"/>
              </a:srgbClr>
            </a:outerShdw>
          </a:effectLst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1772" lvl="0" indent="-461772">
              <a:spcBef>
                <a:spcPct val="50000"/>
              </a:spcBef>
              <a:buClr>
                <a:schemeClr val="tx1"/>
              </a:buClr>
            </a:pPr>
            <a:r>
              <a:rPr lang="zh-CN" altLang="en-US" sz="2124" b="1">
                <a:solidFill>
                  <a:schemeClr val="bg1"/>
                </a:solidFill>
                <a:latin typeface="黑体"/>
              </a:rPr>
              <a:t>1.天人相应</a:t>
            </a:r>
            <a:r>
              <a:rPr lang="zh-CN" altLang="en-US" sz="1500" b="1">
                <a:solidFill>
                  <a:schemeClr val="bg1"/>
                </a:solidFill>
                <a:latin typeface="黑体"/>
              </a:rPr>
              <a:t>(Ying)</a:t>
            </a:r>
            <a:r>
              <a:rPr lang="zh-CN" altLang="en-US" sz="2124" b="1">
                <a:solidFill>
                  <a:schemeClr val="bg1"/>
                </a:solidFill>
                <a:latin typeface="黑体"/>
              </a:rPr>
              <a:t>整体营养观    </a:t>
            </a:r>
            <a:endParaRPr lang="zh-CN" altLang="en-US" sz="2424" b="1">
              <a:solidFill>
                <a:schemeClr val="bg1"/>
              </a:solidFill>
              <a:latin typeface="黑体"/>
            </a:endParaRPr>
          </a:p>
        </p:txBody>
      </p:sp>
      <p:sp>
        <p:nvSpPr>
          <p:cNvPr id="10253" name="圆角矩形 11277"/>
          <p:cNvSpPr/>
          <p:nvPr/>
        </p:nvSpPr>
        <p:spPr>
          <a:xfrm>
            <a:off x="1231392" y="3182700"/>
            <a:ext cx="6772656" cy="599662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28575">
            <a:solidFill>
              <a:srgbClr val="FCFCFC"/>
            </a:solidFill>
            <a:round/>
          </a:ln>
          <a:effectLst>
            <a:outerShdw dist="35921" dir="2700000" algn="ctr">
              <a:srgbClr val="001D3A">
                <a:alpha val="50000"/>
              </a:srgbClr>
            </a:outerShdw>
          </a:effectLst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254" name="圆角矩形 11278"/>
          <p:cNvSpPr/>
          <p:nvPr/>
        </p:nvSpPr>
        <p:spPr>
          <a:xfrm>
            <a:off x="1231392" y="3904218"/>
            <a:ext cx="6772656" cy="5996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rgbClr val="FCFCFC"/>
            </a:solidFill>
            <a:round/>
          </a:ln>
          <a:effectLst>
            <a:outerShdw dist="35921" dir="2700000" algn="ctr">
              <a:srgbClr val="001D3A">
                <a:alpha val="50000"/>
              </a:srgbClr>
            </a:outerShdw>
          </a:effectLst>
        </p:spPr>
        <p:txBody>
          <a:bodyPr anchor="t" anchorCtr="0"/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grpSp>
        <p:nvGrpSpPr>
          <p:cNvPr id="10255" name="组合 11279"/>
          <p:cNvGrpSpPr/>
          <p:nvPr/>
        </p:nvGrpSpPr>
        <p:grpSpPr>
          <a:xfrm>
            <a:off x="7619238" y="3545062"/>
            <a:ext cx="189197" cy="607679"/>
            <a:chOff x="52" y="24"/>
            <a:chExt cx="131" cy="422"/>
          </a:xfrm>
        </p:grpSpPr>
        <p:sp>
          <p:nvSpPr>
            <p:cNvPr id="10256" name="椭圆 11280"/>
            <p:cNvSpPr/>
            <p:nvPr/>
          </p:nvSpPr>
          <p:spPr>
            <a:xfrm>
              <a:off x="52" y="24"/>
              <a:ext cx="127" cy="12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/>
              </a:solidFill>
              <a:round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  <p:sp>
          <p:nvSpPr>
            <p:cNvPr id="10257" name="椭圆 11281"/>
            <p:cNvSpPr/>
            <p:nvPr/>
          </p:nvSpPr>
          <p:spPr>
            <a:xfrm>
              <a:off x="56" y="325"/>
              <a:ext cx="127" cy="12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/>
              </a:solidFill>
              <a:round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  <p:sp>
          <p:nvSpPr>
            <p:cNvPr id="10258" name="圆角矩形 11282"/>
            <p:cNvSpPr/>
            <p:nvPr/>
          </p:nvSpPr>
          <p:spPr>
            <a:xfrm>
              <a:off x="89" y="97"/>
              <a:ext cx="63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EAEAEA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</p:grpSp>
      <p:grpSp>
        <p:nvGrpSpPr>
          <p:cNvPr id="10259" name="组合 11283"/>
          <p:cNvGrpSpPr/>
          <p:nvPr/>
        </p:nvGrpSpPr>
        <p:grpSpPr>
          <a:xfrm>
            <a:off x="1385316" y="3541856"/>
            <a:ext cx="189198" cy="605951"/>
            <a:chOff x="10" y="24"/>
            <a:chExt cx="131" cy="421"/>
          </a:xfrm>
        </p:grpSpPr>
        <p:sp>
          <p:nvSpPr>
            <p:cNvPr id="10260" name="椭圆 11284"/>
            <p:cNvSpPr/>
            <p:nvPr/>
          </p:nvSpPr>
          <p:spPr>
            <a:xfrm>
              <a:off x="10" y="24"/>
              <a:ext cx="127" cy="12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/>
              </a:solidFill>
              <a:round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  <p:sp>
          <p:nvSpPr>
            <p:cNvPr id="10261" name="椭圆 11285"/>
            <p:cNvSpPr/>
            <p:nvPr/>
          </p:nvSpPr>
          <p:spPr>
            <a:xfrm>
              <a:off x="14" y="325"/>
              <a:ext cx="127" cy="12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2"/>
              </a:solidFill>
              <a:round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  <p:sp>
          <p:nvSpPr>
            <p:cNvPr id="10262" name="圆角矩形 11286"/>
            <p:cNvSpPr/>
            <p:nvPr/>
          </p:nvSpPr>
          <p:spPr>
            <a:xfrm>
              <a:off x="46" y="97"/>
              <a:ext cx="63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1pPr>
              <a:lvl2pPr marL="461772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2pPr>
              <a:lvl3pPr marL="923544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3pPr>
              <a:lvl4pPr marL="1385316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4pPr>
              <a:lvl5pPr marL="1847088" indent="0" algn="l" defTabSz="923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818" u="none" kern="1200" baseline="0">
                  <a:solidFill>
                    <a:schemeClr val="tx1"/>
                  </a:solidFill>
                  <a:latin typeface="Arial" pitchFamily="34" charset="0"/>
                  <a:ea typeface="黑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zh-CN" altLang="en-US"/>
            </a:p>
          </p:txBody>
        </p:sp>
      </p:grpSp>
      <p:sp>
        <p:nvSpPr>
          <p:cNvPr id="10263" name="文本框 11287"/>
          <p:cNvSpPr/>
          <p:nvPr/>
        </p:nvSpPr>
        <p:spPr>
          <a:xfrm>
            <a:off x="2077974" y="2523712"/>
            <a:ext cx="5079492" cy="445618"/>
          </a:xfrm>
          <a:prstGeom prst="rect">
            <a:avLst/>
          </a:prstGeom>
          <a:noFill/>
          <a:ln>
            <a:noFill/>
            <a:miter lim="800000"/>
          </a:ln>
          <a:effectLst>
            <a:outerShdw dist="17961" dir="2700000" algn="ctr">
              <a:srgbClr val="000000">
                <a:alpha val="50000"/>
              </a:srgbClr>
            </a:outerShdw>
          </a:effectLst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1772" lvl="0" indent="-461772">
              <a:spcBef>
                <a:spcPct val="50000"/>
              </a:spcBef>
              <a:buClr>
                <a:schemeClr val="tx1"/>
              </a:buClr>
            </a:pPr>
            <a:r>
              <a:rPr lang="zh-CN" altLang="en-US" sz="2324" b="1">
                <a:solidFill>
                  <a:schemeClr val="bg1"/>
                </a:solidFill>
                <a:latin typeface="黑体"/>
              </a:rPr>
              <a:t>2. 调理阴阳营养观     </a:t>
            </a:r>
            <a:endParaRPr lang="zh-CN" altLang="en-US" sz="2424" b="1">
              <a:solidFill>
                <a:schemeClr val="bg1"/>
              </a:solidFill>
              <a:latin typeface="黑体"/>
            </a:endParaRPr>
          </a:p>
        </p:txBody>
      </p:sp>
      <p:sp>
        <p:nvSpPr>
          <p:cNvPr id="10264" name="文本框 11288"/>
          <p:cNvSpPr/>
          <p:nvPr/>
        </p:nvSpPr>
        <p:spPr>
          <a:xfrm>
            <a:off x="2077974" y="3254852"/>
            <a:ext cx="5079492" cy="415138"/>
          </a:xfrm>
          <a:prstGeom prst="rect">
            <a:avLst/>
          </a:prstGeom>
          <a:noFill/>
          <a:ln>
            <a:noFill/>
            <a:miter lim="800000"/>
          </a:ln>
          <a:effectLst>
            <a:outerShdw dist="17961" dir="2700000" algn="ctr">
              <a:srgbClr val="000000">
                <a:alpha val="50000"/>
              </a:srgbClr>
            </a:outerShdw>
          </a:effectLst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1772" lvl="0" indent="-461772">
              <a:spcBef>
                <a:spcPct val="50000"/>
              </a:spcBef>
              <a:buClr>
                <a:schemeClr val="tx1"/>
              </a:buClr>
            </a:pPr>
            <a:r>
              <a:rPr lang="zh-CN" altLang="en-US" sz="2124" b="1">
                <a:solidFill>
                  <a:srgbClr val="FFFFFF"/>
                </a:solidFill>
                <a:latin typeface="黑体"/>
              </a:rPr>
              <a:t>3. 食药一体营养观     </a:t>
            </a:r>
            <a:endParaRPr lang="zh-CN" altLang="en-US" sz="2424" b="1">
              <a:solidFill>
                <a:srgbClr val="FFFFFF"/>
              </a:solidFill>
              <a:latin typeface="黑体"/>
            </a:endParaRPr>
          </a:p>
        </p:txBody>
      </p:sp>
      <p:sp>
        <p:nvSpPr>
          <p:cNvPr id="10265" name="文本框 11289"/>
          <p:cNvSpPr/>
          <p:nvPr/>
        </p:nvSpPr>
        <p:spPr>
          <a:xfrm>
            <a:off x="2077974" y="3966750"/>
            <a:ext cx="5079492" cy="430378"/>
          </a:xfrm>
          <a:prstGeom prst="rect">
            <a:avLst/>
          </a:prstGeom>
          <a:noFill/>
          <a:ln>
            <a:noFill/>
            <a:miter lim="800000"/>
          </a:ln>
          <a:effectLst>
            <a:outerShdw dist="17961" dir="2700000" algn="ctr">
              <a:srgbClr val="000000">
                <a:alpha val="50000"/>
              </a:srgbClr>
            </a:outerShdw>
          </a:effectLst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1pPr>
            <a:lvl2pPr marL="461772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2pPr>
            <a:lvl3pPr marL="923544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3pPr>
            <a:lvl4pPr marL="1385316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4pPr>
            <a:lvl5pPr marL="1847088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818" u="none" kern="1200" baseline="0">
                <a:solidFill>
                  <a:schemeClr val="tx1"/>
                </a:solidFill>
                <a:latin typeface="Arial" pitchFamily="34" charset="0"/>
                <a:ea typeface="黑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1772" lvl="0" indent="-461772">
              <a:spcBef>
                <a:spcPct val="50000"/>
              </a:spcBef>
              <a:buClr>
                <a:schemeClr val="tx1"/>
              </a:buClr>
            </a:pPr>
            <a:r>
              <a:rPr lang="zh-CN" altLang="en-US" sz="2224" b="1">
                <a:solidFill>
                  <a:srgbClr val="FFFFFF"/>
                </a:solidFill>
                <a:latin typeface="黑体"/>
              </a:rPr>
              <a:t>4. 全面膳食与审因用膳相结合     </a:t>
            </a:r>
            <a:endParaRPr lang="zh-CN" altLang="en-US" sz="2424" b="1">
              <a:solidFill>
                <a:srgbClr val="FFFFFF"/>
              </a:solidFill>
              <a:latin typeface="黑体"/>
            </a:endParaRPr>
          </a:p>
        </p:txBody>
      </p:sp>
      <p:sp>
        <p:nvSpPr>
          <p:cNvPr id="10266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第六页，共六十一页。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标题 12289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2832"/>
              <a:t>中</a:t>
            </a:r>
            <a:r>
              <a:rPr lang="zh-CN" altLang="en-US" sz="1500"/>
              <a:t>(Zhong)</a:t>
            </a:r>
            <a:r>
              <a:rPr lang="zh-CN" altLang="en-US" sz="2832"/>
              <a:t>医饮食调护</a:t>
            </a:r>
            <a:br>
              <a:rPr lang="zh-CN" altLang="en-US" sz="2728"/>
            </a:br>
            <a:endParaRPr lang="zh-CN" altLang="en-US" sz="2828"/>
          </a:p>
        </p:txBody>
      </p:sp>
      <p:sp>
        <p:nvSpPr>
          <p:cNvPr id="11266" name="文本占位符 12290"/>
          <p:cNvSpPr/>
          <p:nvPr>
            <p:ph type="body" idx="4294967295"/>
          </p:nvPr>
        </p:nvSpPr>
        <p:spPr>
          <a:xfrm>
            <a:off x="538734" y="1077468"/>
            <a:ext cx="8311896" cy="457282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820" b="1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1620" b="1">
                <a:latin typeface="宋体" pitchFamily="2" charset="-122"/>
                <a:ea typeface="宋体" pitchFamily="2" charset="-122"/>
              </a:rPr>
              <a:t>素问</a:t>
            </a:r>
            <a:r>
              <a:rPr lang="en-US" altLang="zh-CN" sz="1620" b="1">
                <a:latin typeface="宋体" pitchFamily="2" charset="-122"/>
                <a:ea typeface="宋体" pitchFamily="2" charset="-122"/>
              </a:rPr>
              <a:t>·</a:t>
            </a:r>
            <a:r>
              <a:rPr lang="zh-CN" altLang="en-US" sz="1720" b="1">
                <a:latin typeface="宋体" pitchFamily="2" charset="-122"/>
                <a:ea typeface="宋体" pitchFamily="2" charset="-122"/>
              </a:rPr>
              <a:t>脏</a:t>
            </a:r>
            <a:r>
              <a:rPr lang="zh-CN" altLang="en-US" sz="1500" b="1">
                <a:latin typeface="宋体" pitchFamily="2" charset="-122"/>
                <a:ea typeface="宋体" pitchFamily="2" charset="-122"/>
              </a:rPr>
              <a:t>(Zang)</a:t>
            </a:r>
            <a:r>
              <a:rPr lang="zh-CN" altLang="en-US" sz="1720" b="1">
                <a:latin typeface="宋体" pitchFamily="2" charset="-122"/>
                <a:ea typeface="宋体" pitchFamily="2" charset="-122"/>
              </a:rPr>
              <a:t>气法时论</a:t>
            </a:r>
            <a:r>
              <a:rPr lang="en-US" altLang="zh-CN" sz="1920" b="1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1920" b="1">
                <a:latin typeface="宋体" pitchFamily="2" charset="-122"/>
                <a:ea typeface="宋体" pitchFamily="2" charset="-122"/>
              </a:rPr>
              <a:t>中就指出：“五谷为养，五果为助，五畜为益，五菜为充，气味合而服之，以补精益气”。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1267" name="Picture 7" descr="373bc4b41667b0428bd4b2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202" y="1924050"/>
            <a:ext cx="5845905" cy="4547171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1268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第七页，共六十一页。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tmRoot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 fill="hold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标题 13313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中医饮食</a:t>
            </a:r>
            <a:r>
              <a:rPr lang="zh-CN" altLang="en-US" sz="1500"/>
              <a:t>(Shi)</a:t>
            </a:r>
            <a:r>
              <a:rPr lang="zh-CN" altLang="en-US" sz="3436"/>
              <a:t>调护</a:t>
            </a:r>
            <a:endParaRPr lang="zh-CN" altLang="en-US" sz="3636"/>
          </a:p>
        </p:txBody>
      </p:sp>
      <p:sp>
        <p:nvSpPr>
          <p:cNvPr id="12290" name="文本占位符 13314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329" lvl="0" indent="-346329"/>
            <a:r>
              <a:rPr lang="zh-CN" altLang="en-US" sz="1820" b="1">
                <a:latin typeface="宋体" pitchFamily="2" charset="-122"/>
                <a:ea typeface="宋体" pitchFamily="2" charset="-122"/>
              </a:rPr>
              <a:t>合理搭配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marL="750379" lvl="1" indent="-288608"/>
            <a:r>
              <a:rPr lang="zh-CN" altLang="en-US" sz="1920" b="1">
                <a:latin typeface="宋体" pitchFamily="2" charset="-122"/>
                <a:ea typeface="宋体" pitchFamily="2" charset="-122"/>
              </a:rPr>
              <a:t>谨和五味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marL="1154430" lvl="2" indent="-230886"/>
            <a:r>
              <a:rPr lang="zh-CN" altLang="en-US" sz="1718" b="1">
                <a:latin typeface="宋体" pitchFamily="2" charset="-122"/>
                <a:ea typeface="宋体" pitchFamily="2" charset="-122"/>
              </a:rPr>
              <a:t>食物的味道归纳为酸、苦、甘、辛，咸五种，统称“五味”。五味不同，对人体的作用也各有不同。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1154430" lvl="2" indent="-230886"/>
            <a:r>
              <a:rPr lang="zh-CN" altLang="en-US" sz="1418" b="1">
                <a:latin typeface="宋体" pitchFamily="2" charset="-122"/>
                <a:ea typeface="宋体" pitchFamily="2" charset="-122"/>
              </a:rPr>
              <a:t>《素问</a:t>
            </a:r>
            <a:r>
              <a:rPr lang="en-US" altLang="zh-CN" sz="1518" b="1">
                <a:latin typeface="宋体" pitchFamily="2" charset="-122"/>
                <a:ea typeface="宋体" pitchFamily="2" charset="-122"/>
              </a:rPr>
              <a:t>·</a:t>
            </a:r>
            <a:r>
              <a:rPr lang="zh-CN" altLang="en-US" sz="1718" b="1">
                <a:latin typeface="宋体" pitchFamily="2" charset="-122"/>
                <a:ea typeface="宋体" pitchFamily="2" charset="-122"/>
              </a:rPr>
              <a:t>至真要大论</a:t>
            </a:r>
            <a:r>
              <a:rPr lang="en-US" altLang="zh-CN" sz="1618" b="1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1718" b="1">
                <a:latin typeface="宋体" pitchFamily="2" charset="-122"/>
                <a:ea typeface="宋体" pitchFamily="2" charset="-122"/>
              </a:rPr>
              <a:t>中说：“五味入胃，各归所喜，故酸先入肝，苦先入心，甘先入脾，辛先入肺，咸先入肾，久而增气，物化之常也”。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1154430" lvl="2" indent="-230886"/>
            <a:r>
              <a:rPr lang="en-US" altLang="zh-CN" sz="1618" b="1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1518" b="1">
                <a:latin typeface="宋体" pitchFamily="2" charset="-122"/>
                <a:ea typeface="宋体" pitchFamily="2" charset="-122"/>
              </a:rPr>
              <a:t>素问</a:t>
            </a:r>
            <a:r>
              <a:rPr lang="en-US" altLang="zh-CN" sz="1518" b="1">
                <a:latin typeface="宋体" pitchFamily="2" charset="-122"/>
                <a:ea typeface="宋体" pitchFamily="2" charset="-122"/>
              </a:rPr>
              <a:t>·</a:t>
            </a:r>
            <a:r>
              <a:rPr lang="zh-CN" altLang="en-US" sz="1518" b="1">
                <a:latin typeface="宋体" pitchFamily="2" charset="-122"/>
                <a:ea typeface="宋体" pitchFamily="2" charset="-122"/>
              </a:rPr>
              <a:t>五脏生成</a:t>
            </a:r>
            <a:r>
              <a:rPr lang="en-US" altLang="zh-CN" sz="1618" b="1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1618" b="1">
                <a:latin typeface="宋体" pitchFamily="2" charset="-122"/>
                <a:ea typeface="宋体" pitchFamily="2" charset="-122"/>
              </a:rPr>
              <a:t>指出：“多食咸，则脉凝泣而变色；多食苦，则皮槁而毛拔；多食辛，则筋急而爪枯；多食酸，则肉胝皱而唇揭；多食甘，则骨痛而发落，此五味之所伤</a:t>
            </a:r>
            <a:r>
              <a:rPr lang="zh-CN" altLang="en-US" sz="1500" b="1">
                <a:latin typeface="宋体" pitchFamily="2" charset="-122"/>
                <a:ea typeface="宋体" pitchFamily="2" charset="-122"/>
              </a:rPr>
              <a:t>(Shang)</a:t>
            </a:r>
            <a:r>
              <a:rPr lang="zh-CN" altLang="en-US" sz="1618" b="1">
                <a:latin typeface="宋体" pitchFamily="2" charset="-122"/>
                <a:ea typeface="宋体" pitchFamily="2" charset="-122"/>
              </a:rPr>
              <a:t>也”。</a:t>
            </a:r>
            <a:r>
              <a:rPr lang="zh-CN" altLang="en-US" sz="1718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1618" b="1">
                <a:latin typeface="宋体" pitchFamily="2" charset="-122"/>
                <a:ea typeface="宋体" pitchFamily="2" charset="-122"/>
              </a:rPr>
              <a:t> 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1154430" lvl="2" indent="-230886"/>
            <a:r>
              <a:rPr lang="zh-CN" altLang="en-US" sz="1518" b="1">
                <a:latin typeface="宋体" pitchFamily="2" charset="-122"/>
                <a:ea typeface="宋体" pitchFamily="2" charset="-122"/>
              </a:rPr>
              <a:t>五味调和，有利于健康。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291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第八页，共六十一页。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3" name="标题 14337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中医</a:t>
            </a:r>
            <a:r>
              <a:rPr lang="zh-CN" altLang="en-US" sz="1500"/>
              <a:t>(Yi)</a:t>
            </a:r>
            <a:r>
              <a:rPr lang="zh-CN" altLang="en-US" sz="3436"/>
              <a:t>饮食调护</a:t>
            </a:r>
            <a:endParaRPr lang="zh-CN" altLang="en-US" sz="3636"/>
          </a:p>
        </p:txBody>
      </p:sp>
      <p:sp>
        <p:nvSpPr>
          <p:cNvPr id="13314" name="文本占位符 14338"/>
          <p:cNvSpPr/>
          <p:nvPr>
            <p:ph type="body" idx="4294967295"/>
          </p:nvPr>
        </p:nvSpPr>
        <p:spPr>
          <a:xfrm>
            <a:off x="538734" y="1462278"/>
            <a:ext cx="8311896" cy="457282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920" b="1">
                <a:latin typeface="宋体" pitchFamily="2" charset="-122"/>
                <a:ea typeface="宋体" pitchFamily="2" charset="-122"/>
              </a:rPr>
              <a:t>甘味补脾，补养生气血，缓解疼痛、解毒等，味过于甘，反能伤脾，助湿生痰，引起胃胀不适。如蜂蜜、饴糖、桂圆肉、米面食品等。</a:t>
            </a:r>
            <a:r>
              <a:rPr lang="zh-CN" altLang="en-US" sz="182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1720" b="1">
                <a:latin typeface="宋体" pitchFamily="2" charset="-122"/>
                <a:ea typeface="宋体" pitchFamily="2" charset="-122"/>
              </a:rPr>
              <a:t> 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lvl="0"/>
            <a:r>
              <a:rPr lang="zh-CN" altLang="en-US" sz="1920" b="1">
                <a:latin typeface="宋体" pitchFamily="2" charset="-122"/>
                <a:ea typeface="宋体" pitchFamily="2" charset="-122"/>
              </a:rPr>
              <a:t>酸味补肝，可健脾开胃，促进食欲，但过于酸，反能伤肝，引起肝气偏盛，导致脾胃消化功能障碍。如醋、乌梅、山楂、石榴、柿子等。</a:t>
            </a:r>
            <a:r>
              <a:rPr lang="zh-CN" altLang="en-US" sz="1820">
                <a:latin typeface="宋体" pitchFamily="2" charset="-122"/>
                <a:ea typeface="宋体" pitchFamily="2" charset="-122"/>
              </a:rPr>
              <a:t> 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lvl="0"/>
            <a:r>
              <a:rPr lang="zh-CN" altLang="en-US" sz="1720" b="1">
                <a:latin typeface="宋体" pitchFamily="2" charset="-122"/>
                <a:ea typeface="宋体" pitchFamily="2" charset="-122"/>
              </a:rPr>
              <a:t>咸味补肾，能软坚润下，调节和维持人体水钠代</a:t>
            </a:r>
            <a:r>
              <a:rPr lang="zh-CN" altLang="en-US" sz="1500" b="1">
                <a:latin typeface="宋体" pitchFamily="2" charset="-122"/>
                <a:ea typeface="宋体" pitchFamily="2" charset="-122"/>
              </a:rPr>
              <a:t>(Dai)</a:t>
            </a:r>
            <a:r>
              <a:rPr lang="zh-CN" altLang="en-US" sz="1720" b="1">
                <a:latin typeface="宋体" pitchFamily="2" charset="-122"/>
                <a:ea typeface="宋体" pitchFamily="2" charset="-122"/>
              </a:rPr>
              <a:t>谢，味过于咸反而伤肾，出现水肿、高血压、动脉硬化等。如盐、海带、紫菜、海虾、海蟹、海蜇、龟肉等。</a:t>
            </a:r>
            <a:r>
              <a:rPr lang="zh-CN" altLang="en-US" sz="192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1920" b="1">
                <a:latin typeface="宋体" pitchFamily="2" charset="-122"/>
                <a:ea typeface="宋体" pitchFamily="2" charset="-122"/>
              </a:rPr>
              <a:t> 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lvl="0"/>
            <a:r>
              <a:rPr lang="zh-CN" altLang="en-US" sz="1620" b="1">
                <a:latin typeface="宋体" pitchFamily="2" charset="-122"/>
                <a:ea typeface="宋体" pitchFamily="2" charset="-122"/>
              </a:rPr>
              <a:t>辛味补肺，可发散行气活血，祛风寒等，味过于辛，反能伤肺，刺激胃粘膜，有痔疮、肛裂、消化道溃疡等。如姜、葱、蒜、辣椒、胡椒等。</a:t>
            </a:r>
            <a:r>
              <a:rPr lang="zh-CN" altLang="en-US" sz="162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1820" b="1">
                <a:latin typeface="宋体" pitchFamily="2" charset="-122"/>
                <a:ea typeface="宋体" pitchFamily="2" charset="-122"/>
              </a:rPr>
              <a:t> 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lvl="0"/>
            <a:r>
              <a:rPr lang="zh-CN" altLang="en-US" sz="1820" b="1">
                <a:latin typeface="宋体" pitchFamily="2" charset="-122"/>
                <a:ea typeface="宋体" pitchFamily="2" charset="-122"/>
              </a:rPr>
              <a:t>苦味补心，清热、解毒、泻火等，味过于苦，反能伤心。如苦瓜、苦杏仁、橘皮、</a:t>
            </a:r>
            <a:r>
              <a:rPr lang="zh-CN" altLang="en-US" sz="1720">
                <a:latin typeface="宋体" pitchFamily="2" charset="-122"/>
                <a:ea typeface="宋体" pitchFamily="2" charset="-122"/>
              </a:rPr>
              <a:t> 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lvl="0"/>
            <a:r>
              <a:rPr lang="zh-CN" altLang="en-US" sz="1920" b="1">
                <a:latin typeface="宋体" pitchFamily="2" charset="-122"/>
                <a:ea typeface="宋体" pitchFamily="2" charset="-122"/>
              </a:rPr>
              <a:t>“良药苦口” ，五味平衡，苦味对人体的影响，不是摄入太多，而是摄入太少。“苦”为百草之味。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315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第九页，共六十一页。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标题 15361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536"/>
              <a:t>中医饮</a:t>
            </a:r>
            <a:r>
              <a:rPr lang="zh-CN" altLang="en-US" sz="1500"/>
              <a:t>(Yin)</a:t>
            </a:r>
            <a:r>
              <a:rPr lang="zh-CN" altLang="en-US" sz="3536"/>
              <a:t>食调</a:t>
            </a:r>
            <a:r>
              <a:rPr lang="zh-CN" altLang="en-US" sz="2932"/>
              <a:t>护</a:t>
            </a:r>
            <a:endParaRPr lang="zh-CN" altLang="en-US" sz="3232"/>
          </a:p>
        </p:txBody>
      </p:sp>
      <p:sp>
        <p:nvSpPr>
          <p:cNvPr id="14338" name="文本占位符 15362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329" lvl="0" indent="-346329">
              <a:lnSpc>
                <a:spcPct val="95000"/>
              </a:lnSpc>
            </a:pPr>
            <a:r>
              <a:rPr lang="zh-CN" altLang="en-US" sz="1418" b="1">
                <a:latin typeface="宋体" pitchFamily="2" charset="-122"/>
                <a:ea typeface="宋体" pitchFamily="2" charset="-122"/>
              </a:rPr>
              <a:t>寒热适宜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95000"/>
              </a:lnSpc>
            </a:pPr>
            <a:r>
              <a:rPr lang="zh-CN" altLang="en-US" sz="1518" b="1">
                <a:latin typeface="宋体" pitchFamily="2" charset="-122"/>
                <a:ea typeface="宋体" pitchFamily="2" charset="-122"/>
              </a:rPr>
              <a:t>寒热食物：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1154430" lvl="2" indent="-230886">
              <a:lnSpc>
                <a:spcPct val="95000"/>
              </a:lnSpc>
            </a:pPr>
            <a:r>
              <a:rPr lang="zh-CN" altLang="en-US" sz="1718" b="1">
                <a:latin typeface="宋体" pitchFamily="2" charset="-122"/>
                <a:ea typeface="宋体" pitchFamily="2" charset="-122"/>
              </a:rPr>
              <a:t>寒凉性质食物多属于阴性，具有滋阴、清热、泻</a:t>
            </a:r>
            <a:r>
              <a:rPr lang="zh-CN" altLang="en-US" sz="1500" b="1">
                <a:latin typeface="宋体" pitchFamily="2" charset="-122"/>
                <a:ea typeface="宋体" pitchFamily="2" charset="-122"/>
              </a:rPr>
              <a:t>(Xie)</a:t>
            </a:r>
            <a:r>
              <a:rPr lang="zh-CN" altLang="en-US" sz="1718" b="1">
                <a:latin typeface="宋体" pitchFamily="2" charset="-122"/>
                <a:ea typeface="宋体" pitchFamily="2" charset="-122"/>
              </a:rPr>
              <a:t>火、凉血、解毒作用。适用于热性体质和病症。藕（生）、马齿苋、鱼腥草、芦荟、海带、绿豆芽、苦瓜 、螃蟹、鸭血、香蕉、柿子、西瓜、苦丁茶等。   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1154430" lvl="2" indent="-230886">
              <a:lnSpc>
                <a:spcPct val="95000"/>
              </a:lnSpc>
            </a:pPr>
            <a:r>
              <a:rPr lang="zh-CN" altLang="en-US" sz="1418" b="1">
                <a:latin typeface="宋体" pitchFamily="2" charset="-122"/>
                <a:ea typeface="宋体" pitchFamily="2" charset="-122"/>
              </a:rPr>
              <a:t>温热性质食物属于阳性，具有温经、助阳、活血、通络、散寒等作用。用于寒性体质和病症。如葱白、生姜、香菜、辣椒、酒、羊肉、狗肉、鹿肉、山楂、荔枝、杨梅、木瓜、海参、海虾、带鱼、红茶等。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95000"/>
              </a:lnSpc>
            </a:pPr>
            <a:r>
              <a:rPr lang="zh-CN" altLang="en-US" sz="1618" b="1">
                <a:latin typeface="宋体" pitchFamily="2" charset="-122"/>
                <a:ea typeface="宋体" pitchFamily="2" charset="-122"/>
              </a:rPr>
              <a:t>寒热适宜：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1154430" lvl="2" indent="-230886">
              <a:lnSpc>
                <a:spcPct val="95000"/>
              </a:lnSpc>
            </a:pPr>
            <a:r>
              <a:rPr lang="zh-CN" altLang="en-US" sz="1518" b="1">
                <a:latin typeface="宋体" pitchFamily="2" charset="-122"/>
                <a:ea typeface="宋体" pitchFamily="2" charset="-122"/>
              </a:rPr>
              <a:t>饮食时寒热食物属性应互相调和，同时饮食入腹时冷烫温度也要适宜。</a:t>
            </a:r>
            <a:r>
              <a:rPr lang="en-US" altLang="zh-CN" sz="1718" b="1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1618" b="1">
                <a:latin typeface="宋体" pitchFamily="2" charset="-122"/>
                <a:ea typeface="宋体" pitchFamily="2" charset="-122"/>
              </a:rPr>
              <a:t>内经</a:t>
            </a:r>
            <a:r>
              <a:rPr lang="en-US" altLang="zh-CN" sz="1618" b="1">
                <a:latin typeface="宋体" pitchFamily="2" charset="-122"/>
                <a:ea typeface="宋体" pitchFamily="2" charset="-122"/>
              </a:rPr>
              <a:t>》“</a:t>
            </a:r>
            <a:r>
              <a:rPr lang="zh-CN" altLang="en-US" sz="1618" b="1">
                <a:latin typeface="宋体" pitchFamily="2" charset="-122"/>
                <a:ea typeface="宋体" pitchFamily="2" charset="-122"/>
              </a:rPr>
              <a:t>食饮者，热无灼灼，寒无沧沧。寒温中适，故将气持，乃不致邪僻也。”孙思邈指出：“热无灼唇，冷无冰齿。”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1154430" lvl="2" indent="-230886">
              <a:lnSpc>
                <a:spcPct val="95000"/>
              </a:lnSpc>
            </a:pPr>
            <a:r>
              <a:rPr lang="zh-CN" altLang="en-US" sz="1718" b="1">
                <a:latin typeface="宋体" pitchFamily="2" charset="-122"/>
                <a:ea typeface="宋体" pitchFamily="2" charset="-122"/>
              </a:rPr>
              <a:t>食物过热伤胃阴；过寒伤胃阳。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95000"/>
              </a:lnSpc>
            </a:pPr>
            <a:r>
              <a:rPr lang="zh-CN" altLang="en-US" sz="1620" b="1">
                <a:latin typeface="宋体" pitchFamily="2" charset="-122"/>
                <a:ea typeface="宋体" pitchFamily="2" charset="-122"/>
              </a:rPr>
              <a:t>注意搭配进食，螃蟹与生姜。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4339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第十页，共六十一页。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1" name="标题 16385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336"/>
              <a:t>中医饮食调</a:t>
            </a:r>
            <a:r>
              <a:rPr lang="zh-CN" altLang="en-US" sz="1500"/>
              <a:t>(Diao)</a:t>
            </a:r>
            <a:r>
              <a:rPr lang="zh-CN" altLang="en-US" sz="3336"/>
              <a:t>护</a:t>
            </a:r>
            <a:endParaRPr lang="zh-CN" altLang="en-US" sz="3636"/>
          </a:p>
        </p:txBody>
      </p:sp>
      <p:sp>
        <p:nvSpPr>
          <p:cNvPr id="15362" name="文本占位符 16386"/>
          <p:cNvSpPr/>
          <p:nvPr>
            <p:ph type="body" idx="4294967295"/>
          </p:nvPr>
        </p:nvSpPr>
        <p:spPr>
          <a:xfrm>
            <a:off x="461772" y="1308354"/>
            <a:ext cx="8311896" cy="457282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329" lvl="0" indent="-346329">
              <a:lnSpc>
                <a:spcPct val="110000"/>
              </a:lnSpc>
              <a:spcBef>
                <a:spcPct val="30000"/>
              </a:spcBef>
            </a:pPr>
            <a:r>
              <a:rPr lang="zh-CN" altLang="en-US" sz="2124" b="1">
                <a:latin typeface="宋体" pitchFamily="2" charset="-122"/>
                <a:ea typeface="宋体" pitchFamily="2" charset="-122"/>
              </a:rPr>
              <a:t>荤素搭配</a:t>
            </a:r>
            <a:endParaRPr lang="zh-CN" altLang="en-US" sz="2424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10000"/>
              </a:lnSpc>
              <a:spcBef>
                <a:spcPct val="30000"/>
              </a:spcBef>
            </a:pPr>
            <a:r>
              <a:rPr lang="zh-CN" altLang="en-US" b="1">
                <a:latin typeface="宋体" pitchFamily="2" charset="-122"/>
                <a:ea typeface="宋体" pitchFamily="2" charset="-122"/>
              </a:rPr>
              <a:t>荤指肉类食物，素指蔬菜、水果等。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10000"/>
              </a:lnSpc>
              <a:spcBef>
                <a:spcPct val="30000"/>
              </a:spcBef>
            </a:pPr>
            <a:r>
              <a:rPr lang="zh-CN" altLang="en-US" b="1">
                <a:latin typeface="宋体" pitchFamily="2" charset="-122"/>
                <a:ea typeface="宋体" pitchFamily="2" charset="-122"/>
              </a:rPr>
              <a:t>肉类食物：多有</a:t>
            </a:r>
            <a:r>
              <a:rPr lang="zh-CN" altLang="en-US" sz="1500" b="1">
                <a:latin typeface="宋体" pitchFamily="2" charset="-122"/>
                <a:ea typeface="宋体" pitchFamily="2" charset="-122"/>
              </a:rPr>
              <a:t>(You)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滋养脏腑、补益人体、润泽肌肤的作用，含有</a:t>
            </a:r>
            <a:r>
              <a:rPr lang="zh-CN" altLang="en-US" sz="1500" b="1">
                <a:latin typeface="宋体" pitchFamily="2" charset="-122"/>
                <a:ea typeface="宋体" pitchFamily="2" charset="-122"/>
              </a:rPr>
              <a:t>(You)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优质蛋白、脂肪、脂溶性维生素等。过食易助湿、生痰、化热等，导致高血压、高血脂、高血糖的</a:t>
            </a:r>
            <a:r>
              <a:rPr lang="en-US" altLang="zh-CN" b="1">
                <a:latin typeface="宋体" pitchFamily="2" charset="-122"/>
                <a:ea typeface="宋体" pitchFamily="2" charset="-122"/>
              </a:rPr>
              <a:t>"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三高</a:t>
            </a:r>
            <a:r>
              <a:rPr lang="en-US" altLang="zh-CN" b="1">
                <a:latin typeface="宋体" pitchFamily="2" charset="-122"/>
                <a:ea typeface="宋体" pitchFamily="2" charset="-122"/>
              </a:rPr>
              <a:t>"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症，动脉硬化、冠心病、糖尿病、肥胖症等。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10000"/>
              </a:lnSpc>
              <a:spcBef>
                <a:spcPct val="30000"/>
              </a:spcBef>
            </a:pPr>
            <a:r>
              <a:rPr lang="zh-CN" altLang="en-US" b="1">
                <a:latin typeface="宋体" pitchFamily="2" charset="-122"/>
                <a:ea typeface="宋体" pitchFamily="2" charset="-122"/>
              </a:rPr>
              <a:t>蔬菜水果：具有疏利、开胃消食、疏通肠胃等作用，含有较多的粗纤维，能促进胃肠蠕动，增强消化和排泄功能，帮助身体快速排泄代谢废物，减少人体对有毒物质的吸收。 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5363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第十一页，共六十一页。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标题 17409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中医饮</a:t>
            </a:r>
            <a:r>
              <a:rPr lang="zh-CN" altLang="en-US" sz="1500"/>
              <a:t>(Yin)</a:t>
            </a:r>
            <a:r>
              <a:rPr lang="zh-CN" altLang="en-US" sz="3436"/>
              <a:t>食调护</a:t>
            </a:r>
            <a:endParaRPr lang="zh-CN" altLang="en-US" sz="3636"/>
          </a:p>
        </p:txBody>
      </p:sp>
      <p:sp>
        <p:nvSpPr>
          <p:cNvPr id="16386" name="文本占位符 17410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329" lvl="0" indent="-346329"/>
            <a:r>
              <a:rPr lang="zh-CN" altLang="en-US" sz="2024" b="1">
                <a:latin typeface="宋体" pitchFamily="2" charset="-122"/>
                <a:ea typeface="宋体" pitchFamily="2" charset="-122"/>
              </a:rPr>
              <a:t>粗</a:t>
            </a:r>
            <a:r>
              <a:rPr lang="zh-CN" altLang="en-US" sz="1500" b="1">
                <a:latin typeface="宋体" pitchFamily="2" charset="-122"/>
                <a:ea typeface="宋体" pitchFamily="2" charset="-122"/>
              </a:rPr>
              <a:t>(Cu)</a:t>
            </a:r>
            <a:r>
              <a:rPr lang="zh-CN" altLang="en-US" sz="2024" b="1">
                <a:latin typeface="宋体" pitchFamily="2" charset="-122"/>
                <a:ea typeface="宋体" pitchFamily="2" charset="-122"/>
              </a:rPr>
              <a:t>细搭配</a:t>
            </a:r>
            <a:endParaRPr lang="zh-CN" altLang="en-US" sz="2424" b="1">
              <a:latin typeface="宋体" pitchFamily="2" charset="-122"/>
              <a:ea typeface="宋体" pitchFamily="2" charset="-122"/>
            </a:endParaRPr>
          </a:p>
          <a:p>
            <a:pPr marL="750379" lvl="1" indent="-288608"/>
            <a:r>
              <a:rPr lang="zh-CN" altLang="en-US" b="1">
                <a:latin typeface="宋体" pitchFamily="2" charset="-122"/>
                <a:ea typeface="宋体" pitchFamily="2" charset="-122"/>
              </a:rPr>
              <a:t>细粮：指经过精加工的粮食，如大米、小麦等，口感好，含有丰富的人体所需的多种氨基酸，蛋白质含量也高于粗粮。但营养物质丢失较多（如</a:t>
            </a:r>
            <a:r>
              <a:rPr lang="en-US" altLang="zh-CN" b="1">
                <a:latin typeface="宋体" pitchFamily="2" charset="-122"/>
                <a:ea typeface="宋体" pitchFamily="2" charset="-122"/>
              </a:rPr>
              <a:t>B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族维生素）；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/>
            <a:r>
              <a:rPr lang="zh-CN" altLang="en-US" b="1">
                <a:latin typeface="宋体" pitchFamily="2" charset="-122"/>
                <a:ea typeface="宋体" pitchFamily="2" charset="-122"/>
              </a:rPr>
              <a:t>粗粮：指未经精加工的粮食，如玉米、荞麦、大麦等粮食，尽管口感较差，但是含有大量的膳食纤维、</a:t>
            </a:r>
            <a:r>
              <a:rPr lang="en-US" altLang="zh-CN" b="1">
                <a:latin typeface="宋体" pitchFamily="2" charset="-122"/>
                <a:ea typeface="宋体" pitchFamily="2" charset="-122"/>
              </a:rPr>
              <a:t>B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族维生素及多种矿物质等。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346329" lvl="0" indent="-346329"/>
            <a:r>
              <a:rPr lang="zh-CN" altLang="en-US" sz="2024" b="1">
                <a:latin typeface="宋体" pitchFamily="2" charset="-122"/>
                <a:ea typeface="宋体" pitchFamily="2" charset="-122"/>
              </a:rPr>
              <a:t>粗细互补</a:t>
            </a:r>
            <a:endParaRPr lang="zh-CN" altLang="en-US" sz="2424" b="1">
              <a:latin typeface="宋体" pitchFamily="2" charset="-122"/>
              <a:ea typeface="宋体" pitchFamily="2" charset="-122"/>
            </a:endParaRPr>
          </a:p>
          <a:p>
            <a:pPr marL="346329" lvl="0" indent="-346329"/>
            <a:r>
              <a:rPr lang="zh-CN" altLang="en-US" sz="2324" b="1">
                <a:latin typeface="宋体" pitchFamily="2" charset="-122"/>
                <a:ea typeface="宋体" pitchFamily="2" charset="-122"/>
              </a:rPr>
              <a:t>粗粮与副食搭配</a:t>
            </a:r>
            <a:endParaRPr lang="zh-CN" altLang="en-US" sz="2424" b="1">
              <a:latin typeface="宋体" pitchFamily="2" charset="-122"/>
              <a:ea typeface="宋体" pitchFamily="2" charset="-122"/>
            </a:endParaRPr>
          </a:p>
          <a:p>
            <a:pPr marL="346329" lvl="0" indent="-346329"/>
            <a:r>
              <a:rPr lang="zh-CN" altLang="en-US" sz="2224" b="1">
                <a:latin typeface="宋体" pitchFamily="2" charset="-122"/>
                <a:ea typeface="宋体" pitchFamily="2" charset="-122"/>
              </a:rPr>
              <a:t>粗粮细吃</a:t>
            </a:r>
            <a:endParaRPr lang="zh-CN" altLang="en-US" sz="2424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387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第十二页，共六十一页。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标题 18433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中医饮食</a:t>
            </a:r>
            <a:r>
              <a:rPr lang="zh-CN" altLang="en-US" sz="1500"/>
              <a:t>(Shi)</a:t>
            </a:r>
            <a:r>
              <a:rPr lang="zh-CN" altLang="en-US" sz="3436"/>
              <a:t>调护</a:t>
            </a:r>
            <a:endParaRPr lang="zh-CN" altLang="en-US" sz="3636"/>
          </a:p>
        </p:txBody>
      </p:sp>
      <p:sp>
        <p:nvSpPr>
          <p:cNvPr id="17410" name="文本占位符 18434"/>
          <p:cNvSpPr/>
          <p:nvPr>
            <p:ph type="body" idx="4294967295"/>
          </p:nvPr>
        </p:nvSpPr>
        <p:spPr>
          <a:xfrm>
            <a:off x="461772" y="1462278"/>
            <a:ext cx="8311896" cy="457282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329" lvl="0" indent="-346329">
              <a:lnSpc>
                <a:spcPct val="105000"/>
              </a:lnSpc>
            </a:pPr>
            <a:r>
              <a:rPr lang="zh-CN" altLang="en-US" sz="1720" b="1">
                <a:latin typeface="宋体" pitchFamily="2" charset="-122"/>
                <a:ea typeface="宋体" pitchFamily="2" charset="-122"/>
              </a:rPr>
              <a:t>饮食有节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05000"/>
              </a:lnSpc>
            </a:pPr>
            <a:r>
              <a:rPr lang="zh-CN" altLang="en-US" sz="1820" b="1">
                <a:latin typeface="宋体" pitchFamily="2" charset="-122"/>
                <a:ea typeface="宋体" pitchFamily="2" charset="-122"/>
              </a:rPr>
              <a:t>进食有规律：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marL="1154430" lvl="2" indent="-230886">
              <a:lnSpc>
                <a:spcPct val="105000"/>
              </a:lnSpc>
            </a:pPr>
            <a:r>
              <a:rPr lang="en-US" altLang="zh-CN" sz="1518" b="1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1718" b="1">
                <a:latin typeface="宋体" pitchFamily="2" charset="-122"/>
                <a:ea typeface="宋体" pitchFamily="2" charset="-122"/>
              </a:rPr>
              <a:t>吕氏春秋</a:t>
            </a:r>
            <a:r>
              <a:rPr lang="en-US" altLang="zh-CN" sz="1418" b="1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1418" b="1">
                <a:latin typeface="宋体" pitchFamily="2" charset="-122"/>
                <a:ea typeface="宋体" pitchFamily="2" charset="-122"/>
              </a:rPr>
              <a:t>：“食能以时，身必无灾。”。</a:t>
            </a:r>
            <a:r>
              <a:rPr lang="en-US" altLang="zh-CN" sz="1518" b="1">
                <a:ea typeface="宋体" pitchFamily="2" charset="-122"/>
              </a:rPr>
              <a:t>《</a:t>
            </a:r>
            <a:r>
              <a:rPr lang="zh-CN" altLang="en-US" sz="1718" b="1">
                <a:ea typeface="宋体" pitchFamily="2" charset="-122"/>
              </a:rPr>
              <a:t>吕氏春秋</a:t>
            </a:r>
            <a:r>
              <a:rPr lang="en-US" altLang="zh-CN" sz="1618" b="1">
                <a:ea typeface="宋体" pitchFamily="2" charset="-122"/>
              </a:rPr>
              <a:t>·</a:t>
            </a:r>
            <a:r>
              <a:rPr lang="zh-CN" altLang="en-US" sz="1518" b="1">
                <a:ea typeface="宋体" pitchFamily="2" charset="-122"/>
              </a:rPr>
              <a:t>季春纪</a:t>
            </a:r>
            <a:r>
              <a:rPr lang="en-US" altLang="zh-CN" sz="1418" b="1">
                <a:ea typeface="宋体" pitchFamily="2" charset="-122"/>
              </a:rPr>
              <a:t>》</a:t>
            </a:r>
            <a:r>
              <a:rPr lang="zh-CN" altLang="en-US" sz="1518" b="1">
                <a:ea typeface="宋体" pitchFamily="2" charset="-122"/>
              </a:rPr>
              <a:t>说，“食能以时，身必无灾，凡食之道，无饥无饱，是之谓五脏之葆”。</a:t>
            </a:r>
            <a:r>
              <a:rPr lang="zh-CN" altLang="en-US" sz="1618" b="1">
                <a:latin typeface="宋体" pitchFamily="2" charset="-122"/>
                <a:ea typeface="宋体" pitchFamily="2" charset="-122"/>
              </a:rPr>
              <a:t>世界上大多数国家采用的是每日三餐制。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1154430" lvl="2" indent="-230886">
              <a:lnSpc>
                <a:spcPct val="105000"/>
              </a:lnSpc>
            </a:pPr>
            <a:r>
              <a:rPr lang="zh-CN" altLang="en-US" sz="1618" b="1">
                <a:solidFill>
                  <a:srgbClr val="9C2081"/>
                </a:solidFill>
                <a:latin typeface="宋体" pitchFamily="2" charset="-122"/>
                <a:ea typeface="宋体" pitchFamily="2" charset="-122"/>
              </a:rPr>
              <a:t>早饭宜好：</a:t>
            </a:r>
            <a:r>
              <a:rPr lang="zh-CN" altLang="en-US" sz="1718" b="1">
                <a:ea typeface="宋体" pitchFamily="2" charset="-122"/>
              </a:rPr>
              <a:t>早餐的质量，营养价值宜高一些，精一些，便于机体吸收，提供充足的能量。尤以稀、干搭配进食为佳，不仅摄取了营养，也</a:t>
            </a:r>
            <a:r>
              <a:rPr lang="zh-CN" altLang="en-US" sz="1500" b="1">
                <a:ea typeface="宋体" pitchFamily="2" charset="-122"/>
              </a:rPr>
              <a:t>(Ye)</a:t>
            </a:r>
            <a:r>
              <a:rPr lang="zh-CN" altLang="en-US" sz="1718" b="1">
                <a:ea typeface="宋体" pitchFamily="2" charset="-122"/>
              </a:rPr>
              <a:t>感觉舒适。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1154430" lvl="2" indent="-230886">
              <a:lnSpc>
                <a:spcPct val="105000"/>
              </a:lnSpc>
            </a:pPr>
            <a:r>
              <a:rPr lang="zh-CN" altLang="en-US" sz="1518" b="1">
                <a:solidFill>
                  <a:srgbClr val="9C2081"/>
                </a:solidFill>
                <a:latin typeface="宋体" pitchFamily="2" charset="-122"/>
                <a:ea typeface="宋体" pitchFamily="2" charset="-122"/>
              </a:rPr>
              <a:t>午饭宜饱：</a:t>
            </a:r>
            <a:r>
              <a:rPr lang="zh-CN" altLang="en-US" sz="1718" b="1">
                <a:latin typeface="宋体" pitchFamily="2" charset="-122"/>
                <a:ea typeface="宋体" pitchFamily="2" charset="-122"/>
              </a:rPr>
              <a:t>承上启下。 “饱”指要保证一定饮食量，提供充足的能量。除米面食品外，还可以给牛奶、豆浆、鸡蛋等优质蛋白。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1154430" lvl="2" indent="-230886">
              <a:lnSpc>
                <a:spcPct val="105000"/>
              </a:lnSpc>
            </a:pPr>
            <a:r>
              <a:rPr lang="zh-CN" altLang="en-US" sz="1618" b="1">
                <a:solidFill>
                  <a:srgbClr val="9C2081"/>
                </a:solidFill>
                <a:latin typeface="宋体" pitchFamily="2" charset="-122"/>
                <a:ea typeface="宋体" pitchFamily="2" charset="-122"/>
              </a:rPr>
              <a:t>晚饭宜少</a:t>
            </a:r>
            <a:r>
              <a:rPr lang="zh-CN" altLang="en-US" sz="1618" b="1">
                <a:latin typeface="宋体" pitchFamily="2" charset="-122"/>
                <a:ea typeface="宋体" pitchFamily="2" charset="-122"/>
              </a:rPr>
              <a:t>：晚上接近睡眠，活动少，过饱，增加胃肠负担，会引起消化不良，影响睡眠；也可能造成发胖，产生各类疾病。</a:t>
            </a:r>
            <a:endParaRPr lang="zh-CN" altLang="en-US" sz="1818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05000"/>
              </a:lnSpc>
            </a:pPr>
            <a:r>
              <a:rPr lang="zh-CN" altLang="en-US" sz="1920" b="1">
                <a:latin typeface="宋体" pitchFamily="2" charset="-122"/>
                <a:ea typeface="宋体" pitchFamily="2" charset="-122"/>
              </a:rPr>
              <a:t>早、中、晚的能量分别占总能量的</a:t>
            </a:r>
            <a:r>
              <a:rPr lang="en-US" altLang="zh-CN" sz="1820" b="1">
                <a:latin typeface="宋体" pitchFamily="2" charset="-122"/>
                <a:ea typeface="宋体" pitchFamily="2" charset="-122"/>
              </a:rPr>
              <a:t>30%</a:t>
            </a:r>
            <a:r>
              <a:rPr lang="zh-CN" altLang="en-US" sz="1620" b="1">
                <a:latin typeface="宋体" pitchFamily="2" charset="-122"/>
                <a:ea typeface="宋体" pitchFamily="2" charset="-122"/>
              </a:rPr>
              <a:t>、</a:t>
            </a:r>
            <a:r>
              <a:rPr lang="en-US" altLang="zh-CN" sz="1720" b="1">
                <a:latin typeface="宋体" pitchFamily="2" charset="-122"/>
                <a:ea typeface="宋体" pitchFamily="2" charset="-122"/>
              </a:rPr>
              <a:t>40%</a:t>
            </a:r>
            <a:r>
              <a:rPr lang="zh-CN" altLang="en-US" sz="1620" b="1">
                <a:latin typeface="宋体" pitchFamily="2" charset="-122"/>
                <a:ea typeface="宋体" pitchFamily="2" charset="-122"/>
              </a:rPr>
              <a:t>、</a:t>
            </a:r>
            <a:r>
              <a:rPr lang="en-US" altLang="zh-CN" sz="1620" b="1">
                <a:latin typeface="宋体" pitchFamily="2" charset="-122"/>
                <a:ea typeface="宋体" pitchFamily="2" charset="-122"/>
              </a:rPr>
              <a:t>30%</a:t>
            </a:r>
            <a:r>
              <a:rPr lang="zh-CN" altLang="en-US" sz="1820" b="1">
                <a:latin typeface="宋体" pitchFamily="2" charset="-122"/>
                <a:ea typeface="宋体" pitchFamily="2" charset="-122"/>
              </a:rPr>
              <a:t>为宜。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7411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第十三页，共六十一页。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标题 19457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236"/>
              <a:t>中医饮食调护---食物</a:t>
            </a:r>
            <a:r>
              <a:rPr lang="zh-CN" altLang="en-US" sz="1500"/>
              <a:t>(Wu)</a:t>
            </a:r>
            <a:r>
              <a:rPr lang="zh-CN" altLang="en-US" sz="3236"/>
              <a:t>的</a:t>
            </a:r>
            <a:r>
              <a:rPr lang="zh-CN" altLang="en-US" sz="3436" b="0"/>
              <a:t>升降浮沉</a:t>
            </a:r>
            <a:endParaRPr lang="zh-CN" altLang="en-US" sz="3636" b="0"/>
          </a:p>
        </p:txBody>
      </p:sp>
      <p:sp>
        <p:nvSpPr>
          <p:cNvPr id="18434" name="文本占位符 19458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zh-CN" altLang="en-US"/>
              <a:t>食物作用趋向</a:t>
            </a:r>
            <a:r>
              <a:rPr lang="en-US" altLang="zh-CN"/>
              <a:t>:</a:t>
            </a:r>
            <a:r>
              <a:rPr lang="zh-CN" altLang="en-US"/>
              <a:t>气味性质、阴阳属性决定</a:t>
            </a:r>
            <a:endParaRPr lang="zh-CN" altLang="en-US"/>
          </a:p>
          <a:p>
            <a:pPr lvl="0">
              <a:lnSpc>
                <a:spcPct val="80000"/>
              </a:lnSpc>
            </a:pPr>
            <a:r>
              <a:rPr lang="zh-CN" altLang="en-US"/>
              <a:t>阳：质地轻薄、食性温热、食味辛甘淡属     阳，升浮（如姜、蒜、花</a:t>
            </a:r>
            <a:r>
              <a:rPr lang="zh-CN" altLang="en-US" sz="1500"/>
              <a:t>(Hua)</a:t>
            </a:r>
            <a:r>
              <a:rPr lang="zh-CN" altLang="en-US"/>
              <a:t>椒等）。</a:t>
            </a:r>
            <a:endParaRPr lang="zh-CN" altLang="en-US"/>
          </a:p>
          <a:p>
            <a:pPr lvl="0">
              <a:lnSpc>
                <a:spcPct val="80000"/>
              </a:lnSpc>
              <a:buNone/>
            </a:pPr>
            <a:r>
              <a:rPr lang="zh-CN" altLang="en-US"/>
              <a:t>   比如香菜、薄荷：解表而治疗感冒</a:t>
            </a:r>
            <a:endParaRPr lang="zh-CN" altLang="en-US"/>
          </a:p>
          <a:p>
            <a:pPr lvl="0">
              <a:lnSpc>
                <a:spcPct val="80000"/>
              </a:lnSpc>
              <a:buNone/>
            </a:pPr>
            <a:r>
              <a:rPr lang="zh-CN" altLang="en-US"/>
              <a:t>           菊花、绿茶：清利头目而治疗头痛；</a:t>
            </a:r>
            <a:endParaRPr lang="zh-CN" altLang="en-US"/>
          </a:p>
          <a:p>
            <a:pPr lvl="0">
              <a:lnSpc>
                <a:spcPct val="80000"/>
              </a:lnSpc>
              <a:buNone/>
            </a:pPr>
            <a:r>
              <a:rPr lang="zh-CN" altLang="en-US"/>
              <a:t>   阴：质地沉实，食性寒凉，食味酸苦咸属阴，沉降（如杏仁、梅子、莲子、冬瓜等）。</a:t>
            </a:r>
            <a:endParaRPr lang="zh-CN" altLang="en-US"/>
          </a:p>
          <a:p>
            <a:pPr lvl="0">
              <a:lnSpc>
                <a:spcPct val="80000"/>
              </a:lnSpc>
              <a:buNone/>
            </a:pPr>
            <a:r>
              <a:rPr lang="zh-CN" altLang="en-US"/>
              <a:t>    比如：冬瓜：利尿而治小便不通</a:t>
            </a:r>
            <a:endParaRPr lang="zh-CN" altLang="en-US"/>
          </a:p>
          <a:p>
            <a:pPr lvl="0">
              <a:lnSpc>
                <a:spcPct val="80000"/>
              </a:lnSpc>
              <a:buNone/>
            </a:pPr>
            <a:r>
              <a:rPr lang="zh-CN" altLang="en-US"/>
              <a:t>               乌梅：收敛而止泻痢</a:t>
            </a:r>
            <a:endParaRPr lang="zh-CN" altLang="en-US"/>
          </a:p>
          <a:p>
            <a:pPr lvl="0">
              <a:lnSpc>
                <a:spcPct val="80000"/>
              </a:lnSpc>
              <a:buNone/>
            </a:pPr>
            <a:r>
              <a:rPr lang="zh-CN" altLang="en-US"/>
              <a:t>               西瓜：清热而治热病烦渴</a:t>
            </a:r>
            <a:endParaRPr lang="zh-CN" altLang="en-US"/>
          </a:p>
        </p:txBody>
      </p:sp>
      <p:sp>
        <p:nvSpPr>
          <p:cNvPr id="18435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第十四页，共六十一页。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标题 20481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中医饮食调护---食物的性</a:t>
            </a:r>
            <a:r>
              <a:rPr lang="zh-CN" altLang="en-US" sz="1500"/>
              <a:t>(Xing)</a:t>
            </a:r>
            <a:r>
              <a:rPr lang="zh-CN" altLang="en-US" sz="3436"/>
              <a:t>味</a:t>
            </a:r>
            <a:endParaRPr lang="zh-CN" altLang="en-US" sz="3636"/>
          </a:p>
        </p:txBody>
      </p:sp>
      <p:sp>
        <p:nvSpPr>
          <p:cNvPr id="19458" name="文本占位符 20482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食物的性味</a:t>
            </a:r>
            <a:endParaRPr lang="zh-CN" altLang="en-US"/>
          </a:p>
          <a:p>
            <a:pPr lvl="0"/>
            <a:r>
              <a:rPr lang="zh-CN" altLang="en-US"/>
              <a:t>寒性食物：苦瓜、冬</a:t>
            </a:r>
            <a:r>
              <a:rPr lang="zh-CN" altLang="en-US" sz="1500"/>
              <a:t>(Dong)</a:t>
            </a:r>
            <a:r>
              <a:rPr lang="zh-CN" altLang="en-US"/>
              <a:t>瓜、丝瓜、西瓜</a:t>
            </a:r>
            <a:endParaRPr lang="zh-CN" altLang="en-US"/>
          </a:p>
          <a:p>
            <a:pPr lvl="0"/>
            <a:r>
              <a:rPr lang="zh-CN" altLang="en-US"/>
              <a:t>热性食物：葱、姜、蒜、辣椒、白酒、狗肉</a:t>
            </a:r>
            <a:endParaRPr lang="zh-CN" altLang="en-US"/>
          </a:p>
          <a:p>
            <a:pPr lvl="0"/>
            <a:r>
              <a:rPr lang="zh-CN" altLang="en-US"/>
              <a:t>温性食物：糯米、羊肉、鸡、鲤鱼</a:t>
            </a:r>
            <a:endParaRPr lang="zh-CN" altLang="en-US"/>
          </a:p>
          <a:p>
            <a:pPr lvl="0"/>
            <a:r>
              <a:rPr lang="zh-CN" altLang="en-US"/>
              <a:t>凉性食物：鸭蛋、绿豆、莲子、海带、柠檬</a:t>
            </a:r>
            <a:endParaRPr lang="zh-CN" altLang="en-US"/>
          </a:p>
          <a:p>
            <a:pPr lvl="0"/>
            <a:r>
              <a:rPr lang="zh-CN" altLang="en-US"/>
              <a:t>平性食物：玉米、红薯、牛奶、蚕豆、香菇</a:t>
            </a:r>
            <a:endParaRPr lang="zh-CN" altLang="en-US"/>
          </a:p>
          <a:p>
            <a:pPr lvl="0"/>
            <a:endParaRPr lang="zh-CN" altLang="en-US"/>
          </a:p>
        </p:txBody>
      </p:sp>
      <p:sp>
        <p:nvSpPr>
          <p:cNvPr id="19459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第十五页，共六十一页。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1" name="标题 21505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536"/>
              <a:t>中医饮食调</a:t>
            </a:r>
            <a:r>
              <a:rPr lang="zh-CN" altLang="en-US" sz="1500"/>
              <a:t>(Diao)</a:t>
            </a:r>
            <a:r>
              <a:rPr lang="zh-CN" altLang="en-US" sz="3536"/>
              <a:t>护---食物的功效</a:t>
            </a:r>
            <a:endParaRPr lang="zh-CN" altLang="en-US" sz="3636"/>
          </a:p>
        </p:txBody>
      </p:sp>
      <p:sp>
        <p:nvSpPr>
          <p:cNvPr id="20482" name="文本占位符 21506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食物的功效</a:t>
            </a:r>
            <a:endParaRPr lang="zh-CN" altLang="en-US"/>
          </a:p>
          <a:p>
            <a:pPr lvl="0"/>
            <a:r>
              <a:rPr lang="zh-CN" altLang="en-US"/>
              <a:t>有降脂、降压、防止血</a:t>
            </a:r>
            <a:r>
              <a:rPr lang="zh-CN" altLang="en-US" sz="1500"/>
              <a:t>(Xue)</a:t>
            </a:r>
            <a:r>
              <a:rPr lang="zh-CN" altLang="en-US"/>
              <a:t>管硬化作用的食物：海藻、山楂、黑木耳、茶叶、荷叶、芹菜</a:t>
            </a:r>
            <a:endParaRPr lang="zh-CN" altLang="en-US"/>
          </a:p>
          <a:p>
            <a:pPr lvl="0"/>
            <a:r>
              <a:rPr lang="zh-CN" altLang="en-US"/>
              <a:t>有消炎作用的食物：大蒜、冬瓜籽、菠菜根</a:t>
            </a:r>
            <a:endParaRPr lang="zh-CN" altLang="en-US"/>
          </a:p>
          <a:p>
            <a:pPr lvl="0"/>
            <a:r>
              <a:rPr lang="zh-CN" altLang="en-US"/>
              <a:t>有解毒作用的食物：番茄、绿豆、生姜、醋</a:t>
            </a:r>
            <a:endParaRPr lang="zh-CN" altLang="en-US"/>
          </a:p>
          <a:p>
            <a:pPr lvl="0"/>
            <a:r>
              <a:rPr lang="zh-CN" altLang="en-US"/>
              <a:t>有降糖止渴作用的食物：南瓜、山药、茭白、苦瓜</a:t>
            </a:r>
            <a:endParaRPr lang="zh-CN" altLang="en-US"/>
          </a:p>
          <a:p>
            <a:pPr lvl="0"/>
            <a:r>
              <a:rPr lang="zh-CN" altLang="en-US"/>
              <a:t>有清热解毒作用的食物：西瓜、冬瓜、黄瓜、苦瓜、绿豆、扁豆</a:t>
            </a:r>
            <a:endParaRPr lang="zh-CN" altLang="en-US"/>
          </a:p>
        </p:txBody>
      </p:sp>
      <p:sp>
        <p:nvSpPr>
          <p:cNvPr id="20483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第十六页，共六十一页。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标题 22529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</a:t>
            </a:r>
            <a:r>
              <a:rPr lang="zh-CN" altLang="en-US" sz="1500"/>
              <a:t>(Zhong)</a:t>
            </a:r>
            <a:r>
              <a:rPr lang="zh-CN" altLang="en-US" sz="3436"/>
              <a:t>医饮食调护---食物的功效</a:t>
            </a:r>
            <a:endParaRPr lang="zh-CN" altLang="en-US" sz="3636"/>
          </a:p>
        </p:txBody>
      </p:sp>
      <p:sp>
        <p:nvSpPr>
          <p:cNvPr id="21506" name="文本占位符 22530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有祛湿利水作用的食物：西瓜皮、冬瓜皮、绿豆</a:t>
            </a:r>
            <a:endParaRPr lang="zh-CN" altLang="en-US"/>
          </a:p>
          <a:p>
            <a:pPr lvl="0"/>
            <a:r>
              <a:rPr lang="zh-CN" altLang="en-US"/>
              <a:t>有强健脾胃作用的食物：生姜、鸡内金、麦芽、陈皮</a:t>
            </a:r>
            <a:endParaRPr lang="zh-CN" altLang="en-US"/>
          </a:p>
          <a:p>
            <a:pPr lvl="0"/>
            <a:r>
              <a:rPr lang="zh-CN" altLang="en-US"/>
              <a:t>有润</a:t>
            </a:r>
            <a:r>
              <a:rPr lang="zh-CN" altLang="en-US" sz="1500"/>
              <a:t>(Run)</a:t>
            </a:r>
            <a:r>
              <a:rPr lang="zh-CN" altLang="en-US"/>
              <a:t>肠通便作用的食物：核桃仁、芝麻、香蕉、蜂蜜</a:t>
            </a:r>
            <a:endParaRPr lang="zh-CN" altLang="en-US"/>
          </a:p>
          <a:p>
            <a:pPr lvl="0"/>
            <a:r>
              <a:rPr lang="zh-CN" altLang="en-US"/>
              <a:t>有镇咳祛痰作用的食物：梨、萝卜、橘子、白果</a:t>
            </a:r>
            <a:endParaRPr lang="zh-CN" altLang="en-US"/>
          </a:p>
          <a:p>
            <a:pPr lvl="0"/>
            <a:r>
              <a:rPr lang="zh-CN" altLang="en-US"/>
              <a:t>有止血作用的食物：花生内衣、黄花菜、木耳、藕</a:t>
            </a:r>
            <a:endParaRPr lang="zh-CN" altLang="en-US"/>
          </a:p>
        </p:txBody>
      </p:sp>
      <p:sp>
        <p:nvSpPr>
          <p:cNvPr id="21507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第十七页，共六十一页。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29" name="标题 23553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中医饮食</a:t>
            </a:r>
            <a:r>
              <a:rPr lang="zh-CN" altLang="en-US" sz="1500"/>
              <a:t>(Shi)</a:t>
            </a:r>
            <a:r>
              <a:rPr lang="zh-CN" altLang="en-US" sz="3436"/>
              <a:t>调护---食</a:t>
            </a:r>
            <a:r>
              <a:rPr lang="zh-CN" altLang="en-US" sz="1500"/>
              <a:t>(Shi)</a:t>
            </a:r>
            <a:r>
              <a:rPr lang="zh-CN" altLang="en-US" sz="3436"/>
              <a:t>物的功效</a:t>
            </a:r>
            <a:endParaRPr lang="zh-CN" altLang="en-US" sz="3636"/>
          </a:p>
        </p:txBody>
      </p:sp>
      <p:sp>
        <p:nvSpPr>
          <p:cNvPr id="22530" name="文本占位符 23554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有涩肠止泻作用的食物：大蒜，焦麦芽、炒陈皮、莲子、炒山药</a:t>
            </a:r>
            <a:endParaRPr lang="zh-CN" altLang="en-US"/>
          </a:p>
          <a:p>
            <a:pPr lvl="0"/>
            <a:r>
              <a:rPr lang="zh-CN" altLang="en-US"/>
              <a:t>有驱虫作用的食物：槟榔、南瓜子、椰子、胡萝卜</a:t>
            </a:r>
            <a:endParaRPr lang="zh-CN" altLang="en-US"/>
          </a:p>
          <a:p>
            <a:pPr lvl="0"/>
            <a:r>
              <a:rPr lang="zh-CN" altLang="en-US"/>
              <a:t>有生奶作用的食物：鲫鱼、猪蹄、鱼头</a:t>
            </a:r>
            <a:r>
              <a:rPr lang="zh-CN" altLang="en-US" sz="1500"/>
              <a:t>(Tou)</a:t>
            </a:r>
            <a:r>
              <a:rPr lang="zh-CN" altLang="en-US"/>
              <a:t>、生南瓜子</a:t>
            </a:r>
            <a:endParaRPr lang="zh-CN" altLang="en-US"/>
          </a:p>
          <a:p>
            <a:pPr lvl="0"/>
            <a:r>
              <a:rPr lang="zh-CN" altLang="en-US"/>
              <a:t>有补益作用的食物：大枣，花生、桂圆、荔枝</a:t>
            </a:r>
            <a:endParaRPr lang="zh-CN" altLang="en-US"/>
          </a:p>
        </p:txBody>
      </p:sp>
      <p:sp>
        <p:nvSpPr>
          <p:cNvPr id="22531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第十八页，共六十一页。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标题 24577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中医饮食调护---饮食禁</a:t>
            </a:r>
            <a:r>
              <a:rPr lang="zh-CN" altLang="en-US" sz="1500"/>
              <a:t>(Jin)</a:t>
            </a:r>
            <a:r>
              <a:rPr lang="zh-CN" altLang="en-US" sz="3436"/>
              <a:t>忌</a:t>
            </a:r>
            <a:endParaRPr lang="zh-CN" altLang="en-US"/>
          </a:p>
        </p:txBody>
      </p:sp>
      <p:sp>
        <p:nvSpPr>
          <p:cNvPr id="23554" name="文本占位符 24578"/>
          <p:cNvSpPr/>
          <p:nvPr>
            <p:ph type="body" idx="4294967295"/>
          </p:nvPr>
        </p:nvSpPr>
        <p:spPr>
          <a:xfrm>
            <a:off x="461772" y="1385316"/>
            <a:ext cx="8311896" cy="457282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329" lvl="0" indent="-346329"/>
            <a:r>
              <a:rPr lang="zh-CN" altLang="en-US" sz="2124" b="1">
                <a:latin typeface="宋体" pitchFamily="2" charset="-122"/>
                <a:ea typeface="宋体" pitchFamily="2" charset="-122"/>
              </a:rPr>
              <a:t>饮食禁忌：</a:t>
            </a:r>
            <a:endParaRPr lang="zh-CN" altLang="en-US" sz="2424" b="1">
              <a:latin typeface="宋体" pitchFamily="2" charset="-122"/>
              <a:ea typeface="宋体" pitchFamily="2" charset="-122"/>
            </a:endParaRPr>
          </a:p>
          <a:p>
            <a:pPr marL="750379" lvl="1" indent="-288608"/>
            <a:r>
              <a:rPr lang="zh-CN" altLang="en-US" b="1">
                <a:latin typeface="宋体" pitchFamily="2" charset="-122"/>
                <a:ea typeface="宋体" pitchFamily="2" charset="-122"/>
              </a:rPr>
              <a:t>指有关食之“非所宜”的诸般情况。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/>
            <a:r>
              <a:rPr lang="en-US" altLang="zh-CN" b="1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金匮要略</a:t>
            </a:r>
            <a:r>
              <a:rPr lang="en-US" altLang="zh-CN" b="1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中说：“所食之味，有与病相宜，有与身为害，若得宜则补体，害则成疾。” 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/>
            <a:r>
              <a:rPr lang="zh-CN" altLang="en-US" b="1">
                <a:latin typeface="宋体" pitchFamily="2" charset="-122"/>
                <a:ea typeface="宋体" pitchFamily="2" charset="-122"/>
              </a:rPr>
              <a:t>用相宜食味治病养病，谓之食养或食疗。而不相宜食品则禁之，谓之食禁或食忌，俗称“禁口”或叫“忌口”。 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/>
            <a:r>
              <a:rPr lang="en-US" altLang="zh-CN" b="1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患病期间饮食禁忌；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/>
            <a:r>
              <a:rPr lang="en-US" altLang="zh-CN" b="1"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服</a:t>
            </a:r>
            <a:r>
              <a:rPr lang="zh-CN" altLang="en-US" sz="1500" b="1">
                <a:latin typeface="宋体" pitchFamily="2" charset="-122"/>
                <a:ea typeface="宋体" pitchFamily="2" charset="-122"/>
              </a:rPr>
              <a:t>(Fu)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药饮食禁忌；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/>
            <a:r>
              <a:rPr lang="en-US" altLang="zh-CN" b="1"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孕期和产后饮食禁忌；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/>
            <a:r>
              <a:rPr lang="en-US" altLang="zh-CN" b="1">
                <a:latin typeface="宋体" pitchFamily="2" charset="-122"/>
                <a:ea typeface="宋体" pitchFamily="2" charset="-122"/>
              </a:rPr>
              <a:t>4.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忌食“发物”。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3555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第十九页，共六十一页。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7" name="标题 25601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436"/>
              <a:t>中医饮</a:t>
            </a:r>
            <a:r>
              <a:rPr lang="zh-CN" altLang="en-US" sz="1500"/>
              <a:t>(Yin)</a:t>
            </a:r>
            <a:r>
              <a:rPr lang="zh-CN" altLang="en-US" sz="3436"/>
              <a:t>食调护---发物</a:t>
            </a:r>
            <a:endParaRPr lang="zh-CN" altLang="en-US" sz="3636"/>
          </a:p>
        </p:txBody>
      </p:sp>
      <p:sp>
        <p:nvSpPr>
          <p:cNvPr id="24578" name="文本占位符 25602"/>
          <p:cNvSpPr/>
          <p:nvPr>
            <p:ph type="body" idx="4294967295"/>
          </p:nvPr>
        </p:nvSpPr>
        <p:spPr>
          <a:xfrm>
            <a:off x="538734" y="1385316"/>
            <a:ext cx="8311896" cy="457282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329" lvl="0" indent="-346329">
              <a:lnSpc>
                <a:spcPct val="105000"/>
              </a:lnSpc>
            </a:pPr>
            <a:r>
              <a:rPr lang="zh-CN" altLang="en-US" sz="1720" b="1">
                <a:latin typeface="宋体" pitchFamily="2" charset="-122"/>
                <a:ea typeface="宋体" pitchFamily="2" charset="-122"/>
              </a:rPr>
              <a:t>忌食“发物” 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05000"/>
              </a:lnSpc>
            </a:pPr>
            <a:r>
              <a:rPr lang="zh-CN" altLang="en-US" sz="1920" b="1">
                <a:latin typeface="宋体" pitchFamily="2" charset="-122"/>
                <a:ea typeface="宋体" pitchFamily="2" charset="-122"/>
              </a:rPr>
              <a:t>食物之所以能防治疾病，是由于它本身特有的性味所决定的，这就是食物的“食性”。如果不懂食性，对某些特殊体质的人或患者，食性就会诱发旧病，或加重已发疾病，或削弱药力，这是食物的“发性”，也就是民间所说的“发物”。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05000"/>
              </a:lnSpc>
            </a:pPr>
            <a:r>
              <a:rPr lang="zh-CN" altLang="en-US" sz="1720" b="1">
                <a:solidFill>
                  <a:srgbClr val="9C2081"/>
                </a:solidFill>
                <a:latin typeface="宋体" pitchFamily="2" charset="-122"/>
                <a:ea typeface="宋体" pitchFamily="2" charset="-122"/>
              </a:rPr>
              <a:t>一为动火发物</a:t>
            </a:r>
            <a:r>
              <a:rPr lang="zh-CN" altLang="en-US" sz="1920" b="1">
                <a:latin typeface="宋体" pitchFamily="2" charset="-122"/>
                <a:ea typeface="宋体" pitchFamily="2" charset="-122"/>
              </a:rPr>
              <a:t>，能助热动火、伤津劫液，如烟、酒、葱、蒜、韭菜、油炸物等。发热口渴，大便秘结的人不宜食用，高血压者应忌口。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05000"/>
              </a:lnSpc>
            </a:pPr>
            <a:r>
              <a:rPr lang="zh-CN" altLang="en-US" sz="1620" b="1">
                <a:solidFill>
                  <a:srgbClr val="9C2081"/>
                </a:solidFill>
                <a:latin typeface="宋体" pitchFamily="2" charset="-122"/>
                <a:ea typeface="宋体" pitchFamily="2" charset="-122"/>
              </a:rPr>
              <a:t>二为动风发物</a:t>
            </a:r>
            <a:r>
              <a:rPr lang="zh-CN" altLang="en-US" sz="1620" b="1">
                <a:latin typeface="宋体" pitchFamily="2" charset="-122"/>
                <a:ea typeface="宋体" pitchFamily="2" charset="-122"/>
              </a:rPr>
              <a:t>，多有升发、散气、火热之性，能使人邪毒走窜，如茄子、木耳、猪头肉、鸡蛋等。有荨麻疹、湿疹、中风等疾病者不宜吃。 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05000"/>
              </a:lnSpc>
            </a:pPr>
            <a:r>
              <a:rPr lang="zh-CN" altLang="en-US" sz="1920" b="1">
                <a:solidFill>
                  <a:srgbClr val="9C2081"/>
                </a:solidFill>
                <a:latin typeface="宋体" pitchFamily="2" charset="-122"/>
                <a:ea typeface="宋体" pitchFamily="2" charset="-122"/>
              </a:rPr>
              <a:t>三为助湿发物</a:t>
            </a:r>
            <a:r>
              <a:rPr lang="zh-CN" altLang="en-US" sz="1920" b="1">
                <a:latin typeface="宋体" pitchFamily="2" charset="-122"/>
                <a:ea typeface="宋体" pitchFamily="2" charset="-122"/>
              </a:rPr>
              <a:t>，多具有黏滞、肥甘</a:t>
            </a:r>
            <a:r>
              <a:rPr lang="zh-CN" altLang="en-US" sz="1500" b="1">
                <a:latin typeface="宋体" pitchFamily="2" charset="-122"/>
                <a:ea typeface="宋体" pitchFamily="2" charset="-122"/>
              </a:rPr>
              <a:t>(Gan)</a:t>
            </a:r>
            <a:r>
              <a:rPr lang="zh-CN" altLang="en-US" sz="1920" b="1">
                <a:latin typeface="宋体" pitchFamily="2" charset="-122"/>
                <a:ea typeface="宋体" pitchFamily="2" charset="-122"/>
              </a:rPr>
              <a:t>滋腻之性，如糯米、醪糟、酒、大枣、肥肉、面食等。患湿热病、黄疸、痢疾等病者忌食。</a:t>
            </a:r>
            <a:endParaRPr lang="zh-CN" altLang="en-US" sz="202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4579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第二十页，共六十一页。</a:t>
            </a: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1" name="标题 26625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536"/>
              <a:t>中医</a:t>
            </a:r>
            <a:r>
              <a:rPr lang="zh-CN" altLang="en-US" sz="1500"/>
              <a:t>(Yi)</a:t>
            </a:r>
            <a:r>
              <a:rPr lang="zh-CN" altLang="en-US" sz="3536"/>
              <a:t>饮食调护---发物</a:t>
            </a:r>
            <a:endParaRPr lang="zh-CN" altLang="en-US" sz="3636"/>
          </a:p>
        </p:txBody>
      </p:sp>
      <p:sp>
        <p:nvSpPr>
          <p:cNvPr id="25602" name="文本占位符 26626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50379" lvl="1" indent="-288608">
              <a:lnSpc>
                <a:spcPct val="105000"/>
              </a:lnSpc>
            </a:pPr>
            <a:r>
              <a:rPr lang="zh-CN" altLang="en-US" b="1">
                <a:solidFill>
                  <a:srgbClr val="9C2081"/>
                </a:solidFill>
                <a:latin typeface="宋体" pitchFamily="2" charset="-122"/>
                <a:ea typeface="宋体" pitchFamily="2" charset="-122"/>
              </a:rPr>
              <a:t>四为积冷发物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，多具寒凉润利之性，能伤阳生寒，影响脏腑运</a:t>
            </a:r>
            <a:r>
              <a:rPr lang="zh-CN" altLang="en-US" sz="1500" b="1">
                <a:latin typeface="宋体" pitchFamily="2" charset="-122"/>
                <a:ea typeface="宋体" pitchFamily="2" charset="-122"/>
              </a:rPr>
              <a:t>(Yun)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化，如冬瓜、四季豆、莴笋、柿子等。脾胃虚弱的人要慎食，过食会造成胃虚冷痛、肠鸣腹泻。 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05000"/>
              </a:lnSpc>
            </a:pPr>
            <a:r>
              <a:rPr lang="zh-CN" altLang="en-US" b="1">
                <a:solidFill>
                  <a:srgbClr val="9C2081"/>
                </a:solidFill>
                <a:latin typeface="宋体" pitchFamily="2" charset="-122"/>
                <a:ea typeface="宋体" pitchFamily="2" charset="-122"/>
              </a:rPr>
              <a:t>五为动血发物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，多有活血散血之性，能动血伤络，迫血外溢，如羊肉、菠菜、烧酒等。月经过多、皮下出血、尿血等人忌食。 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750379" lvl="1" indent="-288608">
              <a:lnSpc>
                <a:spcPct val="105000"/>
              </a:lnSpc>
            </a:pPr>
            <a:r>
              <a:rPr lang="zh-CN" altLang="en-US" b="1">
                <a:solidFill>
                  <a:srgbClr val="9C2081"/>
                </a:solidFill>
                <a:latin typeface="宋体" pitchFamily="2" charset="-122"/>
                <a:ea typeface="宋体" pitchFamily="2" charset="-122"/>
              </a:rPr>
              <a:t>六为滞气发物</a:t>
            </a:r>
            <a:r>
              <a:rPr lang="zh-CN" altLang="en-US" b="1">
                <a:latin typeface="宋体" pitchFamily="2" charset="-122"/>
                <a:ea typeface="宋体" pitchFamily="2" charset="-122"/>
              </a:rPr>
              <a:t>，如大豆、芡实、芋头、薯类等。这些食物多具滞涩阻气、坚硬难化之性，积食、诸痛者不宜食。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  <a:p>
            <a:pPr marL="346329" lvl="0" indent="-346329">
              <a:lnSpc>
                <a:spcPct val="105000"/>
              </a:lnSpc>
            </a:pPr>
            <a:r>
              <a:rPr lang="zh-CN" altLang="en-US" sz="2024" b="1">
                <a:latin typeface="宋体" pitchFamily="2" charset="-122"/>
                <a:ea typeface="宋体" pitchFamily="2" charset="-122"/>
              </a:rPr>
              <a:t>发物会导致旧病复发或加重病情，应忌食。</a:t>
            </a:r>
            <a:endParaRPr lang="zh-CN" altLang="en-US" sz="2424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5603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第二十一页，共六十一页。</a:t>
            </a: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标题 27649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336"/>
              <a:t>中医饮</a:t>
            </a:r>
            <a:r>
              <a:rPr lang="zh-CN" altLang="en-US" sz="1500"/>
              <a:t>(Yin)</a:t>
            </a:r>
            <a:r>
              <a:rPr lang="zh-CN" altLang="en-US" sz="3336"/>
              <a:t>食调护---患病期间饮</a:t>
            </a:r>
            <a:r>
              <a:rPr lang="zh-CN" altLang="en-US" sz="1500"/>
              <a:t>(Yin)</a:t>
            </a:r>
            <a:r>
              <a:rPr lang="zh-CN" altLang="en-US" sz="3336"/>
              <a:t>食禁忌</a:t>
            </a:r>
            <a:endParaRPr lang="zh-CN" altLang="en-US" sz="3636"/>
          </a:p>
        </p:txBody>
      </p:sp>
      <p:sp>
        <p:nvSpPr>
          <p:cNvPr id="26626" name="文本占位符 27650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/>
              <a:t>《</a:t>
            </a:r>
            <a:r>
              <a:rPr lang="zh-CN" altLang="en-US"/>
              <a:t>金匮要略</a:t>
            </a:r>
            <a:r>
              <a:rPr lang="en-US" altLang="zh-CN"/>
              <a:t>》</a:t>
            </a:r>
            <a:r>
              <a:rPr lang="zh-CN" altLang="en-US"/>
              <a:t>中说：“所食之</a:t>
            </a:r>
            <a:r>
              <a:rPr lang="zh-CN" altLang="en-US" sz="1500"/>
              <a:t>(Zhi)</a:t>
            </a:r>
            <a:r>
              <a:rPr lang="zh-CN" altLang="en-US"/>
              <a:t>味，有与病相宜，有与身为害，若得宜则补体，害则成疾。” </a:t>
            </a:r>
            <a:endParaRPr lang="zh-CN" altLang="en-US"/>
          </a:p>
          <a:p>
            <a:pPr lvl="0"/>
            <a:r>
              <a:rPr lang="zh-CN" altLang="en-US"/>
              <a:t>总的原则是以食物的四气五味，来调整人体的阴阳偏胜，以达到治疗疾病和保护健康的目的。 </a:t>
            </a:r>
            <a:endParaRPr lang="zh-CN" altLang="en-US"/>
          </a:p>
          <a:p>
            <a:pPr lvl="0"/>
            <a:r>
              <a:rPr lang="zh-CN" altLang="en-US"/>
              <a:t>过分强调忌口，可能引起营养不良，明代医家陈实功说：“饮食何须戒口，冷硬腻物休餐。”清代叶桂也说过：“食入自适者，即胃喜为补。</a:t>
            </a:r>
            <a:endParaRPr lang="zh-CN" altLang="en-US"/>
          </a:p>
        </p:txBody>
      </p:sp>
      <p:sp>
        <p:nvSpPr>
          <p:cNvPr id="26627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第二十二页，共六十一页。</a:t>
            </a: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49" name="标题 28673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236"/>
              <a:t>中医饮食</a:t>
            </a:r>
            <a:r>
              <a:rPr lang="zh-CN" altLang="en-US" sz="1500"/>
              <a:t>(Shi)</a:t>
            </a:r>
            <a:r>
              <a:rPr lang="zh-CN" altLang="en-US" sz="3236"/>
              <a:t>调护---患病期间饮食</a:t>
            </a:r>
            <a:r>
              <a:rPr lang="zh-CN" altLang="en-US" sz="1500"/>
              <a:t>(Shi)</a:t>
            </a:r>
            <a:r>
              <a:rPr lang="zh-CN" altLang="en-US" sz="3236"/>
              <a:t>禁忌</a:t>
            </a:r>
            <a:endParaRPr lang="zh-CN" altLang="en-US" sz="3636"/>
          </a:p>
        </p:txBody>
      </p:sp>
      <p:sp>
        <p:nvSpPr>
          <p:cNvPr id="27650" name="文本占位符 28674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忌生冷</a:t>
            </a:r>
            <a:endParaRPr lang="zh-CN" altLang="en-US"/>
          </a:p>
          <a:p>
            <a:pPr lvl="0"/>
            <a:r>
              <a:rPr lang="zh-CN" altLang="en-US"/>
              <a:t>忌粘滑</a:t>
            </a:r>
            <a:r>
              <a:rPr lang="zh-CN" altLang="en-US" sz="1500"/>
              <a:t>(Hua)</a:t>
            </a:r>
            <a:endParaRPr lang="zh-CN" altLang="en-US"/>
          </a:p>
          <a:p>
            <a:pPr lvl="0"/>
            <a:r>
              <a:rPr lang="zh-CN" altLang="en-US"/>
              <a:t>忌油腻</a:t>
            </a:r>
            <a:endParaRPr lang="zh-CN" altLang="en-US"/>
          </a:p>
          <a:p>
            <a:pPr lvl="0"/>
            <a:r>
              <a:rPr lang="zh-CN" altLang="en-US"/>
              <a:t>忌腥膻</a:t>
            </a:r>
            <a:endParaRPr lang="zh-CN" altLang="en-US"/>
          </a:p>
          <a:p>
            <a:pPr lvl="0"/>
            <a:r>
              <a:rPr lang="zh-CN" altLang="en-US"/>
              <a:t>忌辛辣</a:t>
            </a:r>
            <a:endParaRPr lang="zh-CN" altLang="en-US"/>
          </a:p>
          <a:p>
            <a:pPr lvl="0"/>
            <a:r>
              <a:rPr lang="zh-CN" altLang="en-US"/>
              <a:t>忌发物</a:t>
            </a:r>
            <a:endParaRPr lang="zh-CN" altLang="en-US"/>
          </a:p>
        </p:txBody>
      </p:sp>
      <p:sp>
        <p:nvSpPr>
          <p:cNvPr id="27651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第二十三页，共六十一页。</a:t>
            </a: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标题 29697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536"/>
              <a:t>中医饮食调护---患</a:t>
            </a:r>
            <a:r>
              <a:rPr lang="zh-CN" altLang="en-US" sz="1500"/>
              <a:t>(Huan)</a:t>
            </a:r>
            <a:r>
              <a:rPr lang="zh-CN" altLang="en-US" sz="3536"/>
              <a:t>病期间饮食禁忌</a:t>
            </a:r>
            <a:endParaRPr lang="zh-CN" altLang="en-US" sz="3636"/>
          </a:p>
        </p:txBody>
      </p:sp>
      <p:sp>
        <p:nvSpPr>
          <p:cNvPr id="28674" name="文本占位符 29698"/>
          <p:cNvSpPr/>
          <p:nvPr>
            <p:ph type="body" idx="4294967295"/>
          </p:nvPr>
        </p:nvSpPr>
        <p:spPr>
          <a:xfrm>
            <a:off x="384810" y="1385316"/>
            <a:ext cx="8311896" cy="457282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0000"/>
              </a:lnSpc>
            </a:pPr>
            <a:r>
              <a:rPr lang="en-US" altLang="zh-CN" sz="1620"/>
              <a:t>《</a:t>
            </a:r>
            <a:r>
              <a:rPr lang="zh-CN" altLang="en-US" sz="1720"/>
              <a:t>素问</a:t>
            </a:r>
            <a:r>
              <a:rPr lang="en-US" altLang="zh-CN" sz="1920"/>
              <a:t>·</a:t>
            </a:r>
            <a:r>
              <a:rPr lang="zh-CN" altLang="en-US" sz="1720"/>
              <a:t>热论篇</a:t>
            </a:r>
            <a:r>
              <a:rPr lang="en-US" altLang="zh-CN" sz="1920"/>
              <a:t>》</a:t>
            </a:r>
            <a:r>
              <a:rPr lang="zh-CN" altLang="en-US" sz="1920"/>
              <a:t>还具体地指出：“病热少愈，食肉则复，多食则遗，此其禁也。” </a:t>
            </a:r>
            <a:endParaRPr lang="zh-CN" altLang="en-US" sz="2020"/>
          </a:p>
          <a:p>
            <a:pPr lvl="0">
              <a:lnSpc>
                <a:spcPct val="110000"/>
              </a:lnSpc>
            </a:pPr>
            <a:r>
              <a:rPr lang="zh-CN" altLang="en-US" sz="1820"/>
              <a:t>脾胃虚寒忌生冷食物、大量的生蔬菜和水果等。</a:t>
            </a:r>
            <a:endParaRPr lang="zh-CN" altLang="en-US" sz="2020"/>
          </a:p>
          <a:p>
            <a:pPr lvl="0">
              <a:lnSpc>
                <a:spcPct val="110000"/>
              </a:lnSpc>
            </a:pPr>
            <a:r>
              <a:rPr lang="zh-CN" altLang="en-US" sz="1720"/>
              <a:t>脾虚纳呆或外感初起忌粘滑糯米、大麦、小麦等所制的米面食品</a:t>
            </a:r>
            <a:endParaRPr lang="zh-CN" altLang="en-US" sz="2020"/>
          </a:p>
          <a:p>
            <a:pPr lvl="0">
              <a:lnSpc>
                <a:spcPct val="110000"/>
              </a:lnSpc>
            </a:pPr>
            <a:r>
              <a:rPr lang="zh-CN" altLang="en-US" sz="1620"/>
              <a:t>脾湿或痰湿者忌油腻荤油、肥肉、油煎炸食品、乳制品</a:t>
            </a:r>
            <a:endParaRPr lang="zh-CN" altLang="en-US" sz="2020"/>
          </a:p>
          <a:p>
            <a:pPr lvl="0">
              <a:lnSpc>
                <a:spcPct val="110000"/>
              </a:lnSpc>
            </a:pPr>
            <a:r>
              <a:rPr lang="zh-CN" altLang="en-US" sz="1720"/>
              <a:t>风热证、痰热证、斑疹疮疡患者忌腥膻海鱼、无鳞鱼</a:t>
            </a:r>
            <a:r>
              <a:rPr lang="en-US" altLang="zh-CN" sz="1620"/>
              <a:t>(</a:t>
            </a:r>
            <a:r>
              <a:rPr lang="zh-CN" altLang="en-US" sz="1920"/>
              <a:t>平鱼、巴鱼、带鱼、比目鱼等</a:t>
            </a:r>
            <a:r>
              <a:rPr lang="en-US" altLang="zh-CN" sz="1820"/>
              <a:t>)</a:t>
            </a:r>
            <a:r>
              <a:rPr lang="zh-CN" altLang="en-US" sz="1920"/>
              <a:t>、虾、蟹、海味</a:t>
            </a:r>
            <a:r>
              <a:rPr lang="en-US" altLang="zh-CN" sz="1720"/>
              <a:t>(</a:t>
            </a:r>
            <a:r>
              <a:rPr lang="zh-CN" altLang="en-US" sz="1920"/>
              <a:t>干贝、淡菜、鲍鱼干等</a:t>
            </a:r>
            <a:r>
              <a:rPr lang="en-US" altLang="zh-CN" sz="1820"/>
              <a:t>)</a:t>
            </a:r>
            <a:r>
              <a:rPr lang="zh-CN" altLang="en-US" sz="1620"/>
              <a:t>、羊肉、狗肉、鹿肉等。</a:t>
            </a:r>
            <a:endParaRPr lang="zh-CN" altLang="en-US" sz="2020"/>
          </a:p>
          <a:p>
            <a:pPr lvl="0">
              <a:lnSpc>
                <a:spcPct val="110000"/>
              </a:lnSpc>
            </a:pPr>
            <a:r>
              <a:rPr lang="zh-CN" altLang="en-US" sz="1720"/>
              <a:t>内热证患者忌辛辣，葱、姜、蒜、辣椒、花椒、韭菜、酒、烟</a:t>
            </a:r>
            <a:endParaRPr lang="zh-CN" altLang="en-US" sz="2020"/>
          </a:p>
          <a:p>
            <a:pPr lvl="0">
              <a:lnSpc>
                <a:spcPct val="110000"/>
              </a:lnSpc>
            </a:pPr>
            <a:r>
              <a:rPr lang="zh-CN" altLang="en-US" sz="1920"/>
              <a:t>发物指能引起旧</a:t>
            </a:r>
            <a:r>
              <a:rPr lang="zh-CN" altLang="en-US" sz="1500"/>
              <a:t>(Jiu)</a:t>
            </a:r>
            <a:r>
              <a:rPr lang="zh-CN" altLang="en-US" sz="1920"/>
              <a:t>疾复发，新病增重的食物。除上述腥、膻、辛辣等食物外，尚有一些特殊的食物，如荞麦、豆芽、鹅肉、鸡头、鸭头、猪头、驴头肉等。为哮喘、动风、皮肤等病患者所忌。</a:t>
            </a:r>
            <a:endParaRPr lang="zh-CN" altLang="en-US" sz="2020"/>
          </a:p>
          <a:p>
            <a:pPr lvl="0">
              <a:lnSpc>
                <a:spcPct val="110000"/>
              </a:lnSpc>
            </a:pPr>
            <a:r>
              <a:rPr lang="zh-CN" altLang="en-US" sz="1820"/>
              <a:t>个别疾患，如麻疹初起可适量食用发物，如豆芽、芫荽等，以利透发等，均属例外情况。</a:t>
            </a:r>
            <a:endParaRPr lang="zh-CN" altLang="en-US" sz="2020"/>
          </a:p>
        </p:txBody>
      </p:sp>
      <p:sp>
        <p:nvSpPr>
          <p:cNvPr id="28675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第二十四页，共六十一页。</a:t>
            </a: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7" name="标题 30721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336"/>
              <a:t>中医饮食调护</a:t>
            </a:r>
            <a:r>
              <a:rPr lang="zh-CN" altLang="en-US" sz="1500"/>
              <a:t>(Hu)</a:t>
            </a:r>
            <a:r>
              <a:rPr lang="zh-CN" altLang="en-US" sz="3336"/>
              <a:t>---服药饮食禁忌</a:t>
            </a:r>
            <a:endParaRPr lang="zh-CN" altLang="en-US" sz="3636"/>
          </a:p>
        </p:txBody>
      </p:sp>
      <p:sp>
        <p:nvSpPr>
          <p:cNvPr id="29698" name="文本占位符 30722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服药饮食宜忌</a:t>
            </a:r>
            <a:endParaRPr lang="zh-CN" altLang="en-US"/>
          </a:p>
          <a:p>
            <a:pPr lvl="0"/>
            <a:r>
              <a:rPr lang="zh-CN" altLang="en-US"/>
              <a:t>一般忌口：服药期间、忌食生冷、肉、酒、腥臭等</a:t>
            </a:r>
            <a:r>
              <a:rPr lang="zh-CN" altLang="en-US" sz="1500"/>
              <a:t>(Deng)</a:t>
            </a:r>
            <a:r>
              <a:rPr lang="zh-CN" altLang="en-US"/>
              <a:t>不易消化，有刺激性的食物。</a:t>
            </a:r>
            <a:endParaRPr lang="zh-CN" altLang="en-US"/>
          </a:p>
          <a:p>
            <a:pPr lvl="0"/>
            <a:r>
              <a:rPr lang="zh-CN" altLang="en-US"/>
              <a:t>特殊忌口：服补药后，忌食浓茶和萝卜。皮肤病，忌食海腥食物。疮痈肿毒，忌食虾、蟹、羊肉、辣椒等刺激性食物。</a:t>
            </a:r>
            <a:endParaRPr lang="zh-CN" altLang="en-US"/>
          </a:p>
        </p:txBody>
      </p:sp>
      <p:sp>
        <p:nvSpPr>
          <p:cNvPr id="29699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第二十五页，共六十一页。</a:t>
            </a: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标题 31745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336"/>
              <a:t>中</a:t>
            </a:r>
            <a:r>
              <a:rPr lang="zh-CN" altLang="en-US" sz="1500"/>
              <a:t>(Zhong)</a:t>
            </a:r>
            <a:r>
              <a:rPr lang="zh-CN" altLang="en-US" sz="3336"/>
              <a:t>医饮食调护---孕期和产后饮食禁忌</a:t>
            </a:r>
            <a:endParaRPr lang="zh-CN" altLang="en-US" sz="3636"/>
          </a:p>
        </p:txBody>
      </p:sp>
      <p:sp>
        <p:nvSpPr>
          <p:cNvPr id="30722" name="文本占位符 31746"/>
          <p:cNvSpPr/>
          <p:nvPr>
            <p:ph type="body" idx="4294967295"/>
          </p:nvPr>
        </p:nvSpPr>
        <p:spPr>
          <a:xfrm>
            <a:off x="461772" y="1385316"/>
            <a:ext cx="8311896" cy="457282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0000"/>
              </a:lnSpc>
            </a:pPr>
            <a:r>
              <a:rPr lang="zh-CN" altLang="en-US" sz="1518"/>
              <a:t>妊娠期多为阴虚阳亢，可进食甘平、甘凉补益之品。</a:t>
            </a:r>
            <a:endParaRPr lang="zh-CN" altLang="en-US" sz="1818"/>
          </a:p>
          <a:p>
            <a:pPr lvl="0">
              <a:lnSpc>
                <a:spcPct val="110000"/>
              </a:lnSpc>
            </a:pPr>
            <a:r>
              <a:rPr lang="zh-CN" altLang="en-US" sz="1418"/>
              <a:t>活血类食物孕期应忌食。这一类食物主要有桃仁、山楂、蟹爪等。</a:t>
            </a:r>
            <a:endParaRPr lang="zh-CN" altLang="en-US" sz="1818"/>
          </a:p>
          <a:p>
            <a:pPr lvl="0">
              <a:lnSpc>
                <a:spcPct val="110000"/>
              </a:lnSpc>
            </a:pPr>
            <a:r>
              <a:rPr lang="zh-CN" altLang="en-US" sz="1718"/>
              <a:t>滑利类食物导致胎动不安或滑胎，故应避免食用。主要有冬葵叶、苋菜、马齿苋、茄子、荸荠、慈菇、薏苡仁等。</a:t>
            </a:r>
            <a:endParaRPr lang="zh-CN" altLang="en-US" sz="1818"/>
          </a:p>
          <a:p>
            <a:pPr lvl="0">
              <a:lnSpc>
                <a:spcPct val="110000"/>
              </a:lnSpc>
            </a:pPr>
            <a:r>
              <a:rPr lang="zh-CN" altLang="en-US" sz="1518"/>
              <a:t>大辛大热类食物能助生胎热，忌用。这一类食物主要有肉桂、干姜、花椒、胡椒、辣椒，以及生姜、大蒜、羊肉、雀肉、鳗鲡</a:t>
            </a:r>
            <a:r>
              <a:rPr lang="zh-CN" altLang="en-US" sz="1500"/>
              <a:t>(Li)</a:t>
            </a:r>
            <a:r>
              <a:rPr lang="zh-CN" altLang="en-US" sz="1518"/>
              <a:t>鱼等。</a:t>
            </a:r>
            <a:endParaRPr lang="zh-CN" altLang="en-US" sz="1818"/>
          </a:p>
          <a:p>
            <a:pPr lvl="0">
              <a:lnSpc>
                <a:spcPct val="110000"/>
              </a:lnSpc>
            </a:pPr>
            <a:r>
              <a:rPr lang="zh-CN" altLang="en-US" sz="1518"/>
              <a:t>酒能助火生热，影响胎儿生长发育，甚则导致胎儿畸形，故孕期应忌酒类饮料。 以及其他有关食物。</a:t>
            </a:r>
            <a:endParaRPr lang="zh-CN" altLang="en-US" sz="1818"/>
          </a:p>
          <a:p>
            <a:pPr lvl="0">
              <a:lnSpc>
                <a:spcPct val="110000"/>
              </a:lnSpc>
            </a:pPr>
            <a:r>
              <a:rPr lang="zh-CN" altLang="en-US" sz="1518"/>
              <a:t>其他食物如昆布、麦芽、槐花、鳖肉等，因昆布能软坚化结，麦芽能催生落胎，槐花能堕胎等，故孕妇也应忌食。</a:t>
            </a:r>
            <a:endParaRPr lang="zh-CN" altLang="en-US" sz="1818"/>
          </a:p>
          <a:p>
            <a:pPr lvl="0">
              <a:lnSpc>
                <a:spcPct val="110000"/>
              </a:lnSpc>
            </a:pPr>
            <a:r>
              <a:rPr lang="zh-CN" altLang="en-US" sz="1718"/>
              <a:t>产后瘀血内停，不宜进食酸涩收敛类食物，如乌梅、莲子、芡实、柿子、南瓜等，以免不利恶露排出。</a:t>
            </a:r>
            <a:endParaRPr lang="zh-CN" altLang="en-US" sz="1818"/>
          </a:p>
          <a:p>
            <a:pPr lvl="0">
              <a:lnSpc>
                <a:spcPct val="110000"/>
              </a:lnSpc>
            </a:pPr>
            <a:r>
              <a:rPr lang="zh-CN" altLang="en-US" sz="1618"/>
              <a:t>产后必虚，应以平补阴阳气血，尤以滋阴养血为主，可进食甘平、甘凉类粮食、畜肉、禽肉和蛋乳类食品，慎食或忌食辛燥伤阴、发物、寒性生冷食物。</a:t>
            </a:r>
            <a:endParaRPr lang="zh-CN" altLang="en-US" sz="1818"/>
          </a:p>
        </p:txBody>
      </p:sp>
      <p:sp>
        <p:nvSpPr>
          <p:cNvPr id="30723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第二十六页，共六十一页。</a:t>
            </a: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5" name="标题 32769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536"/>
              <a:t>饮食调</a:t>
            </a:r>
            <a:r>
              <a:rPr lang="zh-CN" altLang="en-US" sz="1500"/>
              <a:t>(Diao)</a:t>
            </a:r>
            <a:r>
              <a:rPr lang="zh-CN" altLang="en-US" sz="3536"/>
              <a:t>护常用的法则及食物</a:t>
            </a:r>
            <a:endParaRPr lang="zh-CN" altLang="en-US" sz="3636"/>
          </a:p>
        </p:txBody>
      </p:sp>
      <p:sp>
        <p:nvSpPr>
          <p:cNvPr id="31746" name="文本占位符 32770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zh-CN" altLang="en-US"/>
              <a:t>解表法</a:t>
            </a:r>
            <a:endParaRPr lang="zh-CN" altLang="en-US"/>
          </a:p>
          <a:p>
            <a:pPr lvl="0">
              <a:lnSpc>
                <a:spcPct val="80000"/>
              </a:lnSpc>
            </a:pPr>
            <a:r>
              <a:rPr lang="zh-CN" altLang="en-US"/>
              <a:t>祛寒法</a:t>
            </a:r>
            <a:endParaRPr lang="zh-CN" altLang="en-US"/>
          </a:p>
          <a:p>
            <a:pPr lvl="0">
              <a:lnSpc>
                <a:spcPct val="80000"/>
              </a:lnSpc>
            </a:pPr>
            <a:r>
              <a:rPr lang="zh-CN" altLang="en-US"/>
              <a:t>清热法</a:t>
            </a:r>
            <a:endParaRPr lang="zh-CN" altLang="en-US"/>
          </a:p>
          <a:p>
            <a:pPr lvl="0">
              <a:lnSpc>
                <a:spcPct val="80000"/>
              </a:lnSpc>
            </a:pPr>
            <a:r>
              <a:rPr lang="zh-CN" altLang="en-US"/>
              <a:t>祛湿</a:t>
            </a:r>
            <a:r>
              <a:rPr lang="zh-CN" altLang="en-US" sz="1500"/>
              <a:t>(Shi)</a:t>
            </a:r>
            <a:r>
              <a:rPr lang="zh-CN" altLang="en-US"/>
              <a:t>法</a:t>
            </a:r>
            <a:endParaRPr lang="zh-CN" altLang="en-US"/>
          </a:p>
          <a:p>
            <a:pPr lvl="0">
              <a:lnSpc>
                <a:spcPct val="80000"/>
              </a:lnSpc>
            </a:pPr>
            <a:r>
              <a:rPr lang="zh-CN" altLang="en-US"/>
              <a:t>理气法</a:t>
            </a:r>
            <a:endParaRPr lang="zh-CN" altLang="en-US"/>
          </a:p>
          <a:p>
            <a:pPr lvl="0">
              <a:lnSpc>
                <a:spcPct val="80000"/>
              </a:lnSpc>
            </a:pPr>
            <a:r>
              <a:rPr lang="zh-CN" altLang="en-US"/>
              <a:t>理血法</a:t>
            </a:r>
            <a:endParaRPr lang="zh-CN" altLang="en-US"/>
          </a:p>
          <a:p>
            <a:pPr lvl="0">
              <a:lnSpc>
                <a:spcPct val="80000"/>
              </a:lnSpc>
            </a:pPr>
            <a:r>
              <a:rPr lang="zh-CN" altLang="en-US"/>
              <a:t>祛痰法</a:t>
            </a:r>
            <a:endParaRPr lang="zh-CN" altLang="en-US"/>
          </a:p>
          <a:p>
            <a:pPr lvl="0">
              <a:lnSpc>
                <a:spcPct val="80000"/>
              </a:lnSpc>
            </a:pPr>
            <a:r>
              <a:rPr lang="zh-CN" altLang="en-US"/>
              <a:t>消导法</a:t>
            </a:r>
            <a:endParaRPr lang="zh-CN" altLang="en-US"/>
          </a:p>
          <a:p>
            <a:pPr lvl="0">
              <a:lnSpc>
                <a:spcPct val="80000"/>
              </a:lnSpc>
            </a:pPr>
            <a:r>
              <a:rPr lang="zh-CN" altLang="en-US"/>
              <a:t>补益法</a:t>
            </a:r>
            <a:endParaRPr lang="zh-CN" altLang="en-US"/>
          </a:p>
        </p:txBody>
      </p:sp>
      <p:sp>
        <p:nvSpPr>
          <p:cNvPr id="31747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第二十七页，共六十一页。</a:t>
            </a: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69" name="标题 33793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536">
                <a:latin typeface="黑体"/>
              </a:rPr>
              <a:t>一  解表</a:t>
            </a:r>
            <a:r>
              <a:rPr lang="zh-CN" altLang="en-US" sz="1500">
                <a:latin typeface="黑体"/>
              </a:rPr>
              <a:t>(Biao)</a:t>
            </a:r>
            <a:r>
              <a:rPr lang="zh-CN" altLang="en-US" sz="3536">
                <a:latin typeface="黑体"/>
              </a:rPr>
              <a:t>法</a:t>
            </a:r>
            <a:endParaRPr lang="zh-CN" altLang="en-US" sz="3636">
              <a:latin typeface="黑体"/>
            </a:endParaRPr>
          </a:p>
        </p:txBody>
      </p:sp>
      <p:sp>
        <p:nvSpPr>
          <p:cNvPr id="32770" name="文本占位符 33794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932" b="1"/>
              <a:t>解表法又称发汗法，是用辛散发表的药物或食物组成方剂</a:t>
            </a:r>
            <a:r>
              <a:rPr lang="zh-CN" altLang="en-US" sz="1500" b="1"/>
              <a:t>(Ji)</a:t>
            </a:r>
            <a:r>
              <a:rPr lang="zh-CN" altLang="en-US" sz="2932" b="1"/>
              <a:t>、药膳或食谱，开泄腠理，宣通肺卫，发散外邪，使病邪从汗出而解的一种治法。解表法主要用于治疗表证由于病邪性质与人体体质的差异，表证又有表寒证与表热证的不同。</a:t>
            </a:r>
            <a:endParaRPr lang="zh-CN" altLang="en-US" sz="3232" b="1"/>
          </a:p>
          <a:p>
            <a:pPr lvl="0"/>
            <a:r>
              <a:rPr lang="zh-CN" altLang="en-US" sz="3132" b="1"/>
              <a:t>根据表寒证、表热证分别选用辛温解表法和辛凉解表法。</a:t>
            </a:r>
            <a:endParaRPr lang="zh-CN" altLang="en-US" sz="3232" b="1"/>
          </a:p>
        </p:txBody>
      </p:sp>
      <p:sp>
        <p:nvSpPr>
          <p:cNvPr id="32771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第二十八页，共六十一页。</a:t>
            </a: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3" name="标题 34817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336">
                <a:latin typeface="黑体"/>
              </a:rPr>
              <a:t>解表法</a:t>
            </a:r>
            <a:r>
              <a:rPr lang="zh-CN" altLang="en-US" sz="3236" b="0"/>
              <a:t>---辛</a:t>
            </a:r>
            <a:r>
              <a:rPr lang="zh-CN" altLang="en-US" sz="1500" b="0"/>
              <a:t>(Xin)</a:t>
            </a:r>
            <a:r>
              <a:rPr lang="zh-CN" altLang="en-US" sz="3236" b="0"/>
              <a:t>温解表法</a:t>
            </a:r>
            <a:endParaRPr lang="zh-CN" altLang="en-US" sz="3636" b="0"/>
          </a:p>
        </p:txBody>
      </p:sp>
      <p:sp>
        <p:nvSpPr>
          <p:cNvPr id="33794" name="文本占位符 34818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3032" b="1"/>
              <a:t>适应证:外感风寒，恶寒重、发热、无</a:t>
            </a:r>
            <a:r>
              <a:rPr lang="zh-CN" altLang="en-US" sz="1500" b="1"/>
              <a:t>(Wu)</a:t>
            </a:r>
            <a:r>
              <a:rPr lang="zh-CN" altLang="en-US" sz="3032" b="1"/>
              <a:t>汗、肢体疼痛或有鼻塞流清涕，舌质淡，苔薄白，脉浮紧。</a:t>
            </a:r>
            <a:endParaRPr lang="zh-CN" altLang="en-US" sz="3232" b="1"/>
          </a:p>
          <a:p>
            <a:pPr lvl="0"/>
            <a:r>
              <a:rPr lang="zh-CN" altLang="en-US" sz="2832" b="1"/>
              <a:t>选用的食物：生姜、葱白、芥末、胡椒、红糖</a:t>
            </a:r>
            <a:endParaRPr lang="zh-CN" altLang="en-US" sz="3232" b="1"/>
          </a:p>
        </p:txBody>
      </p:sp>
      <p:sp>
        <p:nvSpPr>
          <p:cNvPr id="33795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第二十九页，共六十一页。</a:t>
            </a: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7" name="标题 35841"/>
          <p:cNvSpPr/>
          <p:nvPr>
            <p:ph type="title"/>
          </p:nvPr>
        </p:nvSpPr>
        <p:spPr>
          <a:xfrm>
            <a:off x="461772" y="461772"/>
            <a:ext cx="8311896" cy="8481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lvl="0" indent="0" algn="l" defTabSz="92354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040" b="1" u="none" kern="1200" baseline="0">
                <a:solidFill>
                  <a:schemeClr val="tx2"/>
                </a:solidFill>
                <a:latin typeface="Arial" pitchFamily="34" charset="0"/>
                <a:ea typeface="黑体" charset="-122"/>
                <a:cs typeface="+mj-cs"/>
              </a:defRPr>
            </a:lvl1pPr>
          </a:lstStyle>
          <a:p>
            <a:pPr lvl="0"/>
            <a:r>
              <a:rPr lang="zh-CN" altLang="en-US" sz="3236">
                <a:latin typeface="黑体"/>
              </a:rPr>
              <a:t>解</a:t>
            </a:r>
            <a:r>
              <a:rPr lang="zh-CN" altLang="en-US" sz="1500">
                <a:latin typeface="黑体"/>
              </a:rPr>
              <a:t>(Jie)</a:t>
            </a:r>
            <a:r>
              <a:rPr lang="zh-CN" altLang="en-US" sz="3236">
                <a:latin typeface="黑体"/>
              </a:rPr>
              <a:t>表法</a:t>
            </a:r>
            <a:r>
              <a:rPr lang="zh-CN" altLang="en-US" sz="3236" b="0"/>
              <a:t>---辛凉解表法</a:t>
            </a:r>
            <a:endParaRPr lang="zh-CN" altLang="en-US" sz="3636" b="0"/>
          </a:p>
        </p:txBody>
      </p:sp>
      <p:sp>
        <p:nvSpPr>
          <p:cNvPr id="34818" name="文本占位符 35842"/>
          <p:cNvSpPr/>
          <p:nvPr>
            <p:ph type="body" idx="4294967295"/>
          </p:nvPr>
        </p:nvSpPr>
        <p:spPr>
          <a:xfrm>
            <a:off x="461772" y="1616202"/>
            <a:ext cx="8311896" cy="457122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6329" lvl="0" indent="-346329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82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0379" lvl="1" indent="-288608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424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4430" lvl="2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02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202" lvl="3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7974" lvl="4" indent="-230886" algn="l" defTabSz="923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9746" lvl="5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1518" lvl="6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290" lvl="7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5062" lvl="8" indent="-230886" algn="l" defTabSz="923544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en-US" altLang="en-US" sz="1818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832" b="1"/>
              <a:t>适应证:外感风热，发热重、恶寒轻、有汗、咽喉肿痛、口渴，舌质红</a:t>
            </a:r>
            <a:r>
              <a:rPr lang="zh-CN" altLang="en-US" sz="1500" b="1"/>
              <a:t>(Hong)</a:t>
            </a:r>
            <a:r>
              <a:rPr lang="zh-CN" altLang="en-US" sz="2832" b="1"/>
              <a:t>，苔薄黄干，脉浮数。</a:t>
            </a:r>
            <a:endParaRPr lang="zh-CN" altLang="en-US" sz="3232" b="1"/>
          </a:p>
          <a:p>
            <a:pPr lvl="0"/>
            <a:r>
              <a:rPr lang="zh-CN" altLang="en-US" sz="2932" b="1"/>
              <a:t>选用的食物：桑叶、菊花、竹叶、薄荷、冰糖</a:t>
            </a:r>
            <a:endParaRPr lang="zh-CN" altLang="en-US" sz="3232" b="1"/>
          </a:p>
          <a:p>
            <a:pPr lvl="0"/>
            <a:endParaRPr lang="zh-CN" altLang="en-US" b="1"/>
          </a:p>
        </p:txBody>
      </p:sp>
      <p:sp>
        <p:nvSpPr>
          <p:cNvPr id="34819" name="New shape"/>
          <p:cNvSpPr/>
          <p:nvPr/>
        </p:nvSpPr>
        <p:spPr>
          <a:xfrm>
            <a:off x="0" y="6672580"/>
            <a:ext cx="923544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第三十页，共六十一页。</a:t>
            </a:r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965440" cy="565658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https://d.book118.com/586140042041010055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FFFFF"/>
      </a:accent3>
      <a:accent4>
        <a:srgbClr val="000000"/>
      </a:accent4>
      <a:accent5>
        <a:srgbClr val="FFB7B7"/>
      </a:accent5>
      <a:accent6>
        <a:srgbClr val="E5AF16"/>
      </a:accent6>
      <a:hlink>
        <a:srgbClr val="A8D02A"/>
      </a:hlink>
      <a:folHlink>
        <a:srgbClr val="5CB1FE"/>
      </a:folHlink>
    </a:clrScheme>
    <a:fontScheme name="">
      <a:majorFont>
        <a:latin typeface="Arial" pitchFamily="34" charset="0"/>
        <a:ea typeface="黑体" charset="-122"/>
        <a:cs typeface="Arial" pitchFamily="34" charset="0"/>
      </a:majorFont>
      <a:minorFont>
        <a:latin typeface="Arial" pitchFamily="34" charset="0"/>
        <a:ea typeface="黑体" charset="-122"/>
        <a:cs typeface="Arial" pitchFamily="34" charset="0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FFFFF"/>
        </a:accent3>
        <a:accent4>
          <a:srgbClr val="000000"/>
        </a:accent4>
        <a:accent5>
          <a:srgbClr val="FFB7B7"/>
        </a:accent5>
        <a:accent6>
          <a:srgbClr val="E5AF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F8A230"/>
        </a:accent1>
        <a:accent2>
          <a:srgbClr val="5CACE2"/>
        </a:accent2>
        <a:accent3>
          <a:srgbClr val="FFFFFF"/>
        </a:accent3>
        <a:accent4>
          <a:srgbClr val="000000"/>
        </a:accent4>
        <a:accent5>
          <a:srgbClr val="FBCEAD"/>
        </a:accent5>
        <a:accent6>
          <a:srgbClr val="529ACA"/>
        </a:accent6>
        <a:hlink>
          <a:srgbClr val="E569A7"/>
        </a:hlink>
        <a:folHlink>
          <a:srgbClr val="95D8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8EEA3A"/>
        </a:accent1>
        <a:accent2>
          <a:srgbClr val="F97B90"/>
        </a:accent2>
        <a:accent3>
          <a:srgbClr val="FFFFFF"/>
        </a:accent3>
        <a:accent4>
          <a:srgbClr val="000000"/>
        </a:accent4>
        <a:accent5>
          <a:srgbClr val="C6F2AE"/>
        </a:accent5>
        <a:accent6>
          <a:srgbClr val="DF6E81"/>
        </a:accent6>
        <a:hlink>
          <a:srgbClr val="5DC2F5"/>
        </a:hlink>
        <a:folHlink>
          <a:srgbClr val="FFA4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Arial" pitchFamily="34" charset="0"/>
        <a:cs typeface="Arial" pitchFamily="34" charset="0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206</Paragraphs>
  <Slides>31</Slides>
  <Notes>18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baseType="lpstr" size="38">
      <vt:lpstr>Arial</vt:lpstr>
      <vt:lpstr>Calibri</vt:lpstr>
      <vt:lpstr>黑体</vt:lpstr>
      <vt:lpstr>Times New Roman</vt:lpstr>
      <vt:lpstr>Cambria</vt:lpstr>
      <vt:lpstr>宋体</vt:lpstr>
      <vt:lpstr>Office Theme</vt:lpstr>
      <vt:lpstr>中医饮(Yin)食调护</vt:lpstr>
      <vt:lpstr>中医(Yi)饮食调护</vt:lpstr>
      <vt:lpstr>中(Zhong)医饮食调护</vt:lpstr>
      <vt:lpstr>中(Zhong)医饮食调护</vt:lpstr>
      <vt:lpstr>中医饮食(Shi)调护</vt:lpstr>
      <vt:lpstr>中医饮食营养学基本观(Guan)点</vt:lpstr>
      <vt:lpstr>中(Zhong)医饮食调护</vt:lpstr>
      <vt:lpstr>中医饮食(Shi)调护</vt:lpstr>
      <vt:lpstr>中医(Yi)饮食调护</vt:lpstr>
      <vt:lpstr>中医饮(Yin)食调护</vt:lpstr>
      <vt:lpstr>中医饮食调(Diao)护</vt:lpstr>
      <vt:lpstr>中医饮(Yin)食调护</vt:lpstr>
      <vt:lpstr>中医饮食(Shi)调护</vt:lpstr>
      <vt:lpstr>中医饮食调护---食物(Wu)的升降浮沉</vt:lpstr>
      <vt:lpstr>中医饮食调护---食物的性(Xing)味</vt:lpstr>
      <vt:lpstr>中医饮食调(Diao)护---食物的功效</vt:lpstr>
      <vt:lpstr>中(Zhong)医饮食调护---食物的功效</vt:lpstr>
      <vt:lpstr>中医饮食(Shi)调护---食(Shi)物的功效</vt:lpstr>
      <vt:lpstr>中医饮食调护---饮食禁(Jin)忌</vt:lpstr>
      <vt:lpstr>中医饮(Yin)食调护---发物</vt:lpstr>
      <vt:lpstr>中医(Yi)饮食调护---发物</vt:lpstr>
      <vt:lpstr>中医饮(Yin)食调护---患病期间饮(Yin)食禁忌</vt:lpstr>
      <vt:lpstr>中医饮食(Shi)调护---患病期间饮食(Shi)禁忌</vt:lpstr>
      <vt:lpstr>中医饮食调护---患(Huan)病期间饮食禁忌</vt:lpstr>
      <vt:lpstr>中医饮食调护(Hu)---服药饮食禁忌</vt:lpstr>
      <vt:lpstr>中(Zhong)医饮食调护---孕期和产后饮食禁忌</vt:lpstr>
      <vt:lpstr>饮食调(Diao)护常用的法则及食物</vt:lpstr>
      <vt:lpstr>一  解表(Biao)法</vt:lpstr>
      <vt:lpstr>解表法---辛(Xin)温解表法</vt:lpstr>
      <vt:lpstr>解(Jie)表法---辛凉解表法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2024-09-22T16:49:35.953</cp:lastPrinted>
  <dcterms:created xsi:type="dcterms:W3CDTF">2024-09-22T08:49:35Z</dcterms:created>
  <dcterms:modified xsi:type="dcterms:W3CDTF">2024-09-22T08:49:38Z</dcterms:modified>
</cp:coreProperties>
</file>