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0413" cy="6859588"/>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2018/12/5</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10</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11</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12</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13</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14</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15</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16</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17</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6256EB-732C-4204-BFCA-E6B36A521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DF920-13A6-431E-AA52-11E757B89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4F683D-CC36-45C6-87FB-F87D9CB89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34B3EC-6FB6-4961-89FA-E8A8DCA002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89A479-6495-4CB6-8012-1CE6B0F32B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44784-AC16-442E-8165-E27CAD0ED2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5E3E8C-987E-4BAF-95FF-D43328FF23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0E9E17-1CD7-49F1-9586-5370C32E8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EE16D7-D206-444F-AA44-81BC2151E2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C30C8-0153-4BC1-89D7-7750BEC5B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0D634-404C-4D1F-8272-35548D216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bg>
      <p:bgPr>
        <a:solidFill>
          <a:srgbClr val="F0F8FF"/>
        </a:solidFill>
        <a:effectLst/>
      </p:bgPr>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两栏内容">
    <p:bg>
      <p:bgPr>
        <a:solidFill>
          <a:srgbClr val="F0F8FF"/>
        </a:solidFill>
      </p:bgPr>
    </p:bg>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 Id="rId4"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slide" Target="slide10.xml" TargetMode="Internal"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image" Target="../media/image10.png" /><Relationship Id="rId4"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4.png" /><Relationship Id="rId5"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150212155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pic>
        <p:nvPicPr>
          <p:cNvPr id="18" name="图片 17"/>
          <p:cNvPicPr>
            <a:picLocks noChangeAspect="1"/>
          </p:cNvPicPr>
          <p:nvPr/>
        </p:nvPicPr>
        <p:blipFill>
          <a:blip r:embed="rId3">
            <a:extLst>
              <a:ext uri="{28A0092B-C50C-407E-A947-70E740481C1C}">
                <a14:useLocalDpi xmlns:a14="http://schemas.microsoft.com/office/drawing/2010/main" xmlns="" val="0"/>
              </a:ext>
            </a:extLst>
          </a:blip>
          <a:srcRect l="72" t="3617" r="610" b="7740"/>
          <a:stretch>
            <a:fillRect/>
          </a:stretch>
        </p:blipFill>
        <p:spPr>
          <a:xfrm>
            <a:off x="406" y="0"/>
            <a:ext cx="12189600" cy="6799554"/>
          </a:xfrm>
          <a:prstGeom prst="rect">
            <a:avLst/>
          </a:prstGeom>
        </p:spPr>
      </p:pic>
      <p:grpSp>
        <p:nvGrpSpPr>
          <p:cNvPr id="7" name="组合 6"/>
          <p:cNvGrpSpPr/>
          <p:nvPr/>
        </p:nvGrpSpPr>
        <p:grpSpPr>
          <a:xfrm>
            <a:off x="-794" y="5506767"/>
            <a:ext cx="12192000" cy="1375395"/>
            <a:chOff x="-1524000" y="2705990"/>
            <a:chExt cx="12192000" cy="1375395"/>
          </a:xfrm>
        </p:grpSpPr>
        <p:cxnSp>
          <p:nvCxnSpPr>
            <p:cNvPr id="8" name="直接连接符 7"/>
            <p:cNvCxnSpPr/>
            <p:nvPr/>
          </p:nvCxnSpPr>
          <p:spPr>
            <a:xfrm>
              <a:off x="0" y="2807930"/>
              <a:ext cx="9144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nvGrpSpPr>
            <p:cNvPr id="9" name="组合 8"/>
            <p:cNvGrpSpPr/>
            <p:nvPr/>
          </p:nvGrpSpPr>
          <p:grpSpPr>
            <a:xfrm>
              <a:off x="-1524000" y="2705990"/>
              <a:ext cx="12192000" cy="1375395"/>
              <a:chOff x="-1524000" y="2705990"/>
              <a:chExt cx="12192000" cy="1375395"/>
            </a:xfrm>
          </p:grpSpPr>
          <p:sp>
            <p:nvSpPr>
              <p:cNvPr id="10" name="矩形 9"/>
              <p:cNvSpPr/>
              <p:nvPr/>
            </p:nvSpPr>
            <p:spPr>
              <a:xfrm>
                <a:off x="-1524000" y="2705990"/>
                <a:ext cx="12192000" cy="1292787"/>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1" name="矩形 10"/>
              <p:cNvSpPr/>
              <p:nvPr/>
            </p:nvSpPr>
            <p:spPr>
              <a:xfrm>
                <a:off x="3985218" y="3998778"/>
                <a:ext cx="6682781" cy="82606"/>
              </a:xfrm>
              <a:prstGeom prst="rect">
                <a:avLst/>
              </a:prstGeom>
              <a:solidFill>
                <a:srgbClr val="FFC0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2" name="矩形 11"/>
              <p:cNvSpPr/>
              <p:nvPr/>
            </p:nvSpPr>
            <p:spPr>
              <a:xfrm>
                <a:off x="-1524000" y="3998777"/>
                <a:ext cx="5509219" cy="82608"/>
              </a:xfrm>
              <a:prstGeom prst="rect">
                <a:avLst/>
              </a:pr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grpSp>
      <p:sp>
        <p:nvSpPr>
          <p:cNvPr id="14" name="标题 2"/>
          <p:cNvSpPr txBox="1"/>
          <p:nvPr/>
        </p:nvSpPr>
        <p:spPr>
          <a:xfrm>
            <a:off x="2854846" y="6043919"/>
            <a:ext cx="9774200" cy="683910"/>
          </a:xfrm>
          <a:prstGeom prst="rect">
            <a:avLst/>
          </a:prstGeom>
        </p:spPr>
        <p:txBody>
          <a:bodyPr>
            <a:noAutofit/>
          </a:bodyPr>
          <a:lstStyle>
            <a:defPPr>
              <a:defRPr lang="zh-CN"/>
            </a:defPPr>
            <a:lvl1pPr marL="0" algn="ctr" defTabSz="1218565" rtl="0" eaLnBrk="1" latinLnBrk="0" hangingPunct="1">
              <a:spcBef>
                <a:spcPct val="0"/>
              </a:spcBef>
              <a:buNone/>
              <a:defRPr sz="59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tabLst>
                <a:tab pos="2250440"/>
              </a:tabLst>
            </a:pPr>
            <a:r>
              <a:rPr lang="zh-CN" altLang="en-US" sz="3800" b="1" kern="100">
                <a:solidFill>
                  <a:schemeClr val="bg2">
                    <a:lumMod val="25000"/>
                  </a:schemeClr>
                </a:solidFill>
                <a:latin typeface="+mn-lt"/>
                <a:ea typeface="微软雅黑" pitchFamily="34" charset="-122"/>
                <a:cs typeface="Times New Roman" panose="02020603050405020304"/>
              </a:rPr>
              <a:t>第</a:t>
            </a:r>
            <a:r>
              <a:rPr lang="en-US" altLang="zh-CN" sz="3800" b="1" kern="100">
                <a:solidFill>
                  <a:schemeClr val="bg2">
                    <a:lumMod val="25000"/>
                  </a:schemeClr>
                </a:solidFill>
                <a:latin typeface="+mn-lt"/>
                <a:ea typeface="微软雅黑" pitchFamily="34" charset="-122"/>
                <a:cs typeface="Times New Roman" panose="02020603050405020304"/>
              </a:rPr>
              <a:t>4</a:t>
            </a:r>
            <a:r>
              <a:rPr lang="zh-CN" altLang="en-US" sz="3800" b="1" kern="100">
                <a:solidFill>
                  <a:schemeClr val="bg2">
                    <a:lumMod val="25000"/>
                  </a:schemeClr>
                </a:solidFill>
                <a:latin typeface="+mn-lt"/>
                <a:ea typeface="微软雅黑" pitchFamily="34" charset="-122"/>
                <a:cs typeface="Times New Roman" panose="02020603050405020304"/>
              </a:rPr>
              <a:t>节　分子间作用力与物质性质</a:t>
            </a:r>
          </a:p>
        </p:txBody>
      </p:sp>
      <p:sp>
        <p:nvSpPr>
          <p:cNvPr id="15" name="副标题 3"/>
          <p:cNvSpPr txBox="1"/>
          <p:nvPr/>
        </p:nvSpPr>
        <p:spPr>
          <a:xfrm>
            <a:off x="2854846" y="5518026"/>
            <a:ext cx="7469944" cy="504056"/>
          </a:xfrm>
          <a:prstGeom prst="rect">
            <a:avLst/>
          </a:prstGeom>
        </p:spPr>
        <p:txBody>
          <a:bodyPr anchor="ctr">
            <a:noAutofit/>
          </a:bodyPr>
          <a:lstStyle>
            <a:defPPr>
              <a:defRPr lang="zh-CN"/>
            </a:defPPr>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pPr marL="0" indent="0">
              <a:buNone/>
            </a:pPr>
            <a:r>
              <a:rPr lang="zh-CN" altLang="en-US" sz="2400" smtClean="0">
                <a:solidFill>
                  <a:schemeClr val="bg2">
                    <a:lumMod val="25000"/>
                  </a:schemeClr>
                </a:solidFill>
                <a:latin typeface="+mj-ea"/>
                <a:ea typeface="+mj-ea"/>
              </a:rPr>
              <a:t>第</a:t>
            </a:r>
            <a:r>
              <a:rPr lang="en-US" altLang="zh-CN" sz="2400" smtClean="0">
                <a:solidFill>
                  <a:schemeClr val="bg2">
                    <a:lumMod val="25000"/>
                  </a:schemeClr>
                </a:solidFill>
                <a:latin typeface="+mj-ea"/>
                <a:ea typeface="+mj-ea"/>
              </a:rPr>
              <a:t>2</a:t>
            </a:r>
            <a:r>
              <a:rPr lang="zh-CN" altLang="en-US" sz="2400" smtClean="0">
                <a:solidFill>
                  <a:schemeClr val="bg2">
                    <a:lumMod val="25000"/>
                  </a:schemeClr>
                </a:solidFill>
                <a:latin typeface="+mj-ea"/>
                <a:ea typeface="+mj-ea"/>
              </a:rPr>
              <a:t>章</a:t>
            </a:r>
            <a:r>
              <a:rPr lang="zh-CN" altLang="zh-CN" sz="2400" smtClean="0">
                <a:solidFill>
                  <a:schemeClr val="bg2">
                    <a:lumMod val="25000"/>
                  </a:schemeClr>
                </a:solidFill>
                <a:latin typeface="+mj-ea"/>
                <a:ea typeface="+mj-ea"/>
              </a:rPr>
              <a:t>　</a:t>
            </a:r>
            <a:r>
              <a:rPr lang="zh-CN" altLang="en-US" sz="2400" smtClean="0">
                <a:solidFill>
                  <a:schemeClr val="bg2">
                    <a:lumMod val="25000"/>
                  </a:schemeClr>
                </a:solidFill>
                <a:latin typeface="+mj-ea"/>
                <a:ea typeface="+mj-ea"/>
              </a:rPr>
              <a:t>化学键与分子间作用力</a:t>
            </a:r>
            <a:endParaRPr lang="zh-CN" altLang="en-US" sz="2400">
              <a:solidFill>
                <a:schemeClr val="bg2">
                  <a:lumMod val="25000"/>
                </a:schemeClr>
              </a:solidFill>
              <a:latin typeface="+mj-ea"/>
              <a:ea typeface="+mj-ea"/>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2" name="矩形 31"/>
          <p:cNvSpPr/>
          <p:nvPr/>
        </p:nvSpPr>
        <p:spPr>
          <a:xfrm>
            <a:off x="766614" y="1409129"/>
            <a:ext cx="10543622" cy="3328083"/>
          </a:xfrm>
          <a:prstGeom prst="rect">
            <a:avLst/>
          </a:prstGeom>
          <a:solidFill>
            <a:schemeClr val="bg1">
              <a:lumMod val="95000"/>
            </a:schemeClr>
          </a:solidFill>
          <a:ln>
            <a:noFill/>
          </a:ln>
        </p:spPr>
        <p:style>
          <a:lnRef idx="1">
            <a:schemeClr val="accent3"/>
          </a:lnRef>
          <a:fillRef idx="2">
            <a:schemeClr val="accent3"/>
          </a:fillRef>
          <a:effectRef idx="1">
            <a:schemeClr val="accent3"/>
          </a:effectRef>
          <a:fontRef idx="minor">
            <a:schemeClr val="dk1"/>
          </a:fontRef>
        </p:style>
        <p:txBody>
          <a:bodyPr lIns="121917" tIns="60958" rIns="121917" bIns="60958" rtlCol="0" anchor="ctr"/>
          <a:lstStyle>
            <a:defPPr>
              <a:defRPr lang="zh-CN"/>
            </a:defPPr>
            <a:lvl1pPr marL="0" algn="l" defTabSz="1218565" rtl="0" eaLnBrk="1" latinLnBrk="0" hangingPunct="1">
              <a:defRPr sz="2400" kern="1200">
                <a:solidFill>
                  <a:srgbClr val="000000"/>
                </a:solidFill>
                <a:latin typeface="Arial"/>
                <a:ea typeface="+mn-ea"/>
                <a:cs typeface="+mn-cs"/>
              </a:defRPr>
            </a:lvl1pPr>
            <a:lvl2pPr marL="609600" algn="l" defTabSz="1218565" rtl="0" eaLnBrk="1" latinLnBrk="0" hangingPunct="1">
              <a:defRPr sz="2400" kern="1200">
                <a:solidFill>
                  <a:srgbClr val="000000"/>
                </a:solidFill>
                <a:latin typeface="Arial"/>
                <a:ea typeface="+mn-ea"/>
                <a:cs typeface="+mn-cs"/>
              </a:defRPr>
            </a:lvl2pPr>
            <a:lvl3pPr marL="1219200" algn="l" defTabSz="1218565" rtl="0" eaLnBrk="1" latinLnBrk="0" hangingPunct="1">
              <a:defRPr sz="2400" kern="1200">
                <a:solidFill>
                  <a:srgbClr val="000000"/>
                </a:solidFill>
                <a:latin typeface="Arial"/>
                <a:ea typeface="+mn-ea"/>
                <a:cs typeface="+mn-cs"/>
              </a:defRPr>
            </a:lvl3pPr>
            <a:lvl4pPr marL="1828800" algn="l" defTabSz="1218565" rtl="0" eaLnBrk="1" latinLnBrk="0" hangingPunct="1">
              <a:defRPr sz="2400" kern="1200">
                <a:solidFill>
                  <a:srgbClr val="000000"/>
                </a:solidFill>
                <a:latin typeface="Arial"/>
                <a:ea typeface="+mn-ea"/>
                <a:cs typeface="+mn-cs"/>
              </a:defRPr>
            </a:lvl4pPr>
            <a:lvl5pPr marL="2438400" algn="l" defTabSz="1218565" rtl="0" eaLnBrk="1" latinLnBrk="0" hangingPunct="1">
              <a:defRPr sz="2400" kern="1200">
                <a:solidFill>
                  <a:srgbClr val="000000"/>
                </a:solidFill>
                <a:latin typeface="Arial"/>
                <a:ea typeface="+mn-ea"/>
                <a:cs typeface="+mn-cs"/>
              </a:defRPr>
            </a:lvl5pPr>
            <a:lvl6pPr marL="3048000" algn="l" defTabSz="1218565" rtl="0" eaLnBrk="1" latinLnBrk="0" hangingPunct="1">
              <a:defRPr sz="2400" kern="1200">
                <a:solidFill>
                  <a:srgbClr val="000000"/>
                </a:solidFill>
                <a:latin typeface="Arial"/>
                <a:ea typeface="+mn-ea"/>
                <a:cs typeface="+mn-cs"/>
              </a:defRPr>
            </a:lvl6pPr>
            <a:lvl7pPr marL="3657600" algn="l" defTabSz="1218565" rtl="0" eaLnBrk="1" latinLnBrk="0" hangingPunct="1">
              <a:defRPr sz="2400" kern="1200">
                <a:solidFill>
                  <a:srgbClr val="000000"/>
                </a:solidFill>
                <a:latin typeface="Arial"/>
                <a:ea typeface="+mn-ea"/>
                <a:cs typeface="+mn-cs"/>
              </a:defRPr>
            </a:lvl7pPr>
            <a:lvl8pPr marL="4267200" algn="l" defTabSz="1218565" rtl="0" eaLnBrk="1" latinLnBrk="0" hangingPunct="1">
              <a:defRPr sz="2400" kern="1200">
                <a:solidFill>
                  <a:srgbClr val="000000"/>
                </a:solidFill>
                <a:latin typeface="Arial"/>
                <a:ea typeface="+mn-ea"/>
                <a:cs typeface="+mn-cs"/>
              </a:defRPr>
            </a:lvl8pPr>
            <a:lvl9pPr marL="4876800" algn="l" defTabSz="1218565" rtl="0" eaLnBrk="1" latinLnBrk="0" hangingPunct="1">
              <a:defRPr sz="2400" kern="1200">
                <a:solidFill>
                  <a:srgbClr val="000000"/>
                </a:solidFill>
                <a:latin typeface="Arial"/>
                <a:ea typeface="+mn-ea"/>
                <a:cs typeface="+mn-cs"/>
              </a:defRPr>
            </a:lvl9pPr>
          </a:lstStyle>
          <a:p>
            <a:pPr algn="ctr"/>
            <a:endParaRPr lang="zh-CN" altLang="en-US"/>
          </a:p>
        </p:txBody>
      </p:sp>
      <p:sp>
        <p:nvSpPr>
          <p:cNvPr id="3" name="矩形 2"/>
          <p:cNvSpPr/>
          <p:nvPr/>
        </p:nvSpPr>
        <p:spPr>
          <a:xfrm>
            <a:off x="852771" y="1629594"/>
            <a:ext cx="10210987" cy="275524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nSpc>
                <a:spcPct val="168000"/>
              </a:lnSpc>
            </a:pPr>
            <a:r>
              <a:rPr lang="zh-CN" altLang="en-US" sz="2800" b="1" kern="100">
                <a:solidFill>
                  <a:srgbClr val="0000FF"/>
                </a:solidFill>
                <a:latin typeface="微软雅黑" pitchFamily="34" charset="-122"/>
                <a:ea typeface="微软雅黑" pitchFamily="34" charset="-122"/>
                <a:cs typeface="Courier New" panose="02070309020205020404"/>
              </a:rPr>
              <a:t>学习目标定位</a:t>
            </a:r>
            <a:endParaRPr lang="zh-CN" altLang="zh-CN" sz="2800" b="1" kern="100">
              <a:solidFill>
                <a:srgbClr val="0000FF"/>
              </a:solidFill>
              <a:latin typeface="微软雅黑" pitchFamily="34" charset="-122"/>
              <a:ea typeface="微软雅黑" pitchFamily="34"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了解分子间作用力的广泛存在及对物质性质的影响</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smtClean="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了解氢键的形成条件、类型和特点</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smtClean="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列举含有氢键的物质，知道氢键对物质性质的影响。</a:t>
            </a:r>
            <a:endParaRPr lang="zh-CN" altLang="zh-CN" sz="1050" kern="100">
              <a:effectLst/>
              <a:latin typeface="宋体"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cxnSp>
        <p:nvCxnSpPr>
          <p:cNvPr id="5" name="直接连接符 4"/>
          <p:cNvCxnSpPr/>
          <p:nvPr/>
        </p:nvCxnSpPr>
        <p:spPr>
          <a:xfrm>
            <a:off x="3238855" y="2584862"/>
            <a:ext cx="571270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直接连接符 5"/>
          <p:cNvCxnSpPr/>
          <p:nvPr/>
        </p:nvCxnSpPr>
        <p:spPr>
          <a:xfrm>
            <a:off x="3239008" y="3933850"/>
            <a:ext cx="5712396" cy="0"/>
          </a:xfrm>
          <a:prstGeom prst="line">
            <a:avLst/>
          </a:prstGeom>
        </p:spPr>
        <p:style>
          <a:lnRef idx="1">
            <a:schemeClr val="accent1"/>
          </a:lnRef>
          <a:fillRef idx="0">
            <a:schemeClr val="accent1"/>
          </a:fillRef>
          <a:effectRef idx="0">
            <a:schemeClr val="accent1"/>
          </a:effectRef>
          <a:fontRef idx="minor">
            <a:schemeClr val="tx1"/>
          </a:fontRef>
        </p:style>
      </p:cxnSp>
      <p:pic>
        <p:nvPicPr>
          <p:cNvPr id="7" name="Picture 2"/>
          <p:cNvPicPr>
            <a:picLocks noChangeAspect="1" noChangeArrowheads="1"/>
          </p:cNvPicPr>
          <p:nvPr/>
        </p:nvPicPr>
        <p:blipFill>
          <a:blip r:embed="rId3">
            <a:extLst>
              <a:ext uri="{28A0092B-C50C-407E-A947-70E740481C1C}">
                <a14:useLocalDpi xmlns:a14="http://schemas.microsoft.com/office/drawing/2010/main" xmlns="" val="0"/>
              </a:ext>
            </a:extLst>
          </a:blip>
          <a:stretch>
            <a:fillRect/>
          </a:stretch>
        </p:blipFill>
        <p:spPr bwMode="auto">
          <a:xfrm>
            <a:off x="-25475" y="-12701"/>
            <a:ext cx="2733675" cy="49016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p:cNvSpPr txBox="1"/>
          <p:nvPr/>
        </p:nvSpPr>
        <p:spPr>
          <a:xfrm>
            <a:off x="-25475" y="11510"/>
            <a:ext cx="2733675" cy="400110"/>
          </a:xfrm>
          <a:prstGeom prst="rect">
            <a:avLst/>
          </a:prstGeom>
          <a:solidFill>
            <a:srgbClr val="00CCFF">
              <a:alpha val="52000"/>
            </a:srgbClr>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000" b="1" smtClean="0">
                <a:solidFill>
                  <a:srgbClr val="000000"/>
                </a:solidFill>
                <a:latin typeface="微软雅黑" pitchFamily="34" charset="-122"/>
                <a:ea typeface="微软雅黑" pitchFamily="34" charset="-122"/>
              </a:rPr>
              <a:t>内容索引</a:t>
            </a:r>
            <a:endParaRPr lang="zh-CN" altLang="en-US" sz="2000" b="1">
              <a:solidFill>
                <a:srgbClr val="000000"/>
              </a:solidFill>
              <a:latin typeface="微软雅黑" pitchFamily="34" charset="-122"/>
              <a:ea typeface="微软雅黑" pitchFamily="34" charset="-122"/>
            </a:endParaRPr>
          </a:p>
        </p:txBody>
      </p:sp>
      <p:sp>
        <p:nvSpPr>
          <p:cNvPr id="9" name="TextBox 8"/>
          <p:cNvSpPr txBox="1"/>
          <p:nvPr/>
        </p:nvSpPr>
        <p:spPr>
          <a:xfrm>
            <a:off x="3224778" y="2061642"/>
            <a:ext cx="5740856"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800" b="1">
                <a:solidFill>
                  <a:srgbClr val="3114AC"/>
                </a:solidFill>
                <a:latin typeface="Times New Roman" pitchFamily="18" charset="0"/>
                <a:ea typeface="微软雅黑" pitchFamily="34" charset="-122"/>
                <a:cs typeface="Times New Roman" panose="02020603050405020304" pitchFamily="18" charset="0"/>
              </a:rPr>
              <a:t>新知导学 </a:t>
            </a:r>
            <a:r>
              <a:rPr lang="en-US" altLang="zh-CN" sz="2800" b="1">
                <a:solidFill>
                  <a:srgbClr val="3114AC"/>
                </a:solidFill>
                <a:latin typeface="Times New Roman" pitchFamily="18" charset="0"/>
                <a:ea typeface="微软雅黑" pitchFamily="34" charset="-122"/>
                <a:cs typeface="Times New Roman" panose="02020603050405020304" pitchFamily="18" charset="0"/>
              </a:rPr>
              <a:t>—— </a:t>
            </a:r>
            <a:r>
              <a:rPr lang="zh-CN" altLang="en-US" sz="2800" b="1" smtClean="0">
                <a:solidFill>
                  <a:srgbClr val="3114AC"/>
                </a:solidFill>
                <a:latin typeface="Times New Roman" pitchFamily="18" charset="0"/>
                <a:ea typeface="微软雅黑" pitchFamily="34" charset="-122"/>
                <a:cs typeface="Times New Roman" panose="02020603050405020304" pitchFamily="18" charset="0"/>
              </a:rPr>
              <a:t>新知探究</a:t>
            </a:r>
            <a:r>
              <a:rPr lang="zh-CN" altLang="zh-CN" sz="2800" b="1">
                <a:solidFill>
                  <a:srgbClr val="3114AC"/>
                </a:solidFill>
                <a:latin typeface="Times New Roman" pitchFamily="18" charset="0"/>
                <a:ea typeface="微软雅黑" pitchFamily="34" charset="-122"/>
                <a:cs typeface="Times New Roman" panose="02020603050405020304" pitchFamily="18" charset="0"/>
              </a:rPr>
              <a:t>　</a:t>
            </a:r>
            <a:r>
              <a:rPr lang="zh-CN" altLang="en-US" sz="2800" b="1" smtClean="0">
                <a:solidFill>
                  <a:srgbClr val="3114AC"/>
                </a:solidFill>
                <a:latin typeface="Times New Roman" pitchFamily="18" charset="0"/>
                <a:ea typeface="微软雅黑" pitchFamily="34" charset="-122"/>
                <a:cs typeface="Times New Roman" panose="02020603050405020304" pitchFamily="18" charset="0"/>
              </a:rPr>
              <a:t>点点落实</a:t>
            </a:r>
            <a:endParaRPr lang="zh-CN" altLang="en-US" sz="2800" b="1">
              <a:solidFill>
                <a:srgbClr val="3114AC"/>
              </a:solidFill>
              <a:latin typeface="Times New Roman" pitchFamily="18" charset="0"/>
              <a:ea typeface="微软雅黑" pitchFamily="34" charset="-122"/>
              <a:cs typeface="Times New Roman" panose="02020603050405020304" pitchFamily="18" charset="0"/>
            </a:endParaRPr>
          </a:p>
        </p:txBody>
      </p:sp>
      <p:sp>
        <p:nvSpPr>
          <p:cNvPr id="11" name="TextBox 10"/>
          <p:cNvSpPr txBox="1"/>
          <p:nvPr/>
        </p:nvSpPr>
        <p:spPr>
          <a:xfrm>
            <a:off x="3224778" y="3410630"/>
            <a:ext cx="5740856" cy="52322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r>
              <a:rPr lang="zh-CN" altLang="en-US" sz="2800" b="1" smtClean="0">
                <a:solidFill>
                  <a:srgbClr val="3114AC"/>
                </a:solidFill>
                <a:latin typeface="Times New Roman" pitchFamily="18" charset="0"/>
                <a:ea typeface="微软雅黑" pitchFamily="34" charset="-122"/>
                <a:cs typeface="Times New Roman" panose="02020603050405020304" pitchFamily="18" charset="0"/>
              </a:rPr>
              <a:t>达标检测 </a:t>
            </a:r>
            <a:r>
              <a:rPr lang="en-US" altLang="zh-CN" sz="2800" b="1" smtClean="0">
                <a:solidFill>
                  <a:srgbClr val="3114AC"/>
                </a:solidFill>
                <a:latin typeface="Times New Roman" pitchFamily="18" charset="0"/>
                <a:ea typeface="微软雅黑" pitchFamily="34" charset="-122"/>
                <a:cs typeface="Times New Roman" panose="02020603050405020304" pitchFamily="18" charset="0"/>
              </a:rPr>
              <a:t>—— </a:t>
            </a:r>
            <a:r>
              <a:rPr lang="zh-CN" altLang="en-US" sz="2800" b="1" smtClean="0">
                <a:solidFill>
                  <a:srgbClr val="3114AC"/>
                </a:solidFill>
                <a:latin typeface="Times New Roman" pitchFamily="18" charset="0"/>
                <a:ea typeface="微软雅黑" pitchFamily="34" charset="-122"/>
                <a:cs typeface="Times New Roman" panose="02020603050405020304" pitchFamily="18" charset="0"/>
              </a:rPr>
              <a:t>当堂检测</a:t>
            </a:r>
            <a:r>
              <a:rPr lang="zh-CN" altLang="zh-CN" sz="2800" b="1">
                <a:solidFill>
                  <a:srgbClr val="3114AC"/>
                </a:solidFill>
                <a:latin typeface="Times New Roman" pitchFamily="18" charset="0"/>
                <a:ea typeface="微软雅黑" pitchFamily="34" charset="-122"/>
                <a:cs typeface="Times New Roman" panose="02020603050405020304" pitchFamily="18" charset="0"/>
              </a:rPr>
              <a:t>　</a:t>
            </a:r>
            <a:r>
              <a:rPr lang="zh-CN" altLang="en-US" sz="2800" b="1" smtClean="0">
                <a:solidFill>
                  <a:srgbClr val="3114AC"/>
                </a:solidFill>
                <a:latin typeface="Times New Roman" pitchFamily="18" charset="0"/>
                <a:ea typeface="微软雅黑" pitchFamily="34" charset="-122"/>
                <a:cs typeface="Times New Roman" panose="02020603050405020304" pitchFamily="18" charset="0"/>
              </a:rPr>
              <a:t>巩固反馈</a:t>
            </a:r>
            <a:endParaRPr lang="zh-CN" altLang="en-US" sz="2800" b="1">
              <a:solidFill>
                <a:srgbClr val="3114AC"/>
              </a:solidFill>
              <a:latin typeface="Times New Roman" pitchFamily="18" charset="0"/>
              <a:ea typeface="微软雅黑" pitchFamily="34"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2" name="矩形 11"/>
          <p:cNvSpPr/>
          <p:nvPr/>
        </p:nvSpPr>
        <p:spPr>
          <a:xfrm>
            <a:off x="0" y="0"/>
            <a:ext cx="12190413" cy="6859588"/>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13" name="矩形 12"/>
          <p:cNvSpPr/>
          <p:nvPr/>
        </p:nvSpPr>
        <p:spPr>
          <a:xfrm>
            <a:off x="4771767" y="3014296"/>
            <a:ext cx="2646879" cy="830997"/>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4800" b="1">
                <a:solidFill>
                  <a:srgbClr val="000000"/>
                </a:solidFill>
                <a:latin typeface="+mj-ea"/>
                <a:ea typeface="+mj-ea"/>
              </a:rPr>
              <a:t>新知导学</a:t>
            </a: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 name="矩形 2"/>
          <p:cNvSpPr/>
          <p:nvPr/>
        </p:nvSpPr>
        <p:spPr>
          <a:xfrm>
            <a:off x="462971" y="803020"/>
            <a:ext cx="11279283" cy="4859022"/>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分析讨论，回答下列问题：</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液态苯、汽油等发生汽化时，为何需要加热？</a:t>
            </a:r>
            <a:endParaRPr lang="zh-CN" altLang="zh-CN" sz="1050" kern="100">
              <a:latin typeface="宋体" pitchFamily="2" charset="-122"/>
              <a:cs typeface="Courier New" panose="02070309020205020404"/>
            </a:endParaRPr>
          </a:p>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答案　</a:t>
            </a:r>
            <a:r>
              <a:rPr lang="zh-CN" altLang="zh-CN" sz="2800" kern="100">
                <a:solidFill>
                  <a:srgbClr val="C00000"/>
                </a:solidFill>
                <a:latin typeface="Times New Roman"/>
                <a:ea typeface="华文细黑"/>
                <a:cs typeface="Times New Roman" panose="02020603050405020304"/>
              </a:rPr>
              <a:t>液态苯、汽油等发生汽化需要吸收能量克服其分子间的相互作用。</a:t>
            </a:r>
            <a:endParaRPr lang="zh-CN" altLang="zh-CN" sz="1050" kern="100">
              <a:solidFill>
                <a:srgbClr val="C00000"/>
              </a:solidFill>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降低氯气的温度，为什么能使氯气转化为液态或固态？</a:t>
            </a:r>
            <a:endParaRPr lang="zh-CN" altLang="zh-CN" sz="1050" kern="100">
              <a:latin typeface="宋体" pitchFamily="2" charset="-122"/>
              <a:cs typeface="Courier New" panose="02070309020205020404"/>
            </a:endParaRPr>
          </a:p>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答案　</a:t>
            </a:r>
            <a:r>
              <a:rPr lang="zh-CN" altLang="zh-CN" sz="2800" kern="100">
                <a:solidFill>
                  <a:srgbClr val="C00000"/>
                </a:solidFill>
                <a:latin typeface="Times New Roman"/>
                <a:ea typeface="华文细黑"/>
                <a:cs typeface="Times New Roman" panose="02020603050405020304"/>
              </a:rPr>
              <a:t>降低氯气的温度时，氯气分子的平均动能逐渐减小。当分子靠自身的动能不足以克服分子间相互作用力时，分子就会凝聚在一起，形成液体或固体</a:t>
            </a:r>
            <a:r>
              <a:rPr lang="zh-CN" altLang="zh-CN" sz="2800" kern="100" smtClean="0">
                <a:solidFill>
                  <a:srgbClr val="C00000"/>
                </a:solidFill>
                <a:latin typeface="Times New Roman"/>
                <a:ea typeface="华文细黑"/>
                <a:cs typeface="Times New Roman" panose="02020603050405020304"/>
              </a:rPr>
              <a:t>。</a:t>
            </a:r>
            <a:endParaRPr lang="en-US" altLang="zh-CN" sz="2800" kern="100" smtClean="0">
              <a:solidFill>
                <a:srgbClr val="C00000"/>
              </a:solidFill>
              <a:latin typeface="Times New Roman"/>
              <a:ea typeface="华文细黑"/>
              <a:cs typeface="Times New Roman" panose="02020603050405020304"/>
            </a:endParaRPr>
          </a:p>
          <a:p>
            <a:pPr algn="just">
              <a:lnSpc>
                <a:spcPct val="150000"/>
              </a:lnSpc>
              <a:spcAft>
                <a:spcPct val="0"/>
              </a:spcAft>
            </a:pPr>
            <a:endParaRPr lang="zh-CN" altLang="zh-CN" sz="1050" kern="100">
              <a:effectLst/>
              <a:latin typeface="宋体" pitchFamily="2" charset="-122"/>
              <a:cs typeface="Courier New" panose="02070309020205020404"/>
            </a:endParaRPr>
          </a:p>
        </p:txBody>
      </p:sp>
      <p:sp>
        <p:nvSpPr>
          <p:cNvPr id="12" name="矩形 11"/>
          <p:cNvSpPr/>
          <p:nvPr/>
        </p:nvSpPr>
        <p:spPr>
          <a:xfrm>
            <a:off x="17558" y="-26590"/>
            <a:ext cx="12143880" cy="4320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800">
              <a:solidFill>
                <a:schemeClr val="bg1">
                  <a:lumMod val="75000"/>
                </a:schemeClr>
              </a:solidFill>
              <a:latin typeface="微软雅黑" pitchFamily="34" charset="-122"/>
              <a:ea typeface="微软雅黑" pitchFamily="34" charset="-122"/>
            </a:endParaRPr>
          </a:p>
        </p:txBody>
      </p:sp>
      <p:sp>
        <p:nvSpPr>
          <p:cNvPr id="13" name="矩形 12"/>
          <p:cNvSpPr/>
          <p:nvPr/>
        </p:nvSpPr>
        <p:spPr>
          <a:xfrm>
            <a:off x="-14252" y="-26590"/>
            <a:ext cx="1217569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defRPr/>
            </a:pPr>
            <a:r>
              <a:rPr lang="zh-CN" altLang="en-US" b="1">
                <a:solidFill>
                  <a:srgbClr val="FFFF00"/>
                </a:solidFill>
                <a:latin typeface="微软雅黑" pitchFamily="34" charset="-122"/>
                <a:ea typeface="微软雅黑" pitchFamily="34" charset="-122"/>
              </a:rPr>
              <a:t>一、范德华力与物质性质</a:t>
            </a:r>
            <a:endParaRPr lang="zh-CN" altLang="zh-CN" b="1">
              <a:solidFill>
                <a:srgbClr val="FFFF00"/>
              </a:solidFill>
              <a:latin typeface="微软雅黑" pitchFamily="34" charset="-122"/>
              <a:ea typeface="微软雅黑" pitchFamily="34" charset="-122"/>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linds(horizontal)">
                                      <p:cBhvr>
                                        <p:cTn id="7" dur="500"/>
                                        <p:tgtEl>
                                          <p:spTgt spid="3">
                                            <p:txEl>
                                              <p:pRg st="2" end="2"/>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linds(horizontal)">
                                      <p:cBhvr>
                                        <p:cTn id="12" dur="500"/>
                                        <p:tgtEl>
                                          <p:spTgt spid="3">
                                            <p:txEl>
                                              <p:pRg st="4" end="4"/>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xit" presetSubtype="0" dur="500" fill="hold" grpId="0" nodeType="clickEffect">
                                  <p:stCondLst>
                                    <p:cond delay="0"/>
                                  </p:stCondLst>
                                  <p:childTnLst>
                                    <p:animEffect transition="out" filter="fade">
                                      <p:cBhvr>
                                        <p:cTn id="16" dur="500"/>
                                        <p:tgtEl>
                                          <p:spTgt spid="3">
                                            <p:txEl>
                                              <p:pRg st="2" end="2"/>
                                            </p:txEl>
                                          </p:spTgt>
                                        </p:tgtEl>
                                      </p:cBhvr>
                                    </p:animEffect>
                                    <p:set>
                                      <p:cBhvr>
                                        <p:cTn id="17" dur="1" fill="hold">
                                          <p:stCondLst>
                                            <p:cond delay="499"/>
                                          </p:stCondLst>
                                        </p:cTn>
                                        <p:tgtEl>
                                          <p:spTgt spid="3">
                                            <p:txEl>
                                              <p:pRg st="2" end="2"/>
                                            </p:txEl>
                                          </p:spTgt>
                                        </p:tgtEl>
                                        <p:attrNameLst>
                                          <p:attrName>style.visibility</p:attrName>
                                        </p:attrNameLst>
                                      </p:cBhvr>
                                      <p:to>
                                        <p:strVal val="hidden"/>
                                      </p:to>
                                    </p:set>
                                  </p:childTnLst>
                                </p:cTn>
                              </p:par>
                              <p:par>
                                <p:cTn id="18" presetID="10" presetClass="exit" presetSubtype="0" dur="500" fill="hold" grpId="0" nodeType="withEffect">
                                  <p:stCondLst>
                                    <p:cond delay="0"/>
                                  </p:stCondLst>
                                  <p:childTnLst>
                                    <p:animEffect transition="out" filter="fade">
                                      <p:cBhvr>
                                        <p:cTn id="19" dur="500"/>
                                        <p:tgtEl>
                                          <p:spTgt spid="3">
                                            <p:txEl>
                                              <p:pRg st="4" end="4"/>
                                            </p:txEl>
                                          </p:spTgt>
                                        </p:tgtEl>
                                      </p:cBhvr>
                                    </p:animEffect>
                                    <p:set>
                                      <p:cBhvr>
                                        <p:cTn id="20"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nextCondLst>
                <p:cond evt="onClick" delay="0">
                  <p:tgtEl>
                    <p:spTgt spid="11"/>
                  </p:tgtEl>
                </p:cond>
              </p:nextCondLst>
            </p:seq>
          </p:childTnLst>
        </p:cTn>
      </p:par>
    </p:tnLst>
    <p:bldLst>
      <p:bldP spid="3" grpId="0" uiExpand="1" build="allAtOnce"/>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3" name="矩形 2"/>
          <p:cNvSpPr/>
          <p:nvPr/>
        </p:nvSpPr>
        <p:spPr>
          <a:xfrm>
            <a:off x="397428" y="616959"/>
            <a:ext cx="11344407" cy="203132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卤素单质</a:t>
            </a:r>
            <a:r>
              <a:rPr lang="en-US" altLang="zh-CN" sz="2800" kern="100">
                <a:latin typeface="Times New Roman"/>
                <a:ea typeface="华文细黑"/>
                <a:cs typeface="Courier New" panose="02070309020205020404"/>
              </a:rPr>
              <a:t>F</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Cl</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Br</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I</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，按其相对分子质量增大的顺序，物理性质</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如颜色、状态、熔点、沸点</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有何变化规律？</a:t>
            </a:r>
            <a:endParaRPr lang="zh-CN" altLang="zh-CN" sz="1050" kern="100">
              <a:latin typeface="宋体" pitchFamily="2" charset="-122"/>
              <a:cs typeface="Courier New" panose="02070309020205020404"/>
            </a:endParaRPr>
          </a:p>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答案　</a:t>
            </a:r>
            <a:r>
              <a:rPr lang="zh-CN" altLang="zh-CN" sz="2800" kern="100">
                <a:solidFill>
                  <a:srgbClr val="C00000"/>
                </a:solidFill>
                <a:latin typeface="Times New Roman"/>
                <a:ea typeface="华文细黑"/>
                <a:cs typeface="Times New Roman" panose="02020603050405020304"/>
              </a:rPr>
              <a:t>颜色逐渐加深；由气态到液态、固态；熔、沸点逐渐升高</a:t>
            </a:r>
            <a:r>
              <a:rPr lang="zh-CN" altLang="zh-CN" sz="2800" kern="100" smtClean="0">
                <a:solidFill>
                  <a:srgbClr val="C00000"/>
                </a:solidFill>
                <a:latin typeface="Times New Roman"/>
                <a:ea typeface="华文细黑"/>
                <a:cs typeface="Times New Roman" panose="02020603050405020304"/>
              </a:rPr>
              <a:t>。</a:t>
            </a:r>
            <a:endParaRPr lang="zh-CN" altLang="zh-CN" sz="1050" kern="100">
              <a:solidFill>
                <a:srgbClr val="C00000"/>
              </a:solidFill>
              <a:latin typeface="宋体" pitchFamily="2" charset="-122"/>
              <a:cs typeface="Courier New" panose="02070309020205020404"/>
            </a:endParaRPr>
          </a:p>
        </p:txBody>
      </p:sp>
      <p:sp>
        <p:nvSpPr>
          <p:cNvPr id="12" name="TextBox 11"/>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linds(horizontal)">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3">
                                            <p:txEl>
                                              <p:pRg st="1" end="1"/>
                                            </p:txEl>
                                          </p:spTgt>
                                        </p:tgtEl>
                                      </p:cBhvr>
                                    </p:animEffect>
                                    <p:set>
                                      <p:cBhvr>
                                        <p:cTn id="1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3" grpId="0" build="allAtOnce"/>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3" name="矩形 2"/>
          <p:cNvSpPr/>
          <p:nvPr/>
        </p:nvSpPr>
        <p:spPr>
          <a:xfrm>
            <a:off x="509193" y="692450"/>
            <a:ext cx="11120877" cy="332398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上述事实能够说明：</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范德华力</a:t>
            </a:r>
            <a:r>
              <a:rPr lang="zh-CN" altLang="zh-CN" sz="2800" kern="100" smtClean="0">
                <a:latin typeface="Times New Roman"/>
                <a:ea typeface="华文细黑"/>
                <a:cs typeface="Times New Roman" panose="02020603050405020304"/>
              </a:rPr>
              <a:t>是</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之间</a:t>
            </a:r>
            <a:r>
              <a:rPr lang="zh-CN" altLang="zh-CN" sz="2800" kern="100">
                <a:latin typeface="Times New Roman"/>
                <a:ea typeface="华文细黑"/>
                <a:cs typeface="Times New Roman" panose="02020603050405020304"/>
              </a:rPr>
              <a:t>普遍存在的一种相互作用力，它使得许多物质以一定的聚集状态存在。</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一般来说，组成和结构相似的分子，相对分子质量越大，范德华力</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物质的熔、沸点</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pic>
        <p:nvPicPr>
          <p:cNvPr id="16" name="图片 15"/>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2" name="矩形 1"/>
          <p:cNvSpPr/>
          <p:nvPr/>
        </p:nvSpPr>
        <p:spPr>
          <a:xfrm>
            <a:off x="2782838" y="1413570"/>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分子</a:t>
            </a:r>
            <a:endParaRPr lang="zh-CN" altLang="en-US" sz="2800" kern="100">
              <a:solidFill>
                <a:srgbClr val="C00000"/>
              </a:solidFill>
              <a:latin typeface="Times New Roman"/>
              <a:ea typeface="华文细黑"/>
              <a:cs typeface="Times New Roman" panose="02020603050405020304"/>
            </a:endParaRPr>
          </a:p>
        </p:txBody>
      </p:sp>
      <p:sp>
        <p:nvSpPr>
          <p:cNvPr id="5" name="矩形 4"/>
          <p:cNvSpPr/>
          <p:nvPr/>
        </p:nvSpPr>
        <p:spPr>
          <a:xfrm>
            <a:off x="910630" y="3357786"/>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大</a:t>
            </a:r>
            <a:endParaRPr lang="zh-CN" altLang="en-US" sz="2800" kern="100">
              <a:solidFill>
                <a:srgbClr val="C00000"/>
              </a:solidFill>
              <a:latin typeface="Times New Roman"/>
              <a:ea typeface="华文细黑"/>
              <a:cs typeface="Times New Roman" panose="02020603050405020304"/>
            </a:endParaRPr>
          </a:p>
        </p:txBody>
      </p:sp>
      <p:sp>
        <p:nvSpPr>
          <p:cNvPr id="6" name="矩形 5"/>
          <p:cNvSpPr/>
          <p:nvPr/>
        </p:nvSpPr>
        <p:spPr>
          <a:xfrm>
            <a:off x="4759379" y="3338622"/>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高</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par>
                                <p:cTn id="13" presetID="3" presetClass="entr" presetSubtype="10" dur="500" fill="hold" grpId="4"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linds(horizontal)">
                                      <p:cBhvr>
                                        <p:cTn id="15" dur="500"/>
                                        <p:tgtEl>
                                          <p:spTgt spid="6"/>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10" presetClass="exit" presetSubtype="0" dur="500" fill="hold" grpId="1" nodeType="clickEffect">
                                  <p:stCondLst>
                                    <p:cond delay="0"/>
                                  </p:stCondLst>
                                  <p:childTnLst>
                                    <p:animEffect transition="out" filter="fade">
                                      <p:cBhvr>
                                        <p:cTn id="19" dur="500"/>
                                        <p:tgtEl>
                                          <p:spTgt spid="2"/>
                                        </p:tgtEl>
                                      </p:cBhvr>
                                    </p:animEffect>
                                    <p:set>
                                      <p:cBhvr>
                                        <p:cTn id="20" dur="1" fill="hold">
                                          <p:stCondLst>
                                            <p:cond delay="499"/>
                                          </p:stCondLst>
                                        </p:cTn>
                                        <p:tgtEl>
                                          <p:spTgt spid="2"/>
                                        </p:tgtEl>
                                        <p:attrNameLst>
                                          <p:attrName>style.visibility</p:attrName>
                                        </p:attrNameLst>
                                      </p:cBhvr>
                                      <p:to>
                                        <p:strVal val="hidden"/>
                                      </p:to>
                                    </p:set>
                                  </p:childTnLst>
                                </p:cTn>
                              </p:par>
                              <p:par>
                                <p:cTn id="21" presetID="10" presetClass="exit" presetSubtype="0" dur="500" fill="hold" grpId="3" nodeType="withEffect">
                                  <p:stCondLst>
                                    <p:cond delay="0"/>
                                  </p:stCondLst>
                                  <p:childTnLst>
                                    <p:animEffect transition="out" filter="fade">
                                      <p:cBhvr>
                                        <p:cTn id="22" dur="500"/>
                                        <p:tgtEl>
                                          <p:spTgt spid="5"/>
                                        </p:tgtEl>
                                      </p:cBhvr>
                                    </p:animEffect>
                                    <p:set>
                                      <p:cBhvr>
                                        <p:cTn id="23" dur="1" fill="hold">
                                          <p:stCondLst>
                                            <p:cond delay="499"/>
                                          </p:stCondLst>
                                        </p:cTn>
                                        <p:tgtEl>
                                          <p:spTgt spid="5"/>
                                        </p:tgtEl>
                                        <p:attrNameLst>
                                          <p:attrName>style.visibility</p:attrName>
                                        </p:attrNameLst>
                                      </p:cBhvr>
                                      <p:to>
                                        <p:strVal val="hidden"/>
                                      </p:to>
                                    </p:set>
                                  </p:childTnLst>
                                </p:cTn>
                              </p:par>
                              <p:par>
                                <p:cTn id="24" presetID="10" presetClass="exit" presetSubtype="0" dur="500" fill="hold" grpId="5" nodeType="withEffect">
                                  <p:stCondLst>
                                    <p:cond delay="0"/>
                                  </p:stCondLst>
                                  <p:childTnLst>
                                    <p:animEffect transition="out" filter="fade">
                                      <p:cBhvr>
                                        <p:cTn id="25" dur="500"/>
                                        <p:tgtEl>
                                          <p:spTgt spid="6"/>
                                        </p:tgtEl>
                                      </p:cBhvr>
                                    </p:animEffect>
                                    <p:set>
                                      <p:cBhvr>
                                        <p:cTn id="26"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childTnLst>
        </p:cTn>
      </p:par>
    </p:tnLst>
    <p:bldLst>
      <p:bldP spid="2" grpId="0"/>
      <p:bldP spid="2" grpId="1"/>
      <p:bldP spid="5" grpId="2"/>
      <p:bldP spid="5" grpId="3"/>
      <p:bldP spid="6" grpId="4"/>
      <p:bldP spid="6" grpId="5"/>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grpSp>
        <p:nvGrpSpPr>
          <p:cNvPr id="3" name="组合 2"/>
          <p:cNvGrpSpPr/>
          <p:nvPr/>
        </p:nvGrpSpPr>
        <p:grpSpPr>
          <a:xfrm>
            <a:off x="164" y="261442"/>
            <a:ext cx="2333534" cy="668428"/>
            <a:chOff x="164" y="341996"/>
            <a:chExt cx="2333534" cy="668428"/>
          </a:xfrm>
        </p:grpSpPr>
        <p:sp>
          <p:nvSpPr>
            <p:cNvPr id="4" name="五边形 3"/>
            <p:cNvSpPr/>
            <p:nvPr/>
          </p:nvSpPr>
          <p:spPr>
            <a:xfrm>
              <a:off x="164" y="505747"/>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5" name="燕尾形 4"/>
            <p:cNvSpPr/>
            <p:nvPr/>
          </p:nvSpPr>
          <p:spPr>
            <a:xfrm>
              <a:off x="262558" y="501558"/>
              <a:ext cx="2037820" cy="495548"/>
            </a:xfrm>
            <a:prstGeom prst="chevron">
              <a:avLst>
                <a:gd name="adj" fmla="val 36111"/>
              </a:avLst>
            </a:prstGeom>
            <a:solidFill>
              <a:srgbClr val="7BC14A"/>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6" name="矩形 5"/>
            <p:cNvSpPr/>
            <p:nvPr/>
          </p:nvSpPr>
          <p:spPr>
            <a:xfrm>
              <a:off x="245466" y="341996"/>
              <a:ext cx="2088232" cy="668428"/>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spcAft>
                  <a:spcPct val="0"/>
                </a:spcAft>
                <a:tabLst>
                  <a:tab pos="1890395"/>
                </a:tabLst>
              </a:pPr>
              <a:r>
                <a:rPr lang="zh-CN" altLang="en-US" sz="2800" b="1" kern="100" smtClean="0">
                  <a:solidFill>
                    <a:srgbClr val="000000"/>
                  </a:solidFill>
                  <a:latin typeface="宋体" pitchFamily="2" charset="-122"/>
                  <a:cs typeface="Courier New" panose="02070309020205020404"/>
                </a:rPr>
                <a:t>归纳总结</a:t>
              </a:r>
              <a:endParaRPr lang="zh-CN" altLang="en-US" sz="2800" b="1" kern="100">
                <a:solidFill>
                  <a:srgbClr val="000000"/>
                </a:solidFill>
                <a:latin typeface="宋体" pitchFamily="2" charset="-122"/>
                <a:cs typeface="Courier New" panose="02070309020205020404"/>
              </a:endParaRPr>
            </a:p>
          </p:txBody>
        </p:sp>
      </p:grpSp>
      <p:sp>
        <p:nvSpPr>
          <p:cNvPr id="7" name="矩形 6"/>
          <p:cNvSpPr/>
          <p:nvPr/>
        </p:nvSpPr>
        <p:spPr>
          <a:xfrm>
            <a:off x="118542" y="981522"/>
            <a:ext cx="11985941" cy="5262979"/>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panose="02070309020205020404"/>
              </a:rPr>
              <a:t>1.</a:t>
            </a:r>
            <a:r>
              <a:rPr lang="zh-CN" altLang="zh-CN" sz="2800" b="1" kern="100">
                <a:latin typeface="Times New Roman"/>
                <a:ea typeface="华文细黑"/>
                <a:cs typeface="Times New Roman" panose="02020603050405020304"/>
              </a:rPr>
              <a:t>范德华力</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实质</a:t>
            </a:r>
            <a:r>
              <a:rPr lang="zh-CN" altLang="zh-CN" sz="2800" kern="100" smtClean="0">
                <a:latin typeface="Times New Roman"/>
                <a:ea typeface="华文细黑"/>
                <a:cs typeface="Times New Roman" panose="02020603050405020304"/>
              </a:rPr>
              <a:t>：</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作用</a:t>
            </a:r>
            <a:r>
              <a:rPr lang="zh-CN" altLang="zh-CN" sz="2800" kern="10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大小：范德华力的作用能通常比化学键的键能小得多，化学键的键能一般</a:t>
            </a:r>
            <a:r>
              <a:rPr lang="zh-CN" altLang="zh-CN" sz="2800" kern="100" smtClean="0">
                <a:latin typeface="Times New Roman"/>
                <a:ea typeface="华文细黑"/>
                <a:cs typeface="Times New Roman" panose="02020603050405020304"/>
              </a:rPr>
              <a:t>为</a:t>
            </a:r>
            <a:r>
              <a:rPr lang="en-US" altLang="zh-CN" sz="2800" u="sng" kern="100" smtClean="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 </a:t>
            </a:r>
            <a:r>
              <a:rPr lang="en-US" altLang="zh-CN" sz="2800" kern="100" err="1">
                <a:latin typeface="Times New Roman"/>
                <a:ea typeface="华文细黑"/>
                <a:cs typeface="Courier New" panose="02070309020205020404"/>
              </a:rPr>
              <a:t>kJ·mol</a:t>
            </a:r>
            <a:r>
              <a:rPr lang="zh-CN" altLang="zh-CN" sz="2800" kern="100" baseline="30000">
                <a:latin typeface="Times New Roman"/>
                <a:ea typeface="华文细黑"/>
                <a:cs typeface="Times New Roman" panose="02020603050405020304"/>
              </a:rPr>
              <a:t>－</a:t>
            </a:r>
            <a:r>
              <a:rPr lang="en-US" altLang="zh-CN" sz="2800" kern="100" baseline="300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，而范德华力的作用能一般</a:t>
            </a:r>
            <a:r>
              <a:rPr lang="zh-CN" altLang="zh-CN" sz="2800" kern="100" smtClean="0">
                <a:latin typeface="Times New Roman"/>
                <a:ea typeface="华文细黑"/>
                <a:cs typeface="Times New Roman" panose="02020603050405020304"/>
              </a:rPr>
              <a:t>只有</a:t>
            </a:r>
            <a:r>
              <a:rPr lang="en-US" altLang="zh-CN" sz="2800" kern="100" smtClean="0">
                <a:latin typeface="Times New Roman"/>
                <a:ea typeface="华文细黑"/>
                <a:cs typeface="Times New Roman" panose="02020603050405020304"/>
              </a:rPr>
              <a:t>______</a:t>
            </a:r>
            <a:r>
              <a:rPr lang="en-US" altLang="zh-CN" sz="2800" kern="100" err="1" smtClean="0">
                <a:latin typeface="Times New Roman"/>
                <a:ea typeface="华文细黑"/>
                <a:cs typeface="Courier New" panose="02070309020205020404"/>
              </a:rPr>
              <a:t>kJ·mol</a:t>
            </a:r>
            <a:r>
              <a:rPr lang="zh-CN" altLang="zh-CN" sz="2800" kern="100" baseline="30000">
                <a:latin typeface="Times New Roman"/>
                <a:ea typeface="华文细黑"/>
                <a:cs typeface="Times New Roman" panose="02020603050405020304"/>
              </a:rPr>
              <a:t>－</a:t>
            </a:r>
            <a:r>
              <a:rPr lang="en-US" altLang="zh-CN" sz="2800" kern="100" baseline="30000">
                <a:latin typeface="Times New Roman"/>
                <a:ea typeface="华文细黑"/>
                <a:cs typeface="Courier New" panose="02070309020205020404"/>
              </a:rPr>
              <a:t>1</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特征：范德华力</a:t>
            </a:r>
            <a:r>
              <a:rPr lang="zh-CN" altLang="zh-CN" sz="2800" kern="100" smtClean="0">
                <a:latin typeface="Times New Roman"/>
                <a:ea typeface="华文细黑"/>
                <a:cs typeface="Times New Roman" panose="02020603050405020304"/>
              </a:rPr>
              <a:t>没有</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性和</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性</a:t>
            </a:r>
            <a:r>
              <a:rPr lang="zh-CN" altLang="zh-CN" sz="2800" kern="100">
                <a:latin typeface="Times New Roman"/>
                <a:ea typeface="华文细黑"/>
                <a:cs typeface="Times New Roman" panose="02020603050405020304"/>
              </a:rPr>
              <a:t>，只要分子周围空间允许，当气体分子凝聚时，它</a:t>
            </a:r>
            <a:r>
              <a:rPr lang="zh-CN" altLang="zh-CN" sz="2800" kern="100" smtClean="0">
                <a:latin typeface="Times New Roman"/>
                <a:ea typeface="华文细黑"/>
                <a:cs typeface="Times New Roman" panose="02020603050405020304"/>
              </a:rPr>
              <a:t>总是</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影响因素：主要</a:t>
            </a:r>
            <a:r>
              <a:rPr lang="zh-CN" altLang="zh-CN" sz="2800" kern="100" smtClean="0">
                <a:latin typeface="Times New Roman"/>
                <a:ea typeface="华文细黑"/>
                <a:cs typeface="Times New Roman" panose="02020603050405020304"/>
              </a:rPr>
              <a:t>包括</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分子的空间构型以及分子中电荷分布是否均匀等</a:t>
            </a:r>
            <a:r>
              <a:rPr lang="zh-CN" altLang="zh-CN" sz="2800" kern="100" smtClean="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p:txBody>
      </p:sp>
      <p:pic>
        <p:nvPicPr>
          <p:cNvPr id="8" name="图片 7"/>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2" name="矩形 1"/>
          <p:cNvSpPr/>
          <p:nvPr/>
        </p:nvSpPr>
        <p:spPr>
          <a:xfrm>
            <a:off x="1682373" y="1701602"/>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电性</a:t>
            </a:r>
            <a:endParaRPr lang="zh-CN" altLang="en-US" sz="2800" kern="100">
              <a:solidFill>
                <a:srgbClr val="C00000"/>
              </a:solidFill>
              <a:latin typeface="Times New Roman"/>
              <a:ea typeface="华文细黑"/>
              <a:cs typeface="Times New Roman" panose="02020603050405020304"/>
            </a:endParaRPr>
          </a:p>
        </p:txBody>
      </p:sp>
      <p:sp>
        <p:nvSpPr>
          <p:cNvPr id="9" name="矩形 8"/>
          <p:cNvSpPr/>
          <p:nvPr/>
        </p:nvSpPr>
        <p:spPr>
          <a:xfrm>
            <a:off x="727219" y="2997746"/>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a:ea typeface="华文细黑"/>
                <a:cs typeface="Times New Roman" panose="02020603050405020304"/>
              </a:rPr>
              <a:t>100</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cs typeface="Times New Roman" panose="02020603050405020304"/>
              </a:rPr>
              <a:t>600</a:t>
            </a:r>
            <a:endParaRPr lang="zh-CN" altLang="en-US" sz="2800" kern="100">
              <a:solidFill>
                <a:srgbClr val="C00000"/>
              </a:solidFill>
              <a:latin typeface="Times New Roman"/>
              <a:ea typeface="华文细黑"/>
              <a:cs typeface="Times New Roman" panose="02020603050405020304"/>
            </a:endParaRPr>
          </a:p>
        </p:txBody>
      </p:sp>
      <p:sp>
        <p:nvSpPr>
          <p:cNvPr id="11" name="矩形 10"/>
          <p:cNvSpPr/>
          <p:nvPr/>
        </p:nvSpPr>
        <p:spPr>
          <a:xfrm>
            <a:off x="9224163" y="3050590"/>
            <a:ext cx="1082348"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a:ea typeface="华文细黑"/>
                <a:cs typeface="Courier New" panose="02070309020205020404"/>
              </a:rPr>
              <a:t>2</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cs typeface="Courier New" panose="02070309020205020404"/>
              </a:rPr>
              <a:t>20</a:t>
            </a:r>
            <a:endParaRPr lang="zh-CN" altLang="en-US">
              <a:solidFill>
                <a:srgbClr val="C00000"/>
              </a:solidFill>
            </a:endParaRPr>
          </a:p>
        </p:txBody>
      </p:sp>
      <p:sp>
        <p:nvSpPr>
          <p:cNvPr id="12" name="矩形 11"/>
          <p:cNvSpPr/>
          <p:nvPr/>
        </p:nvSpPr>
        <p:spPr>
          <a:xfrm>
            <a:off x="3784848" y="362665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方向</a:t>
            </a:r>
            <a:endParaRPr lang="zh-CN" altLang="en-US" sz="2800" kern="100">
              <a:solidFill>
                <a:srgbClr val="C00000"/>
              </a:solidFill>
              <a:latin typeface="Times New Roman"/>
              <a:ea typeface="华文细黑"/>
              <a:cs typeface="Times New Roman" panose="02020603050405020304"/>
            </a:endParaRPr>
          </a:p>
        </p:txBody>
      </p:sp>
      <p:sp>
        <p:nvSpPr>
          <p:cNvPr id="13" name="矩形 12"/>
          <p:cNvSpPr/>
          <p:nvPr/>
        </p:nvSpPr>
        <p:spPr>
          <a:xfrm>
            <a:off x="5191715" y="362665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饱和</a:t>
            </a:r>
            <a:endParaRPr lang="zh-CN" altLang="en-US" sz="2800" kern="100">
              <a:solidFill>
                <a:srgbClr val="C00000"/>
              </a:solidFill>
              <a:latin typeface="Times New Roman"/>
              <a:ea typeface="华文细黑"/>
              <a:cs typeface="Times New Roman" panose="02020603050405020304"/>
            </a:endParaRPr>
          </a:p>
        </p:txBody>
      </p:sp>
      <p:sp>
        <p:nvSpPr>
          <p:cNvPr id="14" name="矩形 13"/>
          <p:cNvSpPr/>
          <p:nvPr/>
        </p:nvSpPr>
        <p:spPr>
          <a:xfrm>
            <a:off x="3103483" y="4274726"/>
            <a:ext cx="4134465"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尽可能多的吸引其他分子</a:t>
            </a:r>
            <a:endParaRPr lang="zh-CN" altLang="en-US" sz="2800" kern="100">
              <a:solidFill>
                <a:srgbClr val="C00000"/>
              </a:solidFill>
              <a:latin typeface="Times New Roman"/>
              <a:ea typeface="华文细黑"/>
              <a:cs typeface="Times New Roman" panose="02020603050405020304"/>
            </a:endParaRPr>
          </a:p>
        </p:txBody>
      </p:sp>
      <p:sp>
        <p:nvSpPr>
          <p:cNvPr id="15" name="矩形 14"/>
          <p:cNvSpPr/>
          <p:nvPr/>
        </p:nvSpPr>
        <p:spPr>
          <a:xfrm>
            <a:off x="3823563" y="4922798"/>
            <a:ext cx="3416320"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相对分子质量的大小</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par>
                                <p:cTn id="13" presetID="3" presetClass="entr" presetSubtype="10" dur="500" fill="hold" grpId="4"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linds(horizontal)">
                                      <p:cBhvr>
                                        <p:cTn id="15" dur="500"/>
                                        <p:tgtEl>
                                          <p:spTgt spid="11"/>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3" presetClass="entr" presetSubtype="10" dur="500" fill="hold" grpId="6"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blinds(horizontal)">
                                      <p:cBhvr>
                                        <p:cTn id="20" dur="500"/>
                                        <p:tgtEl>
                                          <p:spTgt spid="12"/>
                                        </p:tgtEl>
                                      </p:cBhvr>
                                    </p:animEffect>
                                  </p:childTnLst>
                                </p:cTn>
                              </p:par>
                              <p:par>
                                <p:cTn id="21" presetID="3" presetClass="entr" presetSubtype="10" dur="500" fill="hold" grpId="8"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blinds(horizontal)">
                                      <p:cBhvr>
                                        <p:cTn id="23" dur="500"/>
                                        <p:tgtEl>
                                          <p:spTgt spid="13"/>
                                        </p:tgtEl>
                                      </p:cBhvr>
                                    </p:animEffect>
                                  </p:childTnLst>
                                </p:cTn>
                              </p:par>
                              <p:par>
                                <p:cTn id="24" presetID="3" presetClass="entr" presetSubtype="10" dur="500" fill="hold" grpId="1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linds(horizontal)">
                                      <p:cBhvr>
                                        <p:cTn id="26" dur="500"/>
                                        <p:tgtEl>
                                          <p:spTgt spid="14"/>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3" presetClass="entr" presetSubtype="10" dur="500" fill="hold" grpId="12"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blinds(horizontal)">
                                      <p:cBhvr>
                                        <p:cTn id="31" dur="500"/>
                                        <p:tgtEl>
                                          <p:spTgt spid="15"/>
                                        </p:tgtEl>
                                      </p:cBhvr>
                                    </p:animEffect>
                                  </p:childTnLst>
                                </p:cTn>
                              </p:par>
                            </p:childTnLst>
                          </p:cTn>
                        </p:par>
                      </p:childTnLst>
                    </p:cTn>
                  </p:par>
                  <p:par>
                    <p:cTn id="32" fill="hold" nodeType="clickPar">
                      <p:stCondLst>
                        <p:cond delay="indefinite"/>
                      </p:stCondLst>
                      <p:childTnLst>
                        <p:par>
                          <p:cTn id="33" fill="hold" nodeType="afterGroup">
                            <p:stCondLst>
                              <p:cond delay="0"/>
                            </p:stCondLst>
                            <p:childTnLst>
                              <p:par>
                                <p:cTn id="34" presetID="10" presetClass="exit" presetSubtype="0" dur="500" fill="hold" grpId="1" nodeType="clickEffect">
                                  <p:stCondLst>
                                    <p:cond delay="0"/>
                                  </p:stCondLst>
                                  <p:childTnLst>
                                    <p:animEffect transition="out" filter="fade">
                                      <p:cBhvr>
                                        <p:cTn id="35" dur="500"/>
                                        <p:tgtEl>
                                          <p:spTgt spid="2"/>
                                        </p:tgtEl>
                                      </p:cBhvr>
                                    </p:animEffect>
                                    <p:set>
                                      <p:cBhvr>
                                        <p:cTn id="36" dur="1" fill="hold">
                                          <p:stCondLst>
                                            <p:cond delay="499"/>
                                          </p:stCondLst>
                                        </p:cTn>
                                        <p:tgtEl>
                                          <p:spTgt spid="2"/>
                                        </p:tgtEl>
                                        <p:attrNameLst>
                                          <p:attrName>style.visibility</p:attrName>
                                        </p:attrNameLst>
                                      </p:cBhvr>
                                      <p:to>
                                        <p:strVal val="hidden"/>
                                      </p:to>
                                    </p:set>
                                  </p:childTnLst>
                                </p:cTn>
                              </p:par>
                              <p:par>
                                <p:cTn id="37" presetID="10" presetClass="exit" presetSubtype="0" dur="500" fill="hold" grpId="3" nodeType="withEffect">
                                  <p:stCondLst>
                                    <p:cond delay="0"/>
                                  </p:stCondLst>
                                  <p:childTnLst>
                                    <p:animEffect transition="out" filter="fade">
                                      <p:cBhvr>
                                        <p:cTn id="38" dur="500"/>
                                        <p:tgtEl>
                                          <p:spTgt spid="9"/>
                                        </p:tgtEl>
                                      </p:cBhvr>
                                    </p:animEffect>
                                    <p:set>
                                      <p:cBhvr>
                                        <p:cTn id="39" dur="1" fill="hold">
                                          <p:stCondLst>
                                            <p:cond delay="499"/>
                                          </p:stCondLst>
                                        </p:cTn>
                                        <p:tgtEl>
                                          <p:spTgt spid="9"/>
                                        </p:tgtEl>
                                        <p:attrNameLst>
                                          <p:attrName>style.visibility</p:attrName>
                                        </p:attrNameLst>
                                      </p:cBhvr>
                                      <p:to>
                                        <p:strVal val="hidden"/>
                                      </p:to>
                                    </p:set>
                                  </p:childTnLst>
                                </p:cTn>
                              </p:par>
                              <p:par>
                                <p:cTn id="40" presetID="10" presetClass="exit" presetSubtype="0" dur="500" fill="hold" grpId="5" nodeType="withEffect">
                                  <p:stCondLst>
                                    <p:cond delay="0"/>
                                  </p:stCondLst>
                                  <p:childTnLst>
                                    <p:animEffect transition="out" filter="fade">
                                      <p:cBhvr>
                                        <p:cTn id="41" dur="500"/>
                                        <p:tgtEl>
                                          <p:spTgt spid="11"/>
                                        </p:tgtEl>
                                      </p:cBhvr>
                                    </p:animEffect>
                                    <p:set>
                                      <p:cBhvr>
                                        <p:cTn id="42" dur="1" fill="hold">
                                          <p:stCondLst>
                                            <p:cond delay="499"/>
                                          </p:stCondLst>
                                        </p:cTn>
                                        <p:tgtEl>
                                          <p:spTgt spid="11"/>
                                        </p:tgtEl>
                                        <p:attrNameLst>
                                          <p:attrName>style.visibility</p:attrName>
                                        </p:attrNameLst>
                                      </p:cBhvr>
                                      <p:to>
                                        <p:strVal val="hidden"/>
                                      </p:to>
                                    </p:set>
                                  </p:childTnLst>
                                </p:cTn>
                              </p:par>
                              <p:par>
                                <p:cTn id="43" presetID="10" presetClass="exit" presetSubtype="0" dur="500" fill="hold" grpId="7" nodeType="withEffect">
                                  <p:stCondLst>
                                    <p:cond delay="0"/>
                                  </p:stCondLst>
                                  <p:childTnLst>
                                    <p:animEffect transition="out" filter="fade">
                                      <p:cBhvr>
                                        <p:cTn id="44" dur="500"/>
                                        <p:tgtEl>
                                          <p:spTgt spid="12"/>
                                        </p:tgtEl>
                                      </p:cBhvr>
                                    </p:animEffect>
                                    <p:set>
                                      <p:cBhvr>
                                        <p:cTn id="45" dur="1" fill="hold">
                                          <p:stCondLst>
                                            <p:cond delay="499"/>
                                          </p:stCondLst>
                                        </p:cTn>
                                        <p:tgtEl>
                                          <p:spTgt spid="12"/>
                                        </p:tgtEl>
                                        <p:attrNameLst>
                                          <p:attrName>style.visibility</p:attrName>
                                        </p:attrNameLst>
                                      </p:cBhvr>
                                      <p:to>
                                        <p:strVal val="hidden"/>
                                      </p:to>
                                    </p:set>
                                  </p:childTnLst>
                                </p:cTn>
                              </p:par>
                              <p:par>
                                <p:cTn id="46" presetID="10" presetClass="exit" presetSubtype="0" dur="500" fill="hold" grpId="9" nodeType="withEffect">
                                  <p:stCondLst>
                                    <p:cond delay="0"/>
                                  </p:stCondLst>
                                  <p:childTnLst>
                                    <p:animEffect transition="out" filter="fade">
                                      <p:cBhvr>
                                        <p:cTn id="47" dur="500"/>
                                        <p:tgtEl>
                                          <p:spTgt spid="13"/>
                                        </p:tgtEl>
                                      </p:cBhvr>
                                    </p:animEffect>
                                    <p:set>
                                      <p:cBhvr>
                                        <p:cTn id="48" dur="1" fill="hold">
                                          <p:stCondLst>
                                            <p:cond delay="499"/>
                                          </p:stCondLst>
                                        </p:cTn>
                                        <p:tgtEl>
                                          <p:spTgt spid="13"/>
                                        </p:tgtEl>
                                        <p:attrNameLst>
                                          <p:attrName>style.visibility</p:attrName>
                                        </p:attrNameLst>
                                      </p:cBhvr>
                                      <p:to>
                                        <p:strVal val="hidden"/>
                                      </p:to>
                                    </p:set>
                                  </p:childTnLst>
                                </p:cTn>
                              </p:par>
                              <p:par>
                                <p:cTn id="49" presetID="10" presetClass="exit" presetSubtype="0" dur="500" fill="hold" grpId="11" nodeType="withEffect">
                                  <p:stCondLst>
                                    <p:cond delay="0"/>
                                  </p:stCondLst>
                                  <p:childTnLst>
                                    <p:animEffect transition="out" filter="fade">
                                      <p:cBhvr>
                                        <p:cTn id="50" dur="500"/>
                                        <p:tgtEl>
                                          <p:spTgt spid="14"/>
                                        </p:tgtEl>
                                      </p:cBhvr>
                                    </p:animEffect>
                                    <p:set>
                                      <p:cBhvr>
                                        <p:cTn id="51" dur="1" fill="hold">
                                          <p:stCondLst>
                                            <p:cond delay="499"/>
                                          </p:stCondLst>
                                        </p:cTn>
                                        <p:tgtEl>
                                          <p:spTgt spid="14"/>
                                        </p:tgtEl>
                                        <p:attrNameLst>
                                          <p:attrName>style.visibility</p:attrName>
                                        </p:attrNameLst>
                                      </p:cBhvr>
                                      <p:to>
                                        <p:strVal val="hidden"/>
                                      </p:to>
                                    </p:set>
                                  </p:childTnLst>
                                </p:cTn>
                              </p:par>
                              <p:par>
                                <p:cTn id="52" presetID="10" presetClass="exit" presetSubtype="0" dur="500" fill="hold" grpId="13" nodeType="withEffect">
                                  <p:stCondLst>
                                    <p:cond delay="0"/>
                                  </p:stCondLst>
                                  <p:childTnLst>
                                    <p:animEffect transition="out" filter="fade">
                                      <p:cBhvr>
                                        <p:cTn id="53" dur="500"/>
                                        <p:tgtEl>
                                          <p:spTgt spid="15"/>
                                        </p:tgtEl>
                                      </p:cBhvr>
                                    </p:animEffect>
                                    <p:set>
                                      <p:cBhvr>
                                        <p:cTn id="54"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2" grpId="0"/>
      <p:bldP spid="2" grpId="1"/>
      <p:bldP spid="9" grpId="2"/>
      <p:bldP spid="9" grpId="3"/>
      <p:bldP spid="11" grpId="4"/>
      <p:bldP spid="11" grpId="5"/>
      <p:bldP spid="12" grpId="6"/>
      <p:bldP spid="12" grpId="7"/>
      <p:bldP spid="13" grpId="8"/>
      <p:bldP spid="13" grpId="9"/>
      <p:bldP spid="14" grpId="10"/>
      <p:bldP spid="14" grpId="11"/>
      <p:bldP spid="15" grpId="12"/>
      <p:bldP spid="15" grpId="13"/>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7" name="矩形 6"/>
          <p:cNvSpPr/>
          <p:nvPr/>
        </p:nvSpPr>
        <p:spPr>
          <a:xfrm>
            <a:off x="433854" y="-26590"/>
            <a:ext cx="10959223" cy="655564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panose="02070309020205020404"/>
              </a:rPr>
              <a:t>2.</a:t>
            </a:r>
            <a:r>
              <a:rPr lang="zh-CN" altLang="zh-CN" sz="2800" b="1" kern="100">
                <a:latin typeface="Times New Roman"/>
                <a:ea typeface="华文细黑"/>
                <a:cs typeface="Times New Roman" panose="02020603050405020304"/>
              </a:rPr>
              <a:t>范德华力对物质性质的影响</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对物质熔、沸点的影响</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①</a:t>
            </a:r>
            <a:r>
              <a:rPr lang="zh-CN" altLang="zh-CN" sz="2800" kern="100">
                <a:latin typeface="Times New Roman"/>
                <a:ea typeface="华文细黑"/>
                <a:cs typeface="Times New Roman" panose="02020603050405020304"/>
              </a:rPr>
              <a:t>组成和结构相似的物质，相对分子质量越大，范德华力越大，物质的熔、沸点就</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例如熔、沸点：</a:t>
            </a:r>
            <a:r>
              <a:rPr lang="en-US" altLang="zh-CN" sz="2800" kern="100" smtClean="0">
                <a:latin typeface="Times New Roman"/>
                <a:ea typeface="华文细黑"/>
                <a:cs typeface="Courier New" panose="02070309020205020404"/>
              </a:rPr>
              <a:t>CF</a:t>
            </a:r>
            <a:r>
              <a:rPr lang="en-US" altLang="zh-CN" sz="2800" kern="100" baseline="-25000" smtClean="0">
                <a:latin typeface="Times New Roman"/>
                <a:ea typeface="华文细黑"/>
                <a:cs typeface="Courier New" panose="02070309020205020404"/>
              </a:rPr>
              <a:t>4</a:t>
            </a:r>
            <a:r>
              <a:rPr lang="en-US" altLang="zh-CN" sz="2800" u="sng" kern="100" smtClean="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CCl</a:t>
            </a:r>
            <a:r>
              <a:rPr lang="en-US" altLang="zh-CN" sz="2800" kern="100" baseline="-25000" smtClean="0">
                <a:latin typeface="Times New Roman"/>
                <a:ea typeface="华文细黑"/>
                <a:cs typeface="Courier New" panose="02070309020205020404"/>
              </a:rPr>
              <a:t>4</a:t>
            </a:r>
            <a:r>
              <a:rPr lang="en-US" altLang="zh-CN" sz="2800" u="sng" kern="100" smtClean="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CBr</a:t>
            </a:r>
            <a:r>
              <a:rPr lang="en-US" altLang="zh-CN" sz="2800" kern="100" baseline="-25000" smtClean="0">
                <a:latin typeface="Times New Roman"/>
                <a:ea typeface="华文细黑"/>
                <a:cs typeface="Courier New" panose="02070309020205020404"/>
              </a:rPr>
              <a:t>4</a:t>
            </a:r>
            <a:r>
              <a:rPr lang="en-US" altLang="zh-CN" sz="2800" u="sng" kern="100" smtClean="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CI</a:t>
            </a:r>
            <a:r>
              <a:rPr lang="en-US" altLang="zh-CN" sz="2800" kern="100" baseline="-25000" smtClean="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②</a:t>
            </a:r>
            <a:r>
              <a:rPr lang="zh-CN" altLang="zh-CN" sz="2800" kern="100">
                <a:latin typeface="Times New Roman"/>
                <a:ea typeface="华文细黑"/>
                <a:cs typeface="Times New Roman" panose="02020603050405020304"/>
              </a:rPr>
              <a:t>组成相似且相对分子质量相近的物质，分子电荷分布越不均匀，范德华力越大，其熔、沸点就</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如熔、沸点：</a:t>
            </a:r>
            <a:r>
              <a:rPr lang="en-US" altLang="zh-CN" sz="2800" kern="100" smtClean="0">
                <a:latin typeface="Times New Roman"/>
                <a:ea typeface="华文细黑"/>
                <a:cs typeface="Courier New" panose="02070309020205020404"/>
              </a:rPr>
              <a:t>CO</a:t>
            </a:r>
            <a:r>
              <a:rPr lang="en-US" altLang="zh-CN" sz="2800" u="sng" kern="100" smtClean="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N</a:t>
            </a:r>
            <a:r>
              <a:rPr lang="en-US" altLang="zh-CN" sz="2800" kern="100" baseline="-25000" smtClean="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③</a:t>
            </a:r>
            <a:r>
              <a:rPr lang="zh-CN" altLang="zh-CN" sz="2800" kern="100">
                <a:latin typeface="Times New Roman"/>
                <a:ea typeface="华文细黑"/>
                <a:cs typeface="Times New Roman" panose="02020603050405020304"/>
              </a:rPr>
              <a:t>在同分异构体中，一般来说，支链数越多，熔、沸点就</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如沸点：正戊</a:t>
            </a:r>
            <a:r>
              <a:rPr lang="zh-CN" altLang="zh-CN" sz="2800" kern="100" smtClean="0">
                <a:latin typeface="Times New Roman"/>
                <a:ea typeface="华文细黑"/>
                <a:cs typeface="Times New Roman" panose="02020603050405020304"/>
              </a:rPr>
              <a:t>烷</a:t>
            </a:r>
            <a:r>
              <a:rPr lang="en-US" altLang="zh-CN" sz="2800" u="sng" kern="100" smtClean="0">
                <a:latin typeface="Times New Roman"/>
                <a:ea typeface="华文细黑"/>
                <a:cs typeface="Courier New" panose="02070309020205020404"/>
              </a:rPr>
              <a:t>    </a:t>
            </a:r>
            <a:r>
              <a:rPr lang="zh-CN" altLang="zh-CN" sz="2800" kern="100" smtClean="0">
                <a:latin typeface="Times New Roman"/>
                <a:ea typeface="华文细黑"/>
                <a:cs typeface="Times New Roman" panose="02020603050405020304"/>
              </a:rPr>
              <a:t>异</a:t>
            </a:r>
            <a:r>
              <a:rPr lang="zh-CN" altLang="zh-CN" sz="2800" kern="100">
                <a:latin typeface="Times New Roman"/>
                <a:ea typeface="华文细黑"/>
                <a:cs typeface="Times New Roman" panose="02020603050405020304"/>
              </a:rPr>
              <a:t>戊</a:t>
            </a:r>
            <a:r>
              <a:rPr lang="zh-CN" altLang="zh-CN" sz="2800" kern="100" smtClean="0">
                <a:latin typeface="Times New Roman"/>
                <a:ea typeface="华文细黑"/>
                <a:cs typeface="Times New Roman" panose="02020603050405020304"/>
              </a:rPr>
              <a:t>烷</a:t>
            </a:r>
            <a:r>
              <a:rPr lang="en-US" altLang="zh-CN" sz="2800" u="sng" kern="100" smtClean="0">
                <a:latin typeface="Times New Roman"/>
                <a:ea typeface="华文细黑"/>
                <a:cs typeface="Courier New" panose="02070309020205020404"/>
              </a:rPr>
              <a:t>     </a:t>
            </a:r>
            <a:r>
              <a:rPr lang="zh-CN" altLang="zh-CN" sz="2800" kern="100" smtClean="0">
                <a:latin typeface="Times New Roman"/>
                <a:ea typeface="华文细黑"/>
                <a:cs typeface="Times New Roman" panose="02020603050405020304"/>
              </a:rPr>
              <a:t>新</a:t>
            </a:r>
            <a:r>
              <a:rPr lang="zh-CN" altLang="zh-CN" sz="2800" kern="100">
                <a:latin typeface="Times New Roman"/>
                <a:ea typeface="华文细黑"/>
                <a:cs typeface="Times New Roman" panose="02020603050405020304"/>
              </a:rPr>
              <a:t>戊烷</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对物质溶解性的影响</a:t>
            </a:r>
            <a:endParaRPr lang="zh-CN" altLang="zh-CN" sz="1050" kern="100">
              <a:latin typeface="宋体" pitchFamily="2" charset="-122"/>
              <a:cs typeface="Courier New" panose="02070309020205020404"/>
            </a:endParaRPr>
          </a:p>
          <a:p>
            <a:pPr algn="just">
              <a:lnSpc>
                <a:spcPct val="150000"/>
              </a:lnSpc>
              <a:spcAft>
                <a:spcPct val="0"/>
              </a:spcAft>
            </a:pPr>
            <a:r>
              <a:rPr lang="zh-CN" altLang="zh-CN" sz="2800" kern="100">
                <a:latin typeface="Times New Roman"/>
                <a:ea typeface="华文细黑"/>
                <a:cs typeface="Times New Roman" panose="02020603050405020304"/>
              </a:rPr>
              <a:t>溶质分子与溶剂分子之间的范德华力</a:t>
            </a:r>
            <a:r>
              <a:rPr lang="zh-CN" altLang="zh-CN" sz="2800" kern="100" smtClean="0">
                <a:latin typeface="Times New Roman"/>
                <a:ea typeface="华文细黑"/>
                <a:cs typeface="Times New Roman" panose="02020603050405020304"/>
              </a:rPr>
              <a:t>越</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溶解度越大</a:t>
            </a:r>
            <a:r>
              <a:rPr lang="zh-CN" altLang="zh-CN" sz="2800" kern="100" smtClean="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p:txBody>
      </p:sp>
      <p:pic>
        <p:nvPicPr>
          <p:cNvPr id="5" name="图片 4"/>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2" name="矩形 1"/>
          <p:cNvSpPr/>
          <p:nvPr/>
        </p:nvSpPr>
        <p:spPr>
          <a:xfrm>
            <a:off x="6860690" y="2042478"/>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&lt;</a:t>
            </a:r>
            <a:endParaRPr lang="zh-CN" altLang="en-US" sz="2800" b="1" kern="100">
              <a:solidFill>
                <a:srgbClr val="C00000"/>
              </a:solidFill>
              <a:latin typeface="Times New Roman"/>
              <a:ea typeface="华文细黑"/>
              <a:cs typeface="Times New Roman" panose="02020603050405020304"/>
            </a:endParaRPr>
          </a:p>
        </p:txBody>
      </p:sp>
      <p:sp>
        <p:nvSpPr>
          <p:cNvPr id="8" name="矩形 7"/>
          <p:cNvSpPr/>
          <p:nvPr/>
        </p:nvSpPr>
        <p:spPr>
          <a:xfrm>
            <a:off x="8039422" y="2042478"/>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&lt;</a:t>
            </a:r>
            <a:endParaRPr lang="zh-CN" altLang="en-US" sz="2800" b="1" kern="100">
              <a:solidFill>
                <a:srgbClr val="C00000"/>
              </a:solidFill>
              <a:latin typeface="Times New Roman"/>
              <a:ea typeface="华文细黑"/>
              <a:cs typeface="Times New Roman" panose="02020603050405020304"/>
            </a:endParaRPr>
          </a:p>
        </p:txBody>
      </p:sp>
      <p:sp>
        <p:nvSpPr>
          <p:cNvPr id="9" name="矩形 8"/>
          <p:cNvSpPr/>
          <p:nvPr/>
        </p:nvSpPr>
        <p:spPr>
          <a:xfrm>
            <a:off x="9236954" y="2042478"/>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&lt;</a:t>
            </a:r>
            <a:endParaRPr lang="zh-CN" altLang="en-US" sz="2800" b="1" kern="100">
              <a:solidFill>
                <a:srgbClr val="C00000"/>
              </a:solidFill>
              <a:latin typeface="Times New Roman"/>
              <a:ea typeface="华文细黑"/>
              <a:cs typeface="Times New Roman" panose="02020603050405020304"/>
            </a:endParaRPr>
          </a:p>
        </p:txBody>
      </p:sp>
      <p:sp>
        <p:nvSpPr>
          <p:cNvPr id="3" name="矩形 2"/>
          <p:cNvSpPr/>
          <p:nvPr/>
        </p:nvSpPr>
        <p:spPr>
          <a:xfrm>
            <a:off x="8588882" y="3338622"/>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&gt;</a:t>
            </a:r>
            <a:endParaRPr lang="zh-CN" altLang="en-US" sz="2800" b="1" kern="100">
              <a:solidFill>
                <a:srgbClr val="C00000"/>
              </a:solidFill>
              <a:latin typeface="Times New Roman"/>
              <a:ea typeface="华文细黑"/>
              <a:cs typeface="Times New Roman" panose="02020603050405020304"/>
            </a:endParaRPr>
          </a:p>
        </p:txBody>
      </p:sp>
      <p:sp>
        <p:nvSpPr>
          <p:cNvPr id="6" name="矩形 5"/>
          <p:cNvSpPr/>
          <p:nvPr/>
        </p:nvSpPr>
        <p:spPr>
          <a:xfrm>
            <a:off x="5047411" y="3285778"/>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高</a:t>
            </a:r>
            <a:endParaRPr lang="zh-CN" altLang="en-US" sz="2800" kern="100">
              <a:solidFill>
                <a:srgbClr val="C00000"/>
              </a:solidFill>
              <a:latin typeface="Times New Roman"/>
              <a:ea typeface="华文细黑"/>
              <a:cs typeface="Times New Roman" panose="02020603050405020304"/>
            </a:endParaRPr>
          </a:p>
        </p:txBody>
      </p:sp>
      <p:sp>
        <p:nvSpPr>
          <p:cNvPr id="10" name="矩形 9"/>
          <p:cNvSpPr/>
          <p:nvPr/>
        </p:nvSpPr>
        <p:spPr>
          <a:xfrm>
            <a:off x="9839622" y="3888185"/>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低</a:t>
            </a:r>
            <a:endParaRPr lang="zh-CN" altLang="en-US" sz="2800" kern="100">
              <a:solidFill>
                <a:srgbClr val="C00000"/>
              </a:solidFill>
              <a:latin typeface="Times New Roman"/>
              <a:ea typeface="华文细黑"/>
              <a:cs typeface="Times New Roman" panose="02020603050405020304"/>
            </a:endParaRPr>
          </a:p>
        </p:txBody>
      </p:sp>
      <p:sp>
        <p:nvSpPr>
          <p:cNvPr id="11" name="矩形 10"/>
          <p:cNvSpPr/>
          <p:nvPr/>
        </p:nvSpPr>
        <p:spPr>
          <a:xfrm>
            <a:off x="2638822" y="4581922"/>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&gt;</a:t>
            </a:r>
            <a:endParaRPr lang="zh-CN" altLang="en-US" sz="2800" b="1" kern="100">
              <a:solidFill>
                <a:srgbClr val="C00000"/>
              </a:solidFill>
              <a:latin typeface="Times New Roman"/>
              <a:ea typeface="华文细黑"/>
              <a:cs typeface="Times New Roman" panose="02020603050405020304"/>
            </a:endParaRPr>
          </a:p>
        </p:txBody>
      </p:sp>
      <p:sp>
        <p:nvSpPr>
          <p:cNvPr id="12" name="矩形 11"/>
          <p:cNvSpPr/>
          <p:nvPr/>
        </p:nvSpPr>
        <p:spPr>
          <a:xfrm>
            <a:off x="4078982" y="4581922"/>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&gt;</a:t>
            </a:r>
            <a:endParaRPr lang="zh-CN" altLang="en-US" sz="2800" b="1" kern="100">
              <a:solidFill>
                <a:srgbClr val="C00000"/>
              </a:solidFill>
              <a:latin typeface="Times New Roman"/>
              <a:ea typeface="华文细黑"/>
              <a:cs typeface="Times New Roman" panose="02020603050405020304"/>
            </a:endParaRPr>
          </a:p>
        </p:txBody>
      </p:sp>
      <p:sp>
        <p:nvSpPr>
          <p:cNvPr id="13" name="矩形 12"/>
          <p:cNvSpPr/>
          <p:nvPr/>
        </p:nvSpPr>
        <p:spPr>
          <a:xfrm>
            <a:off x="6631587" y="5858902"/>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大</a:t>
            </a:r>
            <a:endParaRPr lang="zh-CN" altLang="en-US" sz="2800" kern="100">
              <a:solidFill>
                <a:srgbClr val="C00000"/>
              </a:solidFill>
              <a:latin typeface="Times New Roman"/>
              <a:ea typeface="华文细黑"/>
              <a:cs typeface="Times New Roman" panose="02020603050405020304"/>
            </a:endParaRPr>
          </a:p>
        </p:txBody>
      </p:sp>
      <p:sp>
        <p:nvSpPr>
          <p:cNvPr id="14" name="矩形 13"/>
          <p:cNvSpPr/>
          <p:nvPr/>
        </p:nvSpPr>
        <p:spPr>
          <a:xfrm>
            <a:off x="2959179" y="1989634"/>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高</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2"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par>
                                <p:cTn id="11" presetID="3" presetClass="entr" presetSubtype="10" dur="500" fill="hold" grpId="4"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par>
                                <p:cTn id="14" presetID="3" presetClass="entr" presetSubtype="10" dur="500" fill="hold" grpId="18"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blinds(horizontal)">
                                      <p:cBhvr>
                                        <p:cTn id="16" dur="500"/>
                                        <p:tgtEl>
                                          <p:spTgt spid="14"/>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3" presetClass="entr" presetSubtype="10" dur="500" fill="hold" grpId="6"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blinds(horizontal)">
                                      <p:cBhvr>
                                        <p:cTn id="21" dur="500"/>
                                        <p:tgtEl>
                                          <p:spTgt spid="3"/>
                                        </p:tgtEl>
                                      </p:cBhvr>
                                    </p:animEffect>
                                  </p:childTnLst>
                                </p:cTn>
                              </p:par>
                              <p:par>
                                <p:cTn id="22" presetID="3" presetClass="entr" presetSubtype="10" dur="500" fill="hold" grpId="8"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linds(horizontal)">
                                      <p:cBhvr>
                                        <p:cTn id="24" dur="500"/>
                                        <p:tgtEl>
                                          <p:spTgt spid="6"/>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3" presetClass="entr" presetSubtype="10" dur="500" fill="hold" grpId="1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blinds(horizontal)">
                                      <p:cBhvr>
                                        <p:cTn id="29" dur="500"/>
                                        <p:tgtEl>
                                          <p:spTgt spid="10"/>
                                        </p:tgtEl>
                                      </p:cBhvr>
                                    </p:animEffect>
                                  </p:childTnLst>
                                </p:cTn>
                              </p:par>
                              <p:par>
                                <p:cTn id="30" presetID="3" presetClass="entr" presetSubtype="10" dur="500" fill="hold" grpId="12"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linds(horizontal)">
                                      <p:cBhvr>
                                        <p:cTn id="32" dur="500"/>
                                        <p:tgtEl>
                                          <p:spTgt spid="11"/>
                                        </p:tgtEl>
                                      </p:cBhvr>
                                    </p:animEffect>
                                  </p:childTnLst>
                                </p:cTn>
                              </p:par>
                              <p:par>
                                <p:cTn id="33" presetID="3" presetClass="entr" presetSubtype="10" dur="500" fill="hold" grpId="14"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blinds(horizontal)">
                                      <p:cBhvr>
                                        <p:cTn id="35" dur="500"/>
                                        <p:tgtEl>
                                          <p:spTgt spid="12"/>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3" presetClass="entr" presetSubtype="10" dur="500" fill="hold" grpId="16"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blinds(horizontal)">
                                      <p:cBhvr>
                                        <p:cTn id="40" dur="500"/>
                                        <p:tgtEl>
                                          <p:spTgt spid="13"/>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10" presetClass="exit" presetSubtype="0" dur="500" fill="hold" grpId="1" nodeType="clickEffect">
                                  <p:stCondLst>
                                    <p:cond delay="0"/>
                                  </p:stCondLst>
                                  <p:childTnLst>
                                    <p:animEffect transition="out" filter="fade">
                                      <p:cBhvr>
                                        <p:cTn id="44" dur="500"/>
                                        <p:tgtEl>
                                          <p:spTgt spid="2"/>
                                        </p:tgtEl>
                                      </p:cBhvr>
                                    </p:animEffect>
                                    <p:set>
                                      <p:cBhvr>
                                        <p:cTn id="45" dur="1" fill="hold">
                                          <p:stCondLst>
                                            <p:cond delay="499"/>
                                          </p:stCondLst>
                                        </p:cTn>
                                        <p:tgtEl>
                                          <p:spTgt spid="2"/>
                                        </p:tgtEl>
                                        <p:attrNameLst>
                                          <p:attrName>style.visibility</p:attrName>
                                        </p:attrNameLst>
                                      </p:cBhvr>
                                      <p:to>
                                        <p:strVal val="hidden"/>
                                      </p:to>
                                    </p:set>
                                  </p:childTnLst>
                                </p:cTn>
                              </p:par>
                              <p:par>
                                <p:cTn id="46" presetID="10" presetClass="exit" presetSubtype="0" dur="500" fill="hold" grpId="3" nodeType="withEffect">
                                  <p:stCondLst>
                                    <p:cond delay="0"/>
                                  </p:stCondLst>
                                  <p:childTnLst>
                                    <p:animEffect transition="out" filter="fade">
                                      <p:cBhvr>
                                        <p:cTn id="47" dur="500"/>
                                        <p:tgtEl>
                                          <p:spTgt spid="8"/>
                                        </p:tgtEl>
                                      </p:cBhvr>
                                    </p:animEffect>
                                    <p:set>
                                      <p:cBhvr>
                                        <p:cTn id="48" dur="1" fill="hold">
                                          <p:stCondLst>
                                            <p:cond delay="499"/>
                                          </p:stCondLst>
                                        </p:cTn>
                                        <p:tgtEl>
                                          <p:spTgt spid="8"/>
                                        </p:tgtEl>
                                        <p:attrNameLst>
                                          <p:attrName>style.visibility</p:attrName>
                                        </p:attrNameLst>
                                      </p:cBhvr>
                                      <p:to>
                                        <p:strVal val="hidden"/>
                                      </p:to>
                                    </p:set>
                                  </p:childTnLst>
                                </p:cTn>
                              </p:par>
                              <p:par>
                                <p:cTn id="49" presetID="10" presetClass="exit" presetSubtype="0" dur="500" fill="hold" grpId="5" nodeType="withEffect">
                                  <p:stCondLst>
                                    <p:cond delay="0"/>
                                  </p:stCondLst>
                                  <p:childTnLst>
                                    <p:animEffect transition="out" filter="fade">
                                      <p:cBhvr>
                                        <p:cTn id="50" dur="500"/>
                                        <p:tgtEl>
                                          <p:spTgt spid="9"/>
                                        </p:tgtEl>
                                      </p:cBhvr>
                                    </p:animEffect>
                                    <p:set>
                                      <p:cBhvr>
                                        <p:cTn id="51" dur="1" fill="hold">
                                          <p:stCondLst>
                                            <p:cond delay="499"/>
                                          </p:stCondLst>
                                        </p:cTn>
                                        <p:tgtEl>
                                          <p:spTgt spid="9"/>
                                        </p:tgtEl>
                                        <p:attrNameLst>
                                          <p:attrName>style.visibility</p:attrName>
                                        </p:attrNameLst>
                                      </p:cBhvr>
                                      <p:to>
                                        <p:strVal val="hidden"/>
                                      </p:to>
                                    </p:set>
                                  </p:childTnLst>
                                </p:cTn>
                              </p:par>
                              <p:par>
                                <p:cTn id="52" presetID="10" presetClass="exit" presetSubtype="0" dur="500" fill="hold" grpId="19" nodeType="withEffect">
                                  <p:stCondLst>
                                    <p:cond delay="0"/>
                                  </p:stCondLst>
                                  <p:childTnLst>
                                    <p:animEffect transition="out" filter="fade">
                                      <p:cBhvr>
                                        <p:cTn id="53" dur="500"/>
                                        <p:tgtEl>
                                          <p:spTgt spid="14"/>
                                        </p:tgtEl>
                                      </p:cBhvr>
                                    </p:animEffect>
                                    <p:set>
                                      <p:cBhvr>
                                        <p:cTn id="54" dur="1" fill="hold">
                                          <p:stCondLst>
                                            <p:cond delay="499"/>
                                          </p:stCondLst>
                                        </p:cTn>
                                        <p:tgtEl>
                                          <p:spTgt spid="14"/>
                                        </p:tgtEl>
                                        <p:attrNameLst>
                                          <p:attrName>style.visibility</p:attrName>
                                        </p:attrNameLst>
                                      </p:cBhvr>
                                      <p:to>
                                        <p:strVal val="hidden"/>
                                      </p:to>
                                    </p:set>
                                  </p:childTnLst>
                                </p:cTn>
                              </p:par>
                              <p:par>
                                <p:cTn id="55" presetID="10" presetClass="exit" presetSubtype="0" dur="500" fill="hold" grpId="7" nodeType="withEffect">
                                  <p:stCondLst>
                                    <p:cond delay="0"/>
                                  </p:stCondLst>
                                  <p:childTnLst>
                                    <p:animEffect transition="out" filter="fade">
                                      <p:cBhvr>
                                        <p:cTn id="56" dur="500"/>
                                        <p:tgtEl>
                                          <p:spTgt spid="3"/>
                                        </p:tgtEl>
                                      </p:cBhvr>
                                    </p:animEffect>
                                    <p:set>
                                      <p:cBhvr>
                                        <p:cTn id="57" dur="1" fill="hold">
                                          <p:stCondLst>
                                            <p:cond delay="499"/>
                                          </p:stCondLst>
                                        </p:cTn>
                                        <p:tgtEl>
                                          <p:spTgt spid="3"/>
                                        </p:tgtEl>
                                        <p:attrNameLst>
                                          <p:attrName>style.visibility</p:attrName>
                                        </p:attrNameLst>
                                      </p:cBhvr>
                                      <p:to>
                                        <p:strVal val="hidden"/>
                                      </p:to>
                                    </p:set>
                                  </p:childTnLst>
                                </p:cTn>
                              </p:par>
                              <p:par>
                                <p:cTn id="58" presetID="10" presetClass="exit" presetSubtype="0" dur="500" fill="hold" grpId="9" nodeType="withEffect">
                                  <p:stCondLst>
                                    <p:cond delay="0"/>
                                  </p:stCondLst>
                                  <p:childTnLst>
                                    <p:animEffect transition="out" filter="fade">
                                      <p:cBhvr>
                                        <p:cTn id="59" dur="500"/>
                                        <p:tgtEl>
                                          <p:spTgt spid="6"/>
                                        </p:tgtEl>
                                      </p:cBhvr>
                                    </p:animEffect>
                                    <p:set>
                                      <p:cBhvr>
                                        <p:cTn id="60" dur="1" fill="hold">
                                          <p:stCondLst>
                                            <p:cond delay="499"/>
                                          </p:stCondLst>
                                        </p:cTn>
                                        <p:tgtEl>
                                          <p:spTgt spid="6"/>
                                        </p:tgtEl>
                                        <p:attrNameLst>
                                          <p:attrName>style.visibility</p:attrName>
                                        </p:attrNameLst>
                                      </p:cBhvr>
                                      <p:to>
                                        <p:strVal val="hidden"/>
                                      </p:to>
                                    </p:set>
                                  </p:childTnLst>
                                </p:cTn>
                              </p:par>
                              <p:par>
                                <p:cTn id="61" presetID="10" presetClass="exit" presetSubtype="0" dur="500" fill="hold" grpId="11" nodeType="withEffect">
                                  <p:stCondLst>
                                    <p:cond delay="0"/>
                                  </p:stCondLst>
                                  <p:childTnLst>
                                    <p:animEffect transition="out" filter="fade">
                                      <p:cBhvr>
                                        <p:cTn id="62" dur="500"/>
                                        <p:tgtEl>
                                          <p:spTgt spid="10"/>
                                        </p:tgtEl>
                                      </p:cBhvr>
                                    </p:animEffect>
                                    <p:set>
                                      <p:cBhvr>
                                        <p:cTn id="63" dur="1" fill="hold">
                                          <p:stCondLst>
                                            <p:cond delay="499"/>
                                          </p:stCondLst>
                                        </p:cTn>
                                        <p:tgtEl>
                                          <p:spTgt spid="10"/>
                                        </p:tgtEl>
                                        <p:attrNameLst>
                                          <p:attrName>style.visibility</p:attrName>
                                        </p:attrNameLst>
                                      </p:cBhvr>
                                      <p:to>
                                        <p:strVal val="hidden"/>
                                      </p:to>
                                    </p:set>
                                  </p:childTnLst>
                                </p:cTn>
                              </p:par>
                              <p:par>
                                <p:cTn id="64" presetID="10" presetClass="exit" presetSubtype="0" dur="500" fill="hold" grpId="13" nodeType="withEffect">
                                  <p:stCondLst>
                                    <p:cond delay="0"/>
                                  </p:stCondLst>
                                  <p:childTnLst>
                                    <p:animEffect transition="out" filter="fade">
                                      <p:cBhvr>
                                        <p:cTn id="65" dur="500"/>
                                        <p:tgtEl>
                                          <p:spTgt spid="11"/>
                                        </p:tgtEl>
                                      </p:cBhvr>
                                    </p:animEffect>
                                    <p:set>
                                      <p:cBhvr>
                                        <p:cTn id="66" dur="1" fill="hold">
                                          <p:stCondLst>
                                            <p:cond delay="499"/>
                                          </p:stCondLst>
                                        </p:cTn>
                                        <p:tgtEl>
                                          <p:spTgt spid="11"/>
                                        </p:tgtEl>
                                        <p:attrNameLst>
                                          <p:attrName>style.visibility</p:attrName>
                                        </p:attrNameLst>
                                      </p:cBhvr>
                                      <p:to>
                                        <p:strVal val="hidden"/>
                                      </p:to>
                                    </p:set>
                                  </p:childTnLst>
                                </p:cTn>
                              </p:par>
                              <p:par>
                                <p:cTn id="67" presetID="10" presetClass="exit" presetSubtype="0" dur="500" fill="hold" grpId="15" nodeType="withEffect">
                                  <p:stCondLst>
                                    <p:cond delay="0"/>
                                  </p:stCondLst>
                                  <p:childTnLst>
                                    <p:animEffect transition="out" filter="fade">
                                      <p:cBhvr>
                                        <p:cTn id="68" dur="500"/>
                                        <p:tgtEl>
                                          <p:spTgt spid="12"/>
                                        </p:tgtEl>
                                      </p:cBhvr>
                                    </p:animEffect>
                                    <p:set>
                                      <p:cBhvr>
                                        <p:cTn id="69" dur="1" fill="hold">
                                          <p:stCondLst>
                                            <p:cond delay="499"/>
                                          </p:stCondLst>
                                        </p:cTn>
                                        <p:tgtEl>
                                          <p:spTgt spid="12"/>
                                        </p:tgtEl>
                                        <p:attrNameLst>
                                          <p:attrName>style.visibility</p:attrName>
                                        </p:attrNameLst>
                                      </p:cBhvr>
                                      <p:to>
                                        <p:strVal val="hidden"/>
                                      </p:to>
                                    </p:set>
                                  </p:childTnLst>
                                </p:cTn>
                              </p:par>
                              <p:par>
                                <p:cTn id="70" presetID="10" presetClass="exit" presetSubtype="0" dur="500" fill="hold" grpId="17" nodeType="withEffect">
                                  <p:stCondLst>
                                    <p:cond delay="0"/>
                                  </p:stCondLst>
                                  <p:childTnLst>
                                    <p:animEffect transition="out" filter="fade">
                                      <p:cBhvr>
                                        <p:cTn id="71" dur="500"/>
                                        <p:tgtEl>
                                          <p:spTgt spid="13"/>
                                        </p:tgtEl>
                                      </p:cBhvr>
                                    </p:animEffect>
                                    <p:set>
                                      <p:cBhvr>
                                        <p:cTn id="72" dur="1" fill="hold">
                                          <p:stCondLst>
                                            <p:cond delay="4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5"/>
                  </p:tgtEl>
                </p:cond>
              </p:nextCondLst>
            </p:seq>
          </p:childTnLst>
        </p:cTn>
      </p:par>
    </p:tnLst>
    <p:bldLst>
      <p:bldP spid="2" grpId="0"/>
      <p:bldP spid="2" grpId="1"/>
      <p:bldP spid="8" grpId="2"/>
      <p:bldP spid="8" grpId="3"/>
      <p:bldP spid="9" grpId="4"/>
      <p:bldP spid="9" grpId="5"/>
      <p:bldP spid="3" grpId="6"/>
      <p:bldP spid="3" grpId="7"/>
      <p:bldP spid="6" grpId="8"/>
      <p:bldP spid="6" grpId="9"/>
      <p:bldP spid="10" grpId="10"/>
      <p:bldP spid="10" grpId="11"/>
      <p:bldP spid="11" grpId="12"/>
      <p:bldP spid="11" grpId="13"/>
      <p:bldP spid="12" grpId="14"/>
      <p:bldP spid="12" grpId="15"/>
      <p:bldP spid="13" grpId="16"/>
      <p:bldP spid="13" grpId="17"/>
      <p:bldP spid="14" grpId="18"/>
      <p:bldP spid="14" grpId="19"/>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8" name="矩形 7"/>
          <p:cNvSpPr/>
          <p:nvPr/>
        </p:nvSpPr>
        <p:spPr>
          <a:xfrm>
            <a:off x="367039" y="976230"/>
            <a:ext cx="11321924" cy="32421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下列有关范德华力的叙述正确的</a:t>
            </a:r>
            <a:r>
              <a:rPr lang="zh-CN" altLang="zh-CN" sz="2800" kern="100" smtClean="0">
                <a:latin typeface="Times New Roman"/>
                <a:ea typeface="华文细黑"/>
                <a:cs typeface="Times New Roman" panose="02020603050405020304"/>
              </a:rPr>
              <a:t>是</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A.</a:t>
            </a:r>
            <a:r>
              <a:rPr lang="zh-CN" altLang="zh-CN" sz="2800" kern="100">
                <a:latin typeface="Times New Roman"/>
                <a:ea typeface="华文细黑"/>
                <a:cs typeface="Times New Roman" panose="02020603050405020304"/>
              </a:rPr>
              <a:t>范德华力的实质是一种电性作用，所以范德华力是一种较弱的化学键</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B.</a:t>
            </a:r>
            <a:r>
              <a:rPr lang="zh-CN" altLang="zh-CN" sz="2800" kern="100">
                <a:latin typeface="Times New Roman"/>
                <a:ea typeface="华文细黑"/>
                <a:cs typeface="Times New Roman" panose="02020603050405020304"/>
              </a:rPr>
              <a:t>范德华力与化学键的区别是作用力的强弱不同</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C.</a:t>
            </a:r>
            <a:r>
              <a:rPr lang="zh-CN" altLang="zh-CN" sz="2800" kern="100">
                <a:latin typeface="Times New Roman"/>
                <a:ea typeface="华文细黑"/>
                <a:cs typeface="Times New Roman" panose="02020603050405020304"/>
              </a:rPr>
              <a:t>稀有气体固态时原子间不存在范德华力</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D.</a:t>
            </a:r>
            <a:r>
              <a:rPr lang="zh-CN" altLang="zh-CN" sz="2800" kern="100">
                <a:latin typeface="Times New Roman"/>
                <a:ea typeface="华文细黑"/>
                <a:cs typeface="Times New Roman" panose="02020603050405020304"/>
              </a:rPr>
              <a:t>范德华力非常微弱，故破坏范德华力不需要消耗能量</a:t>
            </a:r>
            <a:endParaRPr lang="zh-CN" altLang="zh-CN" sz="1050" kern="100">
              <a:effectLst/>
              <a:latin typeface="宋体" pitchFamily="2" charset="-122"/>
              <a:cs typeface="Courier New" panose="02070309020205020404"/>
            </a:endParaRPr>
          </a:p>
        </p:txBody>
      </p:sp>
      <p:sp>
        <p:nvSpPr>
          <p:cNvPr id="14" name="TextBox 13"/>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5" name="TextBox 14"/>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grpSp>
        <p:nvGrpSpPr>
          <p:cNvPr id="9" name="组合 8"/>
          <p:cNvGrpSpPr/>
          <p:nvPr/>
        </p:nvGrpSpPr>
        <p:grpSpPr>
          <a:xfrm>
            <a:off x="164" y="261442"/>
            <a:ext cx="2333534" cy="693307"/>
            <a:chOff x="164" y="341996"/>
            <a:chExt cx="2333534" cy="693307"/>
          </a:xfrm>
        </p:grpSpPr>
        <p:sp>
          <p:nvSpPr>
            <p:cNvPr id="10" name="五边形 9"/>
            <p:cNvSpPr/>
            <p:nvPr/>
          </p:nvSpPr>
          <p:spPr>
            <a:xfrm>
              <a:off x="164" y="505747"/>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16" name="燕尾形 15"/>
            <p:cNvSpPr/>
            <p:nvPr/>
          </p:nvSpPr>
          <p:spPr>
            <a:xfrm>
              <a:off x="262558" y="501558"/>
              <a:ext cx="2037820" cy="495548"/>
            </a:xfrm>
            <a:prstGeom prst="chevron">
              <a:avLst>
                <a:gd name="adj" fmla="val 36111"/>
              </a:avLst>
            </a:prstGeom>
            <a:solidFill>
              <a:srgbClr val="00CC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18" name="矩形 17"/>
            <p:cNvSpPr/>
            <p:nvPr/>
          </p:nvSpPr>
          <p:spPr>
            <a:xfrm>
              <a:off x="245466" y="341996"/>
              <a:ext cx="2088232" cy="69330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tabLst>
                  <a:tab pos="1890395"/>
                </a:tabLst>
                <a:defRPr/>
              </a:pPr>
              <a:r>
                <a:rPr lang="zh-CN" altLang="en-US" sz="2800" b="1" kern="100">
                  <a:solidFill>
                    <a:srgbClr val="000000"/>
                  </a:solidFill>
                  <a:latin typeface="宋体" pitchFamily="2" charset="-122"/>
                  <a:cs typeface="Courier New" panose="02070309020205020404"/>
                </a:rPr>
                <a:t>活学活用</a:t>
              </a:r>
            </a:p>
          </p:txBody>
        </p:sp>
      </p:grpSp>
      <p:sp>
        <p:nvSpPr>
          <p:cNvPr id="13" name="五边形 12"/>
          <p:cNvSpPr/>
          <p:nvPr/>
        </p:nvSpPr>
        <p:spPr>
          <a:xfrm>
            <a:off x="164" y="425193"/>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17" name="TextBox 16"/>
          <p:cNvSpPr txBox="1"/>
          <p:nvPr/>
        </p:nvSpPr>
        <p:spPr>
          <a:xfrm>
            <a:off x="190550" y="2349674"/>
            <a:ext cx="612068"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19" name="TextBox 18"/>
          <p:cNvSpPr txBox="1"/>
          <p:nvPr/>
        </p:nvSpPr>
        <p:spPr>
          <a:xfrm>
            <a:off x="8448496" y="6397923"/>
            <a:ext cx="1584000"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规律总结</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17"/>
                                        </p:tgtEl>
                                      </p:cBhvr>
                                    </p:animEffect>
                                    <p:set>
                                      <p:cBhvr>
                                        <p:cTn id="12"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17" grpId="0"/>
      <p:bldP spid="17"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4"/>
          <a:stretch>
            <a:fillRect/>
          </a:stretch>
        </a:blipFill>
      </p:bgPr>
    </p:bg>
    <p:spTree>
      <p:nvGrpSpPr>
        <p:cNvPr id="1" name=""/>
        <p:cNvGrpSpPr/>
        <p:nvPr/>
      </p:nvGrpSpPr>
      <p:grpSpPr>
        <a:xfrm>
          <a:off x="0" y="0"/>
          <a:ext cx="0" cy="0"/>
        </a:xfrm>
      </p:grpSpPr>
      <p:sp>
        <p:nvSpPr>
          <p:cNvPr id="8" name="矩形 7"/>
          <p:cNvSpPr/>
          <p:nvPr/>
        </p:nvSpPr>
        <p:spPr>
          <a:xfrm>
            <a:off x="622598" y="837506"/>
            <a:ext cx="10665766" cy="38877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pitchFamily="18" charset="0"/>
                <a:ea typeface="华文细黑"/>
                <a:cs typeface="Times New Roman" panose="02020603050405020304" pitchFamily="18" charset="0"/>
              </a:rPr>
              <a:t>解析　</a:t>
            </a:r>
            <a:r>
              <a:rPr lang="zh-CN" altLang="zh-CN" sz="2800" kern="100">
                <a:latin typeface="Times New Roman" pitchFamily="18" charset="0"/>
                <a:ea typeface="华文细黑"/>
                <a:cs typeface="Times New Roman" panose="02020603050405020304" pitchFamily="18" charset="0"/>
              </a:rPr>
              <a:t>范德华力是分子与分子之间的一种相互作用，其实质与化学键类似，也是一种电性作用，但两者的区别是作用力的强弱不同，化学键必须是强烈的相互作用</a:t>
            </a:r>
            <a:r>
              <a:rPr lang="en-US" altLang="zh-CN" sz="2800" kern="100">
                <a:latin typeface="Times New Roman" pitchFamily="18" charset="0"/>
                <a:ea typeface="Times New Roman" pitchFamily="18" charset="0"/>
                <a:cs typeface="Times New Roman" panose="02020603050405020304" pitchFamily="18" charset="0"/>
              </a:rPr>
              <a:t>(100</a:t>
            </a:r>
            <a:r>
              <a:rPr lang="zh-CN" altLang="zh-CN" sz="2800" kern="100">
                <a:latin typeface="Times New Roman" pitchFamily="18" charset="0"/>
                <a:ea typeface="华文细黑"/>
                <a:cs typeface="Times New Roman" panose="02020603050405020304" pitchFamily="18" charset="0"/>
              </a:rPr>
              <a:t>～</a:t>
            </a:r>
            <a:r>
              <a:rPr lang="en-US" altLang="zh-CN" sz="2800" kern="100">
                <a:latin typeface="Times New Roman" pitchFamily="18" charset="0"/>
                <a:ea typeface="Times New Roman" pitchFamily="18" charset="0"/>
                <a:cs typeface="Times New Roman" panose="02020603050405020304" pitchFamily="18" charset="0"/>
              </a:rPr>
              <a:t>600 kJ·mol</a:t>
            </a:r>
            <a:r>
              <a:rPr lang="zh-CN" altLang="zh-CN" sz="2800" kern="100" baseline="30000">
                <a:latin typeface="Times New Roman" pitchFamily="18" charset="0"/>
                <a:ea typeface="华文细黑"/>
                <a:cs typeface="Times New Roman" panose="02020603050405020304" pitchFamily="18" charset="0"/>
              </a:rPr>
              <a:t>－</a:t>
            </a:r>
            <a:r>
              <a:rPr lang="en-US" altLang="zh-CN" sz="2800" kern="100" baseline="30000">
                <a:latin typeface="Times New Roman" pitchFamily="18" charset="0"/>
                <a:ea typeface="Times New Roman" pitchFamily="18" charset="0"/>
                <a:cs typeface="Times New Roman" panose="02020603050405020304" pitchFamily="18" charset="0"/>
              </a:rPr>
              <a:t>1</a:t>
            </a:r>
            <a:r>
              <a:rPr lang="en-US" altLang="zh-CN" sz="2800" kern="100">
                <a:latin typeface="Times New Roman" pitchFamily="18" charset="0"/>
                <a:ea typeface="Times New Roman" pitchFamily="18" charset="0"/>
                <a:cs typeface="Times New Roman" panose="02020603050405020304" pitchFamily="18" charset="0"/>
              </a:rPr>
              <a:t>)</a:t>
            </a:r>
            <a:r>
              <a:rPr lang="zh-CN" altLang="zh-CN" sz="2800" kern="100">
                <a:latin typeface="Times New Roman" pitchFamily="18" charset="0"/>
                <a:ea typeface="华文细黑"/>
                <a:cs typeface="Times New Roman" panose="02020603050405020304" pitchFamily="18" charset="0"/>
              </a:rPr>
              <a:t>，范德华力只有</a:t>
            </a:r>
            <a:r>
              <a:rPr lang="zh-CN" altLang="zh-CN" sz="2800" kern="100">
                <a:latin typeface="Times New Roman" pitchFamily="18" charset="0"/>
                <a:ea typeface="Times New Roman"/>
                <a:cs typeface="Times New Roman" panose="02020603050405020304" pitchFamily="18" charset="0"/>
              </a:rPr>
              <a:t> </a:t>
            </a:r>
            <a:r>
              <a:rPr lang="en-US" altLang="zh-CN" sz="2800" kern="100">
                <a:latin typeface="Times New Roman" pitchFamily="18" charset="0"/>
                <a:ea typeface="Times New Roman" pitchFamily="18" charset="0"/>
                <a:cs typeface="Times New Roman" panose="02020603050405020304" pitchFamily="18" charset="0"/>
              </a:rPr>
              <a:t>2</a:t>
            </a:r>
            <a:r>
              <a:rPr lang="zh-CN" altLang="zh-CN" sz="2800" kern="100">
                <a:latin typeface="Times New Roman" pitchFamily="18" charset="0"/>
                <a:ea typeface="华文细黑"/>
                <a:cs typeface="Times New Roman" panose="02020603050405020304" pitchFamily="18" charset="0"/>
              </a:rPr>
              <a:t>～</a:t>
            </a:r>
            <a:r>
              <a:rPr lang="en-US" altLang="zh-CN" sz="2800" kern="100">
                <a:latin typeface="Times New Roman" pitchFamily="18" charset="0"/>
                <a:ea typeface="Times New Roman" pitchFamily="18" charset="0"/>
                <a:cs typeface="Times New Roman" panose="02020603050405020304" pitchFamily="18" charset="0"/>
              </a:rPr>
              <a:t>20 kJ·mol</a:t>
            </a:r>
            <a:r>
              <a:rPr lang="zh-CN" altLang="zh-CN" sz="2800" kern="100" baseline="30000">
                <a:latin typeface="Times New Roman" pitchFamily="18" charset="0"/>
                <a:ea typeface="华文细黑"/>
                <a:cs typeface="Times New Roman" panose="02020603050405020304" pitchFamily="18" charset="0"/>
              </a:rPr>
              <a:t>－</a:t>
            </a:r>
            <a:r>
              <a:rPr lang="en-US" altLang="zh-CN" sz="2800" kern="100" baseline="30000">
                <a:latin typeface="Times New Roman" pitchFamily="18" charset="0"/>
                <a:ea typeface="Times New Roman" pitchFamily="18" charset="0"/>
                <a:cs typeface="Times New Roman" panose="02020603050405020304" pitchFamily="18" charset="0"/>
              </a:rPr>
              <a:t>1</a:t>
            </a:r>
            <a:r>
              <a:rPr lang="zh-CN" altLang="zh-CN" sz="2800" kern="100">
                <a:latin typeface="Times New Roman" pitchFamily="18" charset="0"/>
                <a:ea typeface="华文细黑"/>
                <a:cs typeface="Times New Roman" panose="02020603050405020304" pitchFamily="18" charset="0"/>
              </a:rPr>
              <a:t>，故范德华力不是化学键；虽然范德华力非常微弱，但破坏它时也要消耗能量；范德华力普遍存在于分子之间，稀有气体固态时存在范德华力。</a:t>
            </a:r>
            <a:endParaRPr lang="zh-CN" altLang="zh-CN" sz="1050" kern="100">
              <a:effectLst/>
              <a:latin typeface="Times New Roman" pitchFamily="18" charset="0"/>
              <a:cs typeface="Times New Roman" panose="02020603050405020304" pitchFamily="18" charset="0"/>
            </a:endParaRPr>
          </a:p>
        </p:txBody>
      </p:sp>
      <p:sp>
        <p:nvSpPr>
          <p:cNvPr id="11" name="TextBox 10">
            <a:hlinkClick r:id="rId3" action="ppaction://hlinksldjump?num=10"/>
          </p:cNvPr>
          <p:cNvSpPr txBox="1"/>
          <p:nvPr/>
        </p:nvSpPr>
        <p:spPr>
          <a:xfrm>
            <a:off x="10606413" y="6404571"/>
            <a:ext cx="1584000"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规律总结</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7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3"/>
          <a:stretch>
            <a:fillRect/>
          </a:stretch>
        </a:blipFill>
      </p:bgPr>
    </p:bg>
    <p:spTree>
      <p:nvGrpSpPr>
        <p:cNvPr id="1" name=""/>
        <p:cNvGrpSpPr/>
        <p:nvPr/>
      </p:nvGrpSpPr>
      <p:grpSpPr>
        <a:xfrm>
          <a:off x="0" y="0"/>
          <a:ext cx="0" cy="0"/>
        </a:xfrm>
      </p:grpSpPr>
      <p:sp>
        <p:nvSpPr>
          <p:cNvPr id="8" name="矩形 7"/>
          <p:cNvSpPr/>
          <p:nvPr/>
        </p:nvSpPr>
        <p:spPr>
          <a:xfrm>
            <a:off x="622598" y="977971"/>
            <a:ext cx="10665766" cy="259583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规律总结</a:t>
            </a:r>
            <a:r>
              <a:rPr lang="zh-CN" altLang="zh-CN" sz="2800" kern="100">
                <a:latin typeface="Times New Roman"/>
                <a:ea typeface="华文细黑"/>
                <a:cs typeface="Times New Roman" panose="02020603050405020304"/>
              </a:rPr>
              <a:t>　</a:t>
            </a: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范德华力是分子之间普遍存在的一种相互作用力，作用微弱，只影响物理性质；化学键是相邻的原子之间强烈的相互作用，作用强烈，主要影响化学性质。</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范德华力的作用能远小于化学键的键能，范德华力不属于化学键。</a:t>
            </a:r>
            <a:endParaRPr lang="zh-CN" altLang="zh-CN" sz="1050" kern="100">
              <a:effectLst/>
              <a:latin typeface="宋体"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8" name="矩形 7"/>
          <p:cNvSpPr/>
          <p:nvPr/>
        </p:nvSpPr>
        <p:spPr>
          <a:xfrm>
            <a:off x="435867" y="256150"/>
            <a:ext cx="11209826"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回答下列问题：</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下列有关范德华力的强弱比较正确的是</a:t>
            </a:r>
            <a:r>
              <a:rPr lang="en-US" altLang="zh-CN" sz="2800" kern="100">
                <a:latin typeface="Times New Roman"/>
                <a:ea typeface="华文细黑"/>
                <a:cs typeface="Courier New" panose="02070309020205020404"/>
              </a:rPr>
              <a:t>________(</a:t>
            </a:r>
            <a:r>
              <a:rPr lang="zh-CN" altLang="zh-CN" sz="2800" kern="100">
                <a:latin typeface="Times New Roman"/>
                <a:ea typeface="华文细黑"/>
                <a:cs typeface="Times New Roman" panose="02020603050405020304"/>
              </a:rPr>
              <a:t>填字母</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A.CH</a:t>
            </a:r>
            <a:r>
              <a:rPr lang="en-US" altLang="zh-CN" sz="2800" kern="100" baseline="-250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B.CH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a:t>
            </a:r>
            <a:r>
              <a:rPr lang="en-US" altLang="zh-CN" sz="2800" kern="100">
                <a:latin typeface="宋体" pitchFamily="2" charset="-122"/>
                <a:ea typeface="华文细黑"/>
                <a:cs typeface="Courier New" panose="02070309020205020404"/>
              </a:rPr>
              <a:t> </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C.SO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r>
              <a:rPr lang="en-US" altLang="zh-CN" sz="2800" kern="100" smtClean="0">
                <a:latin typeface="Times New Roman"/>
                <a:ea typeface="华文细黑"/>
                <a:cs typeface="Courier New" panose="02070309020205020404"/>
              </a:rPr>
              <a:t>CO</a:t>
            </a:r>
            <a:r>
              <a:rPr lang="en-US" altLang="zh-CN" sz="2800" kern="100" baseline="-25000" smtClean="0">
                <a:latin typeface="Times New Roman"/>
                <a:ea typeface="华文细黑"/>
                <a:cs typeface="Courier New" panose="02070309020205020404"/>
              </a:rPr>
              <a:t>2</a:t>
            </a:r>
            <a:endParaRPr lang="zh-CN" altLang="zh-CN" sz="1050" kern="100">
              <a:latin typeface="宋体" pitchFamily="2" charset="-122"/>
              <a:cs typeface="Courier New" panose="02070309020205020404"/>
            </a:endParaRPr>
          </a:p>
        </p:txBody>
      </p:sp>
      <p:sp>
        <p:nvSpPr>
          <p:cNvPr id="14" name="TextBox 13"/>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5" name="TextBox 14"/>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sp>
        <p:nvSpPr>
          <p:cNvPr id="13" name="矩形 12"/>
          <p:cNvSpPr/>
          <p:nvPr/>
        </p:nvSpPr>
        <p:spPr>
          <a:xfrm>
            <a:off x="478582" y="3683321"/>
            <a:ext cx="11209826"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D.</a:t>
            </a:r>
            <a:r>
              <a:rPr lang="en-US" altLang="zh-CN" sz="2800" kern="100">
                <a:latin typeface="宋体" pitchFamily="2" charset="-122"/>
                <a:ea typeface="华文细黑"/>
                <a:cs typeface="Courier New" panose="02070309020205020404"/>
              </a:rPr>
              <a:t> </a:t>
            </a:r>
            <a:endParaRPr lang="zh-CN" altLang="zh-CN" sz="1050" kern="100">
              <a:latin typeface="宋体" pitchFamily="2" charset="-122"/>
              <a:cs typeface="Courier New" panose="02070309020205020404"/>
            </a:endParaRPr>
          </a:p>
        </p:txBody>
      </p:sp>
      <p:pic>
        <p:nvPicPr>
          <p:cNvPr id="16" name="图片 1"/>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928007" y="3501802"/>
            <a:ext cx="5311215" cy="1052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9572" name="Picture 4"/>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4301652" y="1851900"/>
            <a:ext cx="2081586" cy="157789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7" name="TextBox 16"/>
          <p:cNvSpPr txBox="1"/>
          <p:nvPr/>
        </p:nvSpPr>
        <p:spPr>
          <a:xfrm>
            <a:off x="298562" y="2248432"/>
            <a:ext cx="612068"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17"/>
                                        </p:tgtEl>
                                      </p:cBhvr>
                                    </p:animEffect>
                                    <p:set>
                                      <p:cBhvr>
                                        <p:cTn id="12"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17" grpId="0"/>
      <p:bldP spid="17"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6"/>
          <a:stretch>
            <a:fillRect/>
          </a:stretch>
        </a:blipFill>
      </p:bgPr>
    </p:bg>
    <p:spTree>
      <p:nvGrpSpPr>
        <p:cNvPr id="1" name=""/>
        <p:cNvGrpSpPr/>
        <p:nvPr/>
      </p:nvGrpSpPr>
      <p:grpSpPr>
        <a:xfrm>
          <a:off x="0" y="0"/>
          <a:ext cx="0" cy="0"/>
        </a:xfrm>
      </p:grpSpPr>
      <p:sp>
        <p:nvSpPr>
          <p:cNvPr id="8" name="矩形 7"/>
          <p:cNvSpPr/>
          <p:nvPr/>
        </p:nvSpPr>
        <p:spPr>
          <a:xfrm>
            <a:off x="435867" y="256150"/>
            <a:ext cx="11209826"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解析　</a:t>
            </a:r>
            <a:r>
              <a:rPr lang="en-US" altLang="zh-CN" sz="2800" kern="100" smtClean="0">
                <a:latin typeface="Times New Roman"/>
                <a:ea typeface="华文细黑"/>
                <a:cs typeface="Courier New" panose="02070309020205020404"/>
              </a:rPr>
              <a:t>CH</a:t>
            </a:r>
            <a:r>
              <a:rPr lang="en-US" altLang="zh-CN" sz="2800" kern="100" baseline="-25000" smtClean="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的结构相似，前者的相对分子质量小于后者</a:t>
            </a:r>
            <a:r>
              <a:rPr lang="zh-CN" altLang="zh-CN" sz="2800" kern="100" smtClean="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pic>
        <p:nvPicPr>
          <p:cNvPr id="110594" name="图片 1"/>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8687494" y="981522"/>
            <a:ext cx="2071354" cy="160823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 name="矩形 8"/>
          <p:cNvSpPr/>
          <p:nvPr/>
        </p:nvSpPr>
        <p:spPr>
          <a:xfrm>
            <a:off x="478582" y="1365622"/>
            <a:ext cx="11209826"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a:ea typeface="华文细黑"/>
                <a:cs typeface="Times New Roman" panose="02020603050405020304"/>
              </a:rPr>
              <a:t>故前者的范德华力小于后者；</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和</a:t>
            </a:r>
            <a:r>
              <a:rPr lang="en-US" altLang="zh-CN" sz="2800" kern="100">
                <a:latin typeface="宋体" pitchFamily="2" charset="-122"/>
                <a:ea typeface="华文细黑"/>
                <a:cs typeface="Courier New" panose="02070309020205020404"/>
              </a:rPr>
              <a:t> 		</a:t>
            </a:r>
            <a:endParaRPr lang="zh-CN" altLang="zh-CN" sz="1050" kern="100">
              <a:latin typeface="宋体" pitchFamily="2" charset="-122"/>
              <a:cs typeface="Courier New" panose="02070309020205020404"/>
            </a:endParaRPr>
          </a:p>
        </p:txBody>
      </p:sp>
      <p:sp>
        <p:nvSpPr>
          <p:cNvPr id="10" name="矩形 9"/>
          <p:cNvSpPr/>
          <p:nvPr/>
        </p:nvSpPr>
        <p:spPr>
          <a:xfrm>
            <a:off x="334566" y="2421682"/>
            <a:ext cx="11209826" cy="13031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a:ea typeface="华文细黑"/>
                <a:cs typeface="Times New Roman" panose="02020603050405020304"/>
              </a:rPr>
              <a:t>是同分异构体，相对分子质量相同，后者支链比前者多，范德华力前者大于后者；</a:t>
            </a:r>
            <a:r>
              <a:rPr lang="en-US" altLang="zh-CN" sz="2800" kern="100">
                <a:latin typeface="Times New Roman"/>
                <a:ea typeface="华文细黑"/>
                <a:cs typeface="Courier New" panose="02070309020205020404"/>
              </a:rPr>
              <a:t>SO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的相对分子质量大于</a:t>
            </a:r>
            <a:r>
              <a:rPr lang="en-US" altLang="zh-CN" sz="2800" kern="100">
                <a:latin typeface="Times New Roman"/>
                <a:ea typeface="华文细黑"/>
                <a:cs typeface="Courier New" panose="02070309020205020404"/>
              </a:rPr>
              <a:t>CO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，且</a:t>
            </a:r>
            <a:r>
              <a:rPr lang="en-US" altLang="zh-CN" sz="2800" kern="100">
                <a:latin typeface="Times New Roman"/>
                <a:ea typeface="华文细黑"/>
                <a:cs typeface="Courier New" panose="02070309020205020404"/>
              </a:rPr>
              <a:t>SO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是极性分子，而</a:t>
            </a:r>
            <a:r>
              <a:rPr lang="en-US" altLang="zh-CN" sz="2800" kern="100">
                <a:latin typeface="Times New Roman"/>
                <a:ea typeface="华文细黑"/>
                <a:cs typeface="Courier New" panose="02070309020205020404"/>
              </a:rPr>
              <a:t>CO</a:t>
            </a:r>
            <a:r>
              <a:rPr lang="en-US" altLang="zh-CN" sz="2800" kern="100" baseline="-25000">
                <a:latin typeface="Times New Roman"/>
                <a:ea typeface="华文细黑"/>
                <a:cs typeface="Courier New" panose="02070309020205020404"/>
              </a:rPr>
              <a:t>2</a:t>
            </a:r>
            <a:r>
              <a:rPr lang="zh-CN" altLang="zh-CN" sz="2800" kern="100" smtClean="0">
                <a:latin typeface="Times New Roman"/>
                <a:ea typeface="华文细黑"/>
                <a:cs typeface="Times New Roman" panose="02020603050405020304"/>
              </a:rPr>
              <a:t>是</a:t>
            </a:r>
            <a:endParaRPr lang="zh-CN" altLang="zh-CN" sz="1050" kern="100">
              <a:latin typeface="宋体" pitchFamily="2" charset="-122"/>
              <a:cs typeface="Courier New" panose="02070309020205020404"/>
            </a:endParaRPr>
          </a:p>
        </p:txBody>
      </p:sp>
      <p:pic>
        <p:nvPicPr>
          <p:cNvPr id="110595" name="图片 1"/>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8246795" y="3678898"/>
            <a:ext cx="777440" cy="197623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1" name="矩形 10"/>
          <p:cNvSpPr/>
          <p:nvPr/>
        </p:nvSpPr>
        <p:spPr>
          <a:xfrm>
            <a:off x="574012" y="4206200"/>
            <a:ext cx="11209826" cy="224676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250000"/>
              </a:lnSpc>
              <a:spcAft>
                <a:spcPct val="0"/>
              </a:spcAft>
            </a:pPr>
            <a:r>
              <a:rPr lang="zh-CN" altLang="zh-CN" sz="2800" kern="100">
                <a:latin typeface="Times New Roman"/>
                <a:ea typeface="华文细黑"/>
                <a:cs typeface="Times New Roman" panose="02020603050405020304"/>
              </a:rPr>
              <a:t>非极性分子，故</a:t>
            </a:r>
            <a:r>
              <a:rPr lang="en-US" altLang="zh-CN" sz="2800" kern="100">
                <a:latin typeface="Times New Roman"/>
                <a:ea typeface="华文细黑"/>
                <a:cs typeface="Courier New" panose="02070309020205020404"/>
              </a:rPr>
              <a:t>SO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分子间的范德华力大于</a:t>
            </a:r>
            <a:r>
              <a:rPr lang="en-US" altLang="zh-CN" sz="2800" kern="100">
                <a:latin typeface="Times New Roman"/>
                <a:ea typeface="华文细黑"/>
                <a:cs typeface="Courier New" panose="02070309020205020404"/>
              </a:rPr>
              <a:t>CO</a:t>
            </a:r>
            <a:r>
              <a:rPr lang="en-US" altLang="zh-CN" sz="2800" kern="100" baseline="-250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a:t>
            </a:r>
            <a:r>
              <a:rPr lang="en-US" altLang="zh-CN" sz="2800" kern="100">
                <a:latin typeface="宋体" pitchFamily="2" charset="-122"/>
                <a:ea typeface="华文细黑"/>
                <a:cs typeface="Courier New" panose="02070309020205020404"/>
              </a:rPr>
              <a:t>     </a:t>
            </a:r>
            <a:r>
              <a:rPr lang="zh-CN" altLang="zh-CN" sz="2800" kern="100">
                <a:latin typeface="Times New Roman"/>
                <a:ea typeface="华文细黑"/>
                <a:cs typeface="Times New Roman" panose="02020603050405020304"/>
              </a:rPr>
              <a:t>的极性小于</a:t>
            </a:r>
            <a:r>
              <a:rPr lang="en-US" altLang="zh-CN" sz="2800" kern="100">
                <a:latin typeface="宋体" pitchFamily="2" charset="-122"/>
                <a:ea typeface="华文细黑"/>
                <a:cs typeface="Courier New" panose="02070309020205020404"/>
              </a:rPr>
              <a:t> </a:t>
            </a:r>
            <a:r>
              <a:rPr lang="en-US" altLang="zh-CN" sz="2800" kern="100" smtClean="0">
                <a:latin typeface="宋体" pitchFamily="2" charset="-122"/>
                <a:ea typeface="华文细黑"/>
                <a:cs typeface="Courier New" panose="02070309020205020404"/>
              </a:rPr>
              <a:t>	   </a:t>
            </a:r>
          </a:p>
          <a:p>
            <a:pPr algn="just">
              <a:lnSpc>
                <a:spcPct val="250000"/>
              </a:lnSpc>
              <a:spcAft>
                <a:spcPct val="0"/>
              </a:spcAft>
            </a:pPr>
            <a:r>
              <a:rPr lang="en-US" altLang="zh-CN" sz="2800"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且两者相对分子质量相同，故前者范德华力小于后者</a:t>
            </a:r>
            <a:r>
              <a:rPr lang="zh-CN" altLang="zh-CN" sz="2800" kern="100" smtClean="0">
                <a:latin typeface="Times New Roman"/>
                <a:ea typeface="华文细黑"/>
                <a:cs typeface="Times New Roman" panose="02020603050405020304"/>
              </a:rPr>
              <a:t>。</a:t>
            </a:r>
            <a:endParaRPr lang="zh-CN" altLang="zh-CN" sz="2800" kern="100">
              <a:latin typeface="宋体" pitchFamily="2" charset="-122"/>
              <a:cs typeface="Courier New" panose="02070309020205020404"/>
            </a:endParaRPr>
          </a:p>
        </p:txBody>
      </p:sp>
      <p:pic>
        <p:nvPicPr>
          <p:cNvPr id="110596" name="图片 1"/>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640182" y="5446018"/>
            <a:ext cx="1806038" cy="11521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750"/>
                                        <p:tgtEl>
                                          <p:spTgt spid="8"/>
                                        </p:tgtEl>
                                      </p:cBhvr>
                                    </p:animEffect>
                                  </p:childTnLst>
                                </p:cTn>
                              </p:par>
                              <p:par>
                                <p:cTn id="8" presetID="3" presetClass="entr" presetSubtype="10" dur="750" fill="hold" nodeType="withEffect">
                                  <p:stCondLst>
                                    <p:cond delay="0"/>
                                  </p:stCondLst>
                                  <p:childTnLst>
                                    <p:set>
                                      <p:cBhvr>
                                        <p:cTn id="9" dur="1" fill="hold">
                                          <p:stCondLst>
                                            <p:cond delay="0"/>
                                          </p:stCondLst>
                                        </p:cTn>
                                        <p:tgtEl>
                                          <p:spTgt spid="110594"/>
                                        </p:tgtEl>
                                        <p:attrNameLst>
                                          <p:attrName>style.visibility</p:attrName>
                                        </p:attrNameLst>
                                      </p:cBhvr>
                                      <p:to>
                                        <p:strVal val="visible"/>
                                      </p:to>
                                    </p:set>
                                    <p:animEffect transition="in" filter="blinds(horizontal)">
                                      <p:cBhvr>
                                        <p:cTn id="10" dur="750"/>
                                        <p:tgtEl>
                                          <p:spTgt spid="110594"/>
                                        </p:tgtEl>
                                      </p:cBhvr>
                                    </p:animEffect>
                                  </p:childTnLst>
                                </p:cTn>
                              </p:par>
                              <p:par>
                                <p:cTn id="11" presetID="3" presetClass="entr" presetSubtype="10" dur="750" fill="hold" grpId="1"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750"/>
                                        <p:tgtEl>
                                          <p:spTgt spid="9"/>
                                        </p:tgtEl>
                                      </p:cBhvr>
                                    </p:animEffect>
                                  </p:childTnLst>
                                </p:cTn>
                              </p:par>
                              <p:par>
                                <p:cTn id="14" presetID="3" presetClass="entr" presetSubtype="10" dur="750" fill="hold" grpId="2"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blinds(horizontal)">
                                      <p:cBhvr>
                                        <p:cTn id="16" dur="750"/>
                                        <p:tgtEl>
                                          <p:spTgt spid="10"/>
                                        </p:tgtEl>
                                      </p:cBhvr>
                                    </p:animEffect>
                                  </p:childTnLst>
                                </p:cTn>
                              </p:par>
                              <p:par>
                                <p:cTn id="17" presetID="3" presetClass="entr" presetSubtype="10" dur="750" fill="hold" nodeType="withEffect">
                                  <p:stCondLst>
                                    <p:cond delay="0"/>
                                  </p:stCondLst>
                                  <p:childTnLst>
                                    <p:set>
                                      <p:cBhvr>
                                        <p:cTn id="18" dur="1" fill="hold">
                                          <p:stCondLst>
                                            <p:cond delay="0"/>
                                          </p:stCondLst>
                                        </p:cTn>
                                        <p:tgtEl>
                                          <p:spTgt spid="110595"/>
                                        </p:tgtEl>
                                        <p:attrNameLst>
                                          <p:attrName>style.visibility</p:attrName>
                                        </p:attrNameLst>
                                      </p:cBhvr>
                                      <p:to>
                                        <p:strVal val="visible"/>
                                      </p:to>
                                    </p:set>
                                    <p:animEffect transition="in" filter="blinds(horizontal)">
                                      <p:cBhvr>
                                        <p:cTn id="19" dur="750"/>
                                        <p:tgtEl>
                                          <p:spTgt spid="110595"/>
                                        </p:tgtEl>
                                      </p:cBhvr>
                                    </p:animEffect>
                                  </p:childTnLst>
                                </p:cTn>
                              </p:par>
                              <p:par>
                                <p:cTn id="20" presetID="3" presetClass="entr" presetSubtype="10" dur="750" fill="hold" grpId="3"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750"/>
                                        <p:tgtEl>
                                          <p:spTgt spid="11"/>
                                        </p:tgtEl>
                                      </p:cBhvr>
                                    </p:animEffect>
                                  </p:childTnLst>
                                </p:cTn>
                              </p:par>
                              <p:par>
                                <p:cTn id="23" presetID="3" presetClass="entr" presetSubtype="10" dur="750" fill="hold" nodeType="withEffect">
                                  <p:stCondLst>
                                    <p:cond delay="0"/>
                                  </p:stCondLst>
                                  <p:childTnLst>
                                    <p:set>
                                      <p:cBhvr>
                                        <p:cTn id="24" dur="1" fill="hold">
                                          <p:stCondLst>
                                            <p:cond delay="0"/>
                                          </p:stCondLst>
                                        </p:cTn>
                                        <p:tgtEl>
                                          <p:spTgt spid="110596"/>
                                        </p:tgtEl>
                                        <p:attrNameLst>
                                          <p:attrName>style.visibility</p:attrName>
                                        </p:attrNameLst>
                                      </p:cBhvr>
                                      <p:to>
                                        <p:strVal val="visible"/>
                                      </p:to>
                                    </p:set>
                                    <p:animEffect transition="in" filter="blinds(horizontal)">
                                      <p:cBhvr>
                                        <p:cTn id="25" dur="750"/>
                                        <p:tgtEl>
                                          <p:spTgt spid="1105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P spid="11" grpId="3"/>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8" name="矩形 7"/>
          <p:cNvSpPr/>
          <p:nvPr/>
        </p:nvSpPr>
        <p:spPr>
          <a:xfrm>
            <a:off x="492711" y="396684"/>
            <a:ext cx="11435143" cy="65684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(2)ClF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的熔、沸点比</a:t>
            </a:r>
            <a:r>
              <a:rPr lang="en-US" altLang="zh-CN" sz="2800" kern="100">
                <a:latin typeface="Times New Roman"/>
                <a:ea typeface="华文细黑"/>
                <a:cs typeface="Courier New" panose="02070309020205020404"/>
              </a:rPr>
              <a:t>BrF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a:t>
            </a:r>
            <a:r>
              <a:rPr lang="en-US" altLang="zh-CN" sz="2800" kern="100" smtClean="0">
                <a:latin typeface="Times New Roman"/>
                <a:ea typeface="华文细黑"/>
                <a:cs typeface="Courier New" panose="02070309020205020404"/>
              </a:rPr>
              <a:t>____(</a:t>
            </a:r>
            <a:r>
              <a:rPr lang="zh-CN" altLang="zh-CN" sz="2800" kern="100">
                <a:latin typeface="Times New Roman"/>
                <a:ea typeface="华文细黑"/>
                <a:cs typeface="Times New Roman" panose="02020603050405020304"/>
              </a:rPr>
              <a:t>填</a:t>
            </a:r>
            <a:r>
              <a:rPr lang="en-US" altLang="zh-CN" sz="2800" kern="100">
                <a:latin typeface="宋体" pitchFamily="2" charset="-122"/>
                <a:ea typeface="华文细黑"/>
                <a:cs typeface="Times New Roman" panose="02020603050405020304"/>
              </a:rPr>
              <a:t>“</a:t>
            </a:r>
            <a:r>
              <a:rPr lang="zh-CN" altLang="zh-CN" sz="2800" kern="100">
                <a:latin typeface="Times New Roman"/>
                <a:ea typeface="华文细黑"/>
                <a:cs typeface="Times New Roman" panose="02020603050405020304"/>
              </a:rPr>
              <a:t>高</a:t>
            </a:r>
            <a:r>
              <a:rPr lang="en-US" altLang="zh-CN" sz="2800" kern="100">
                <a:latin typeface="宋体" pitchFamily="2" charset="-122"/>
                <a:ea typeface="华文细黑"/>
                <a:cs typeface="Times New Roman" panose="02020603050405020304"/>
              </a:rPr>
              <a:t>”</a:t>
            </a:r>
            <a:r>
              <a:rPr lang="zh-CN" altLang="zh-CN" sz="2800" kern="100">
                <a:latin typeface="Times New Roman"/>
                <a:ea typeface="华文细黑"/>
                <a:cs typeface="Times New Roman" panose="02020603050405020304"/>
              </a:rPr>
              <a:t>或</a:t>
            </a:r>
            <a:r>
              <a:rPr lang="en-US" altLang="zh-CN" sz="2800" kern="100">
                <a:latin typeface="宋体" pitchFamily="2" charset="-122"/>
                <a:ea typeface="华文细黑"/>
                <a:cs typeface="Times New Roman" panose="02020603050405020304"/>
              </a:rPr>
              <a:t>“</a:t>
            </a:r>
            <a:r>
              <a:rPr lang="zh-CN" altLang="zh-CN" sz="2800" kern="100">
                <a:latin typeface="Times New Roman"/>
                <a:ea typeface="华文细黑"/>
                <a:cs typeface="Times New Roman" panose="02020603050405020304"/>
              </a:rPr>
              <a:t>低</a:t>
            </a:r>
            <a:r>
              <a:rPr lang="en-US" altLang="zh-CN" sz="2800" kern="100">
                <a:latin typeface="宋体" pitchFamily="2" charset="-122"/>
                <a:ea typeface="华文细黑"/>
                <a:cs typeface="Times New Roman" panose="02020603050405020304"/>
              </a:rPr>
              <a:t>”</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sp>
        <p:nvSpPr>
          <p:cNvPr id="14" name="TextBox 13"/>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5" name="TextBox 14"/>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sp>
        <p:nvSpPr>
          <p:cNvPr id="9" name="矩形 8"/>
          <p:cNvSpPr/>
          <p:nvPr/>
        </p:nvSpPr>
        <p:spPr>
          <a:xfrm>
            <a:off x="406574" y="1190513"/>
            <a:ext cx="11435143" cy="13031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解析　</a:t>
            </a:r>
            <a:r>
              <a:rPr lang="en-US" altLang="zh-CN" sz="2800" kern="100" smtClean="0">
                <a:latin typeface="Times New Roman"/>
                <a:ea typeface="华文细黑"/>
                <a:cs typeface="Courier New" panose="02070309020205020404"/>
              </a:rPr>
              <a:t>ClF</a:t>
            </a:r>
            <a:r>
              <a:rPr lang="en-US" altLang="zh-CN" sz="2800" kern="100" baseline="-25000" smtClean="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BrF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分子组成和结构相似，</a:t>
            </a:r>
            <a:r>
              <a:rPr lang="en-US" altLang="zh-CN" sz="2800" kern="100">
                <a:latin typeface="Times New Roman"/>
                <a:ea typeface="华文细黑"/>
                <a:cs typeface="Courier New" panose="02070309020205020404"/>
              </a:rPr>
              <a:t>ClF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的相对分子质量小于</a:t>
            </a:r>
            <a:r>
              <a:rPr lang="en-US" altLang="zh-CN" sz="2800" kern="100">
                <a:latin typeface="Times New Roman"/>
                <a:ea typeface="华文细黑"/>
                <a:cs typeface="Courier New" panose="02070309020205020404"/>
              </a:rPr>
              <a:t>BrF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ClF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分子间作用力小于</a:t>
            </a:r>
            <a:r>
              <a:rPr lang="en-US" altLang="zh-CN" sz="2800" kern="100">
                <a:latin typeface="Times New Roman"/>
                <a:ea typeface="华文细黑"/>
                <a:cs typeface="Courier New" panose="02070309020205020404"/>
              </a:rPr>
              <a:t>BrF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，故</a:t>
            </a:r>
            <a:r>
              <a:rPr lang="en-US" altLang="zh-CN" sz="2800" kern="100">
                <a:latin typeface="Times New Roman"/>
                <a:ea typeface="华文细黑"/>
                <a:cs typeface="Courier New" panose="02070309020205020404"/>
              </a:rPr>
              <a:t>BrF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的熔、沸点高于</a:t>
            </a:r>
            <a:r>
              <a:rPr lang="en-US" altLang="zh-CN" sz="2800" kern="100">
                <a:latin typeface="Times New Roman"/>
                <a:ea typeface="华文细黑"/>
                <a:cs typeface="Courier New" panose="02070309020205020404"/>
              </a:rPr>
              <a:t>ClF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sp>
        <p:nvSpPr>
          <p:cNvPr id="2" name="矩形 1"/>
          <p:cNvSpPr/>
          <p:nvPr/>
        </p:nvSpPr>
        <p:spPr>
          <a:xfrm>
            <a:off x="4799062" y="477466"/>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低</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3" restart="whenNotActive" fill="hold" evtFilter="cancelBubble" nodeType="interactiveSeq">
                <p:stCondLst>
                  <p:cond evt="onClick" delay="0">
                    <p:tgtEl>
                      <p:spTgt spid="14"/>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2"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linds(horizontal)">
                                      <p:cBhvr>
                                        <p:cTn id="18" dur="500"/>
                                        <p:tgtEl>
                                          <p:spTgt spid="2"/>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3" nodeType="clickEffect">
                                  <p:stCondLst>
                                    <p:cond delay="0"/>
                                  </p:stCondLst>
                                  <p:childTnLst>
                                    <p:animEffect transition="out" filter="fade">
                                      <p:cBhvr>
                                        <p:cTn id="22" dur="500"/>
                                        <p:tgtEl>
                                          <p:spTgt spid="2"/>
                                        </p:tgtEl>
                                      </p:cBhvr>
                                    </p:animEffect>
                                    <p:set>
                                      <p:cBhvr>
                                        <p:cTn id="23" dur="1" fill="hold">
                                          <p:stCondLst>
                                            <p:cond delay="499"/>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9" grpId="0"/>
      <p:bldP spid="9" grpId="1"/>
      <p:bldP spid="2" grpId="2"/>
      <p:bldP spid="2" grpId="3"/>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8" name="矩形 7"/>
          <p:cNvSpPr/>
          <p:nvPr/>
        </p:nvSpPr>
        <p:spPr>
          <a:xfrm>
            <a:off x="379818" y="328158"/>
            <a:ext cx="11321924" cy="203132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rPr>
              <a:t>(3)</a:t>
            </a:r>
            <a:r>
              <a:rPr lang="zh-CN" altLang="zh-CN" sz="2800" kern="100">
                <a:latin typeface="Times New Roman"/>
                <a:ea typeface="华文细黑"/>
                <a:cs typeface="Times New Roman" panose="02020603050405020304"/>
              </a:rPr>
              <a:t>比较下列锗卤化物的熔点和沸点，分析其变化规律及原因</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smtClean="0">
                <a:latin typeface="Times New Roman"/>
                <a:ea typeface="华文细黑"/>
              </a:rPr>
              <a:t>________________________________________________________________________________________________________</a:t>
            </a:r>
            <a:r>
              <a:rPr lang="zh-CN" altLang="zh-CN" sz="2800" kern="100" smtClean="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sp>
        <p:nvSpPr>
          <p:cNvPr id="14" name="TextBox 13"/>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5" name="TextBox 14"/>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graphicFrame>
        <p:nvGraphicFramePr>
          <p:cNvPr id="5" name="表格 4"/>
          <p:cNvGraphicFramePr>
            <a:graphicFrameLocks noGrp="1"/>
          </p:cNvGraphicFramePr>
          <p:nvPr/>
        </p:nvGraphicFramePr>
        <p:xfrm>
          <a:off x="1054644" y="2472712"/>
          <a:ext cx="9865097" cy="1920240"/>
        </p:xfrm>
        <a:graphic>
          <a:graphicData uri="http://schemas.openxmlformats.org/drawingml/2006/table">
            <a:tbl>
              <a:tblPr/>
              <a:tblGrid>
                <a:gridCol w="2707036"/>
                <a:gridCol w="2430099"/>
                <a:gridCol w="2297863"/>
                <a:gridCol w="2430099"/>
              </a:tblGrid>
              <a:tr h="0">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 </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6350" cap="flat" cmpd="sng" algn="ctr">
                      <a:solidFill>
                        <a:srgbClr val="000000"/>
                      </a:solidFill>
                      <a:prstDash val="solid"/>
                      <a:round/>
                      <a:headEnd type="none" w="med" len="med"/>
                      <a:tailEnd type="none" w="med" len="med"/>
                    </a:lnTlToBr>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GeCl</a:t>
                      </a:r>
                      <a:r>
                        <a:rPr lang="en-US" sz="2800" kern="100" baseline="-25000">
                          <a:effectLst/>
                          <a:latin typeface="Times New Roman"/>
                          <a:ea typeface="华文细黑"/>
                          <a:cs typeface="Courier New" panose="02070309020205020404"/>
                        </a:rPr>
                        <a:t>4</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GeBr</a:t>
                      </a:r>
                      <a:r>
                        <a:rPr lang="en-US" sz="2800" kern="100" baseline="-25000">
                          <a:effectLst/>
                          <a:latin typeface="Times New Roman"/>
                          <a:ea typeface="华文细黑"/>
                          <a:cs typeface="Courier New" panose="02070309020205020404"/>
                        </a:rPr>
                        <a:t>4</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GeI</a:t>
                      </a:r>
                      <a:r>
                        <a:rPr lang="en-US" sz="2800" kern="100" baseline="-25000">
                          <a:effectLst/>
                          <a:latin typeface="Times New Roman"/>
                          <a:ea typeface="华文细黑"/>
                          <a:cs typeface="Courier New" panose="02070309020205020404"/>
                        </a:rPr>
                        <a:t>4</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50000"/>
                        </a:lnSpc>
                        <a:spcAft>
                          <a:spcPct val="0"/>
                        </a:spcAft>
                      </a:pPr>
                      <a:r>
                        <a:rPr lang="zh-CN" sz="2800" kern="100">
                          <a:effectLst/>
                          <a:latin typeface="Times New Roman"/>
                          <a:ea typeface="华文细黑"/>
                          <a:cs typeface="Times New Roman" panose="02020603050405020304"/>
                        </a:rPr>
                        <a:t>熔点</a:t>
                      </a:r>
                      <a:r>
                        <a:rPr lang="en-US" sz="2800" kern="100">
                          <a:effectLst/>
                          <a:latin typeface="Times New Roman"/>
                          <a:ea typeface="华文细黑"/>
                          <a:cs typeface="Courier New" panose="02070309020205020404"/>
                        </a:rPr>
                        <a:t>/</a:t>
                      </a:r>
                      <a:r>
                        <a:rPr lang="en-US" sz="2800" kern="100">
                          <a:effectLst/>
                          <a:latin typeface="宋体" pitchFamily="2" charset="-122"/>
                          <a:ea typeface="华文细黑"/>
                          <a:cs typeface="Times New Roman" panose="02020603050405020304"/>
                        </a:rPr>
                        <a:t>℃</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panose="02020603050405020304"/>
                        </a:rPr>
                        <a:t>－</a:t>
                      </a:r>
                      <a:r>
                        <a:rPr lang="en-US" sz="2800" kern="100">
                          <a:effectLst/>
                          <a:latin typeface="Times New Roman"/>
                          <a:ea typeface="华文细黑"/>
                          <a:cs typeface="Courier New" panose="02070309020205020404"/>
                        </a:rPr>
                        <a:t>49.5</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26</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146</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701">
                <a:tc>
                  <a:txBody>
                    <a:bodyPr vert="horz" wrap="square"/>
                    <a:lstStyle/>
                    <a:p>
                      <a:pPr algn="ctr">
                        <a:lnSpc>
                          <a:spcPct val="150000"/>
                        </a:lnSpc>
                        <a:spcAft>
                          <a:spcPct val="0"/>
                        </a:spcAft>
                      </a:pPr>
                      <a:r>
                        <a:rPr lang="zh-CN" sz="2800" kern="100">
                          <a:effectLst/>
                          <a:latin typeface="Times New Roman"/>
                          <a:ea typeface="华文细黑"/>
                          <a:cs typeface="Times New Roman" panose="02020603050405020304"/>
                        </a:rPr>
                        <a:t>沸点</a:t>
                      </a:r>
                      <a:r>
                        <a:rPr lang="en-US" sz="2800" kern="100">
                          <a:effectLst/>
                          <a:latin typeface="Times New Roman"/>
                          <a:ea typeface="华文细黑"/>
                          <a:cs typeface="Courier New" panose="02070309020205020404"/>
                        </a:rPr>
                        <a:t>/</a:t>
                      </a:r>
                      <a:r>
                        <a:rPr lang="en-US" sz="2800" kern="100">
                          <a:effectLst/>
                          <a:latin typeface="宋体" pitchFamily="2" charset="-122"/>
                          <a:ea typeface="华文细黑"/>
                          <a:cs typeface="Times New Roman" panose="02020603050405020304"/>
                        </a:rPr>
                        <a:t>℃</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83.1</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en-US" sz="2800" kern="100">
                          <a:effectLst/>
                          <a:latin typeface="Times New Roman"/>
                          <a:ea typeface="华文细黑"/>
                          <a:cs typeface="Courier New" panose="02070309020205020404"/>
                        </a:rPr>
                        <a:t>186</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panose="02020603050405020304"/>
                        </a:rPr>
                        <a:t>约</a:t>
                      </a:r>
                      <a:r>
                        <a:rPr lang="en-US" sz="2800" kern="100">
                          <a:effectLst/>
                          <a:latin typeface="Times New Roman"/>
                          <a:ea typeface="华文细黑"/>
                          <a:cs typeface="Courier New" panose="02070309020205020404"/>
                        </a:rPr>
                        <a:t>400</a:t>
                      </a:r>
                      <a:endParaRPr lang="zh-CN" sz="2800" kern="100">
                        <a:effectLst/>
                        <a:latin typeface="宋体" pitchFamily="2" charset="-122"/>
                        <a:cs typeface="Courier New" panose="02070309020205020404"/>
                      </a:endParaRPr>
                    </a:p>
                  </a:txBody>
                  <a:tcPr marL="53899" marR="5389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0" name="矩形 9"/>
          <p:cNvSpPr/>
          <p:nvPr/>
        </p:nvSpPr>
        <p:spPr>
          <a:xfrm>
            <a:off x="406574" y="903250"/>
            <a:ext cx="11321924" cy="13024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solidFill>
                  <a:srgbClr val="C00000"/>
                </a:solidFill>
                <a:latin typeface="Times New Roman"/>
                <a:ea typeface="华文细黑"/>
              </a:rPr>
              <a:t>GeCl</a:t>
            </a:r>
            <a:r>
              <a:rPr lang="en-US" altLang="zh-CN" sz="2800" kern="100" baseline="-25000">
                <a:solidFill>
                  <a:srgbClr val="C00000"/>
                </a:solidFill>
                <a:latin typeface="Times New Roman"/>
                <a:ea typeface="华文细黑"/>
              </a:rPr>
              <a:t>4</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rPr>
              <a:t>GeBr</a:t>
            </a:r>
            <a:r>
              <a:rPr lang="en-US" altLang="zh-CN" sz="2800" kern="100" baseline="-25000">
                <a:solidFill>
                  <a:srgbClr val="C00000"/>
                </a:solidFill>
                <a:latin typeface="Times New Roman"/>
                <a:ea typeface="华文细黑"/>
              </a:rPr>
              <a:t>4</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rPr>
              <a:t>GeI</a:t>
            </a:r>
            <a:r>
              <a:rPr lang="en-US" altLang="zh-CN" sz="2800" kern="100" baseline="-25000">
                <a:solidFill>
                  <a:srgbClr val="C00000"/>
                </a:solidFill>
                <a:latin typeface="Times New Roman"/>
                <a:ea typeface="华文细黑"/>
              </a:rPr>
              <a:t>4</a:t>
            </a:r>
            <a:r>
              <a:rPr lang="zh-CN" altLang="zh-CN" sz="2800" kern="100">
                <a:solidFill>
                  <a:srgbClr val="C00000"/>
                </a:solidFill>
                <a:latin typeface="Times New Roman"/>
                <a:ea typeface="华文细黑"/>
                <a:cs typeface="Times New Roman" panose="02020603050405020304"/>
              </a:rPr>
              <a:t>的熔、沸点依次升高，原因是分子结构相似，相对分子质量依次增大，分子间相互作用力逐渐增强</a:t>
            </a:r>
            <a:endParaRPr lang="zh-CN" altLang="zh-CN" sz="1050" kern="100">
              <a:solidFill>
                <a:srgbClr val="C00000"/>
              </a:solidFill>
              <a:effectLst/>
              <a:latin typeface="宋体" pitchFamily="2" charset="-122"/>
              <a:cs typeface="Courier New" panose="02070309020205020404"/>
            </a:endParaRPr>
          </a:p>
        </p:txBody>
      </p:sp>
      <p:sp>
        <p:nvSpPr>
          <p:cNvPr id="11" name="矩形 10"/>
          <p:cNvSpPr/>
          <p:nvPr/>
        </p:nvSpPr>
        <p:spPr>
          <a:xfrm>
            <a:off x="461914" y="4359634"/>
            <a:ext cx="11321924" cy="13024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解析　</a:t>
            </a:r>
            <a:r>
              <a:rPr lang="en-US" altLang="zh-CN" sz="2800" kern="100" smtClean="0">
                <a:latin typeface="Times New Roman"/>
                <a:ea typeface="华文细黑"/>
                <a:cs typeface="Courier New" panose="02070309020205020404"/>
              </a:rPr>
              <a:t>GeCl</a:t>
            </a:r>
            <a:r>
              <a:rPr lang="en-US" altLang="zh-CN" sz="2800" kern="100" baseline="-25000" smtClean="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GeBr</a:t>
            </a:r>
            <a:r>
              <a:rPr lang="en-US" altLang="zh-CN" sz="2800" kern="100" baseline="-250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GeI</a:t>
            </a:r>
            <a:r>
              <a:rPr lang="en-US" altLang="zh-CN" sz="2800" kern="100" baseline="-250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分子的组成和结构相似，相对分子质量越大，分子间作用力越大，物质的熔、沸点越高。</a:t>
            </a:r>
            <a:endParaRPr lang="zh-CN" altLang="zh-CN" sz="1050" kern="100">
              <a:effectLst/>
              <a:latin typeface="宋体"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3" nodeType="clickEffect">
                                  <p:stCondLst>
                                    <p:cond delay="0"/>
                                  </p:stCondLst>
                                  <p:childTnLst>
                                    <p:animEffect transition="out" filter="fade">
                                      <p:cBhvr>
                                        <p:cTn id="11" dur="500"/>
                                        <p:tgtEl>
                                          <p:spTgt spid="11"/>
                                        </p:tgtEl>
                                      </p:cBhvr>
                                    </p:animEffect>
                                    <p:set>
                                      <p:cBhvr>
                                        <p:cTn id="12"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3" restart="whenNotActive" fill="hold" evtFilter="cancelBubble" nodeType="interactiveSeq">
                <p:stCondLst>
                  <p:cond evt="onClick" delay="0">
                    <p:tgtEl>
                      <p:spTgt spid="14"/>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blinds(horizontal)">
                                      <p:cBhvr>
                                        <p:cTn id="18" dur="500"/>
                                        <p:tgtEl>
                                          <p:spTgt spid="10"/>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1" nodeType="clickEffect">
                                  <p:stCondLst>
                                    <p:cond delay="0"/>
                                  </p:stCondLst>
                                  <p:childTnLst>
                                    <p:animEffect transition="out" filter="fade">
                                      <p:cBhvr>
                                        <p:cTn id="22" dur="500"/>
                                        <p:tgtEl>
                                          <p:spTgt spid="10"/>
                                        </p:tgtEl>
                                      </p:cBhvr>
                                    </p:animEffect>
                                    <p:set>
                                      <p:cBhvr>
                                        <p:cTn id="23"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10" grpId="0"/>
      <p:bldP spid="10" grpId="1"/>
      <p:bldP spid="11" grpId="2"/>
      <p:bldP spid="11" grpId="3"/>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8" name="矩形 7"/>
          <p:cNvSpPr/>
          <p:nvPr/>
        </p:nvSpPr>
        <p:spPr>
          <a:xfrm>
            <a:off x="406574" y="-26590"/>
            <a:ext cx="11209826" cy="203132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硅烷</a:t>
            </a:r>
            <a:r>
              <a:rPr lang="en-US" altLang="zh-CN" sz="2800" kern="100">
                <a:latin typeface="Times New Roman"/>
                <a:ea typeface="华文细黑"/>
                <a:cs typeface="Courier New" panose="02070309020205020404"/>
              </a:rPr>
              <a:t>(Si</a:t>
            </a:r>
            <a:r>
              <a:rPr lang="en-US" altLang="zh-CN" sz="2800" i="1" kern="100" baseline="-25000">
                <a:latin typeface="Times New Roman"/>
                <a:ea typeface="华文细黑"/>
                <a:cs typeface="Courier New" panose="02070309020205020404"/>
              </a:rPr>
              <a:t>n</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i="1" kern="100" baseline="-25000">
                <a:latin typeface="Times New Roman"/>
                <a:ea typeface="华文细黑"/>
                <a:cs typeface="Courier New" panose="02070309020205020404"/>
              </a:rPr>
              <a:t>n</a:t>
            </a:r>
            <a:r>
              <a:rPr lang="zh-CN" altLang="zh-CN" sz="2800" kern="100" baseline="-25000">
                <a:latin typeface="Times New Roman"/>
                <a:ea typeface="华文细黑"/>
                <a:cs typeface="Times New Roman" panose="02020603050405020304"/>
              </a:rPr>
              <a:t>＋</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的沸点与其相对分子质量的变化关系如下图所示，呈现这种变化关系的原因是</a:t>
            </a:r>
            <a:r>
              <a:rPr lang="en-US" altLang="zh-CN" sz="2800" kern="100" smtClean="0">
                <a:latin typeface="Times New Roman"/>
                <a:ea typeface="华文细黑"/>
                <a:cs typeface="Courier New" panose="02070309020205020404"/>
              </a:rPr>
              <a:t>_______________________________________</a:t>
            </a:r>
          </a:p>
          <a:p>
            <a:pPr algn="just">
              <a:lnSpc>
                <a:spcPct val="150000"/>
              </a:lnSpc>
              <a:spcAft>
                <a:spcPct val="0"/>
              </a:spcAft>
            </a:pPr>
            <a:r>
              <a:rPr lang="en-US" altLang="zh-CN" sz="2800" kern="100">
                <a:latin typeface="Times New Roman"/>
                <a:ea typeface="华文细黑"/>
                <a:cs typeface="Courier New" panose="02070309020205020404"/>
              </a:rPr>
              <a:t>____________________________</a:t>
            </a:r>
            <a:r>
              <a:rPr lang="zh-CN" altLang="zh-CN" sz="2800" kern="100" smtClean="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sp>
        <p:nvSpPr>
          <p:cNvPr id="14" name="TextBox 13"/>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5" name="TextBox 14"/>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sp>
        <p:nvSpPr>
          <p:cNvPr id="9" name="矩形 8"/>
          <p:cNvSpPr/>
          <p:nvPr/>
        </p:nvSpPr>
        <p:spPr>
          <a:xfrm>
            <a:off x="383679" y="5151722"/>
            <a:ext cx="11209826" cy="13024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解析　</a:t>
            </a:r>
            <a:r>
              <a:rPr lang="zh-CN" altLang="zh-CN" sz="2800" kern="100" smtClean="0">
                <a:latin typeface="Times New Roman"/>
                <a:ea typeface="华文细黑"/>
                <a:cs typeface="Times New Roman" panose="02020603050405020304"/>
              </a:rPr>
              <a:t>硅烷</a:t>
            </a:r>
            <a:r>
              <a:rPr lang="zh-CN" altLang="zh-CN" sz="2800" kern="100">
                <a:latin typeface="Times New Roman"/>
                <a:ea typeface="华文细黑"/>
                <a:cs typeface="Times New Roman" panose="02020603050405020304"/>
              </a:rPr>
              <a:t>由分子构成，且其结构相似，故相对分子质量越大，分子间作用力越大，沸点越高。</a:t>
            </a:r>
            <a:endParaRPr lang="zh-CN" altLang="zh-CN" sz="1050" kern="100">
              <a:effectLst/>
              <a:latin typeface="宋体" pitchFamily="2" charset="-122"/>
              <a:cs typeface="Courier New" panose="02070309020205020404"/>
            </a:endParaRPr>
          </a:p>
        </p:txBody>
      </p:sp>
      <p:pic>
        <p:nvPicPr>
          <p:cNvPr id="112642" name="图片 33"/>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3606416" y="1989634"/>
            <a:ext cx="3488358" cy="308793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2" name="矩形 11"/>
          <p:cNvSpPr/>
          <p:nvPr/>
        </p:nvSpPr>
        <p:spPr>
          <a:xfrm>
            <a:off x="482774" y="556570"/>
            <a:ext cx="11209826" cy="130240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smtClean="0">
                <a:solidFill>
                  <a:srgbClr val="C00000"/>
                </a:solidFill>
                <a:latin typeface="Times New Roman"/>
                <a:ea typeface="华文细黑"/>
                <a:cs typeface="Times New Roman" panose="02020603050405020304"/>
              </a:rPr>
              <a:t>			      </a:t>
            </a:r>
            <a:r>
              <a:rPr lang="zh-CN" altLang="zh-CN" sz="2800" kern="100" smtClean="0">
                <a:solidFill>
                  <a:srgbClr val="C00000"/>
                </a:solidFill>
                <a:latin typeface="Times New Roman"/>
                <a:ea typeface="华文细黑"/>
                <a:cs typeface="Times New Roman" panose="02020603050405020304"/>
              </a:rPr>
              <a:t>硅烷</a:t>
            </a:r>
            <a:r>
              <a:rPr lang="zh-CN" altLang="zh-CN" sz="2800" kern="100">
                <a:solidFill>
                  <a:srgbClr val="C00000"/>
                </a:solidFill>
                <a:latin typeface="Times New Roman"/>
                <a:ea typeface="华文细黑"/>
                <a:cs typeface="Times New Roman" panose="02020603050405020304"/>
              </a:rPr>
              <a:t>的结构和组成相似，相对分子质量越大，分子间作用力越大，沸点越高</a:t>
            </a:r>
            <a:endParaRPr lang="zh-CN" altLang="zh-CN" sz="1050" kern="100">
              <a:solidFill>
                <a:srgbClr val="C00000"/>
              </a:solidFill>
              <a:effectLst/>
              <a:latin typeface="宋体" pitchFamily="2" charset="-122"/>
              <a:cs typeface="Courier New" panose="02070309020205020404"/>
            </a:endParaRPr>
          </a:p>
        </p:txBody>
      </p:sp>
      <p:sp>
        <p:nvSpPr>
          <p:cNvPr id="13" name="TextBox 12"/>
          <p:cNvSpPr txBox="1"/>
          <p:nvPr/>
        </p:nvSpPr>
        <p:spPr>
          <a:xfrm>
            <a:off x="8448496" y="6397923"/>
            <a:ext cx="1584000"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规律总结</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3" restart="whenNotActive" fill="hold" evtFilter="cancelBubble" nodeType="interactiveSeq">
                <p:stCondLst>
                  <p:cond evt="onClick" delay="0">
                    <p:tgtEl>
                      <p:spTgt spid="14"/>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2"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linds(horizontal)">
                                      <p:cBhvr>
                                        <p:cTn id="18" dur="500"/>
                                        <p:tgtEl>
                                          <p:spTgt spid="12"/>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3" nodeType="clickEffect">
                                  <p:stCondLst>
                                    <p:cond delay="0"/>
                                  </p:stCondLst>
                                  <p:childTnLst>
                                    <p:animEffect transition="out" filter="fade">
                                      <p:cBhvr>
                                        <p:cTn id="22" dur="500"/>
                                        <p:tgtEl>
                                          <p:spTgt spid="12"/>
                                        </p:tgtEl>
                                      </p:cBhvr>
                                    </p:animEffect>
                                    <p:set>
                                      <p:cBhvr>
                                        <p:cTn id="23"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4"/>
                  </p:tgtEl>
                </p:cond>
              </p:nextCondLst>
            </p:seq>
          </p:childTnLst>
        </p:cTn>
      </p:par>
    </p:tnLst>
    <p:bldLst>
      <p:bldP spid="9" grpId="0"/>
      <p:bldP spid="9" grpId="1"/>
      <p:bldP spid="12" grpId="2"/>
      <p:bldP spid="12" grpId="3"/>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3"/>
          <a:stretch>
            <a:fillRect/>
          </a:stretch>
        </a:blipFill>
      </p:bgPr>
    </p:bg>
    <p:spTree>
      <p:nvGrpSpPr>
        <p:cNvPr id="1" name=""/>
        <p:cNvGrpSpPr/>
        <p:nvPr/>
      </p:nvGrpSpPr>
      <p:grpSpPr>
        <a:xfrm>
          <a:off x="0" y="0"/>
          <a:ext cx="0" cy="0"/>
        </a:xfrm>
      </p:grpSpPr>
      <p:sp>
        <p:nvSpPr>
          <p:cNvPr id="8" name="矩形 7"/>
          <p:cNvSpPr/>
          <p:nvPr/>
        </p:nvSpPr>
        <p:spPr>
          <a:xfrm>
            <a:off x="723382" y="834725"/>
            <a:ext cx="10772424" cy="259506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规律总结</a:t>
            </a:r>
            <a:r>
              <a:rPr lang="zh-CN" altLang="zh-CN" sz="2800" kern="100">
                <a:latin typeface="Times New Roman"/>
                <a:ea typeface="华文细黑"/>
                <a:cs typeface="Times New Roman" panose="02020603050405020304"/>
              </a:rPr>
              <a:t>　</a:t>
            </a: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组成和结构相似的分子组成的物质，相对分子质量越大，范德华力越大，熔、沸点越高。</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同分异构体中，一般来说，支链越多，熔、沸点越低。</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一般来说，分子的极性越强，范德华力越大。</a:t>
            </a:r>
            <a:endParaRPr lang="zh-CN" altLang="zh-CN" sz="1050" kern="100">
              <a:effectLst/>
              <a:latin typeface="宋体"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9" name="矩形 28"/>
          <p:cNvSpPr/>
          <p:nvPr/>
        </p:nvSpPr>
        <p:spPr>
          <a:xfrm>
            <a:off x="306352" y="477466"/>
            <a:ext cx="11549494" cy="590931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比较</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S</a:t>
            </a:r>
            <a:r>
              <a:rPr lang="zh-CN" altLang="zh-CN" sz="2800" kern="100">
                <a:latin typeface="Times New Roman"/>
                <a:ea typeface="华文细黑"/>
                <a:cs typeface="Times New Roman" panose="02020603050405020304"/>
              </a:rPr>
              <a:t>的分子组成、空间构型，分析</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的熔、沸点比</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S</a:t>
            </a:r>
            <a:r>
              <a:rPr lang="zh-CN" altLang="zh-CN" sz="2800" kern="100">
                <a:latin typeface="Times New Roman"/>
                <a:ea typeface="华文细黑"/>
                <a:cs typeface="Times New Roman" panose="02020603050405020304"/>
              </a:rPr>
              <a:t>高的原因是什么？</a:t>
            </a:r>
            <a:endParaRPr lang="zh-CN" altLang="zh-CN" sz="1050" kern="100">
              <a:latin typeface="宋体" pitchFamily="2" charset="-122"/>
              <a:cs typeface="Courier New" panose="02070309020205020404"/>
            </a:endParaRPr>
          </a:p>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答案　</a:t>
            </a:r>
            <a:r>
              <a:rPr lang="en-US" altLang="zh-CN" sz="2800" kern="100">
                <a:solidFill>
                  <a:srgbClr val="C00000"/>
                </a:solidFill>
                <a:latin typeface="Times New Roman"/>
                <a:ea typeface="华文细黑"/>
                <a:cs typeface="Courier New" panose="02070309020205020404"/>
              </a:rPr>
              <a:t>H</a:t>
            </a:r>
            <a:r>
              <a:rPr lang="en-US" altLang="zh-CN" sz="2800" kern="100" baseline="-25000">
                <a:solidFill>
                  <a:srgbClr val="C00000"/>
                </a:solidFill>
                <a:latin typeface="Times New Roman"/>
                <a:ea typeface="华文细黑"/>
                <a:cs typeface="Courier New" panose="02070309020205020404"/>
              </a:rPr>
              <a:t>2</a:t>
            </a:r>
            <a:r>
              <a:rPr lang="en-US" altLang="zh-CN" sz="2800" kern="100">
                <a:solidFill>
                  <a:srgbClr val="C00000"/>
                </a:solidFill>
                <a:latin typeface="Times New Roman"/>
                <a:ea typeface="华文细黑"/>
                <a:cs typeface="Courier New" panose="02070309020205020404"/>
              </a:rPr>
              <a:t>O</a:t>
            </a:r>
            <a:r>
              <a:rPr lang="zh-CN" altLang="zh-CN" sz="2800" kern="100">
                <a:solidFill>
                  <a:srgbClr val="C00000"/>
                </a:solidFill>
                <a:latin typeface="Times New Roman"/>
                <a:ea typeface="华文细黑"/>
                <a:cs typeface="Times New Roman" panose="02020603050405020304"/>
              </a:rPr>
              <a:t>和</a:t>
            </a:r>
            <a:r>
              <a:rPr lang="en-US" altLang="zh-CN" sz="2800" kern="100">
                <a:solidFill>
                  <a:srgbClr val="C00000"/>
                </a:solidFill>
                <a:latin typeface="Times New Roman"/>
                <a:ea typeface="华文细黑"/>
                <a:cs typeface="Courier New" panose="02070309020205020404"/>
              </a:rPr>
              <a:t>H</a:t>
            </a:r>
            <a:r>
              <a:rPr lang="en-US" altLang="zh-CN" sz="2800" kern="100" baseline="-25000">
                <a:solidFill>
                  <a:srgbClr val="C00000"/>
                </a:solidFill>
                <a:latin typeface="Times New Roman"/>
                <a:ea typeface="华文细黑"/>
                <a:cs typeface="Courier New" panose="02070309020205020404"/>
              </a:rPr>
              <a:t>2</a:t>
            </a:r>
            <a:r>
              <a:rPr lang="en-US" altLang="zh-CN" sz="2800" kern="100">
                <a:solidFill>
                  <a:srgbClr val="C00000"/>
                </a:solidFill>
                <a:latin typeface="Times New Roman"/>
                <a:ea typeface="华文细黑"/>
                <a:cs typeface="Courier New" panose="02070309020205020404"/>
              </a:rPr>
              <a:t>S</a:t>
            </a:r>
            <a:r>
              <a:rPr lang="zh-CN" altLang="zh-CN" sz="2800" kern="100">
                <a:solidFill>
                  <a:srgbClr val="C00000"/>
                </a:solidFill>
                <a:latin typeface="Times New Roman"/>
                <a:ea typeface="华文细黑"/>
                <a:cs typeface="Times New Roman" panose="02020603050405020304"/>
              </a:rPr>
              <a:t>分子组成相似，都是</a:t>
            </a:r>
            <a:r>
              <a:rPr lang="en-US" altLang="zh-CN" sz="2800" kern="100">
                <a:solidFill>
                  <a:srgbClr val="C00000"/>
                </a:solidFill>
                <a:latin typeface="Times New Roman"/>
                <a:ea typeface="华文细黑"/>
                <a:cs typeface="Courier New" panose="02070309020205020404"/>
              </a:rPr>
              <a:t>V</a:t>
            </a:r>
            <a:r>
              <a:rPr lang="zh-CN" altLang="zh-CN" sz="2800" kern="100">
                <a:solidFill>
                  <a:srgbClr val="C00000"/>
                </a:solidFill>
                <a:latin typeface="Times New Roman"/>
                <a:ea typeface="华文细黑"/>
                <a:cs typeface="Times New Roman" panose="02020603050405020304"/>
              </a:rPr>
              <a:t>形结构，常温下</a:t>
            </a:r>
            <a:r>
              <a:rPr lang="en-US" altLang="zh-CN" sz="2800" kern="100">
                <a:solidFill>
                  <a:srgbClr val="C00000"/>
                </a:solidFill>
                <a:latin typeface="Times New Roman"/>
                <a:ea typeface="华文细黑"/>
                <a:cs typeface="Courier New" panose="02070309020205020404"/>
              </a:rPr>
              <a:t>H</a:t>
            </a:r>
            <a:r>
              <a:rPr lang="en-US" altLang="zh-CN" sz="2800" kern="100" baseline="-25000">
                <a:solidFill>
                  <a:srgbClr val="C00000"/>
                </a:solidFill>
                <a:latin typeface="Times New Roman"/>
                <a:ea typeface="华文细黑"/>
                <a:cs typeface="Courier New" panose="02070309020205020404"/>
              </a:rPr>
              <a:t>2</a:t>
            </a:r>
            <a:r>
              <a:rPr lang="en-US" altLang="zh-CN" sz="2800" kern="100">
                <a:solidFill>
                  <a:srgbClr val="C00000"/>
                </a:solidFill>
                <a:latin typeface="Times New Roman"/>
                <a:ea typeface="华文细黑"/>
                <a:cs typeface="Courier New" panose="02070309020205020404"/>
              </a:rPr>
              <a:t>O</a:t>
            </a:r>
            <a:r>
              <a:rPr lang="zh-CN" altLang="zh-CN" sz="2800" kern="100">
                <a:solidFill>
                  <a:srgbClr val="C00000"/>
                </a:solidFill>
                <a:latin typeface="Times New Roman"/>
                <a:ea typeface="华文细黑"/>
                <a:cs typeface="Times New Roman" panose="02020603050405020304"/>
              </a:rPr>
              <a:t>为液态，熔、沸点比</a:t>
            </a:r>
            <a:r>
              <a:rPr lang="en-US" altLang="zh-CN" sz="2800" kern="100">
                <a:solidFill>
                  <a:srgbClr val="C00000"/>
                </a:solidFill>
                <a:latin typeface="Times New Roman"/>
                <a:ea typeface="华文细黑"/>
                <a:cs typeface="Courier New" panose="02070309020205020404"/>
              </a:rPr>
              <a:t>H</a:t>
            </a:r>
            <a:r>
              <a:rPr lang="en-US" altLang="zh-CN" sz="2800" kern="100" baseline="-25000">
                <a:solidFill>
                  <a:srgbClr val="C00000"/>
                </a:solidFill>
                <a:latin typeface="Times New Roman"/>
                <a:ea typeface="华文细黑"/>
                <a:cs typeface="Courier New" panose="02070309020205020404"/>
              </a:rPr>
              <a:t>2</a:t>
            </a:r>
            <a:r>
              <a:rPr lang="en-US" altLang="zh-CN" sz="2800" kern="100">
                <a:solidFill>
                  <a:srgbClr val="C00000"/>
                </a:solidFill>
                <a:latin typeface="Times New Roman"/>
                <a:ea typeface="华文细黑"/>
                <a:cs typeface="Courier New" panose="02070309020205020404"/>
              </a:rPr>
              <a:t>S</a:t>
            </a:r>
            <a:r>
              <a:rPr lang="zh-CN" altLang="zh-CN" sz="2800" kern="100">
                <a:solidFill>
                  <a:srgbClr val="C00000"/>
                </a:solidFill>
                <a:latin typeface="Times New Roman"/>
                <a:ea typeface="华文细黑"/>
                <a:cs typeface="Times New Roman" panose="02020603050405020304"/>
              </a:rPr>
              <a:t>高。在水分子中，氢原子与氧原子形成共价键时，由于氧的电负性很强，共用电子对就强烈地偏向氧原子，而使氢原子核几乎</a:t>
            </a:r>
            <a:r>
              <a:rPr lang="en-US" altLang="zh-CN" sz="2800" kern="100">
                <a:solidFill>
                  <a:srgbClr val="C00000"/>
                </a:solidFill>
                <a:latin typeface="宋体" pitchFamily="2" charset="-122"/>
                <a:ea typeface="华文细黑"/>
                <a:cs typeface="Times New Roman" panose="02020603050405020304"/>
              </a:rPr>
              <a:t>“</a:t>
            </a:r>
            <a:r>
              <a:rPr lang="zh-CN" altLang="zh-CN" sz="2800" kern="100">
                <a:solidFill>
                  <a:srgbClr val="C00000"/>
                </a:solidFill>
                <a:latin typeface="Times New Roman"/>
                <a:ea typeface="华文细黑"/>
                <a:cs typeface="Times New Roman" panose="02020603050405020304"/>
              </a:rPr>
              <a:t>裸露</a:t>
            </a:r>
            <a:r>
              <a:rPr lang="en-US" altLang="zh-CN" sz="2800" kern="100">
                <a:solidFill>
                  <a:srgbClr val="C00000"/>
                </a:solidFill>
                <a:latin typeface="宋体" pitchFamily="2" charset="-122"/>
                <a:ea typeface="华文细黑"/>
                <a:cs typeface="Times New Roman" panose="02020603050405020304"/>
              </a:rPr>
              <a:t>”</a:t>
            </a:r>
            <a:r>
              <a:rPr lang="zh-CN" altLang="zh-CN" sz="2800" kern="100">
                <a:solidFill>
                  <a:srgbClr val="C00000"/>
                </a:solidFill>
                <a:latin typeface="Times New Roman"/>
                <a:ea typeface="华文细黑"/>
                <a:cs typeface="Times New Roman" panose="02020603050405020304"/>
              </a:rPr>
              <a:t>出来。这样带正电荷的氢原子核就能与另一个水分子中的氧原子发生一定程度的轨道重叠作用，使水分子之间作用力增强，这种分子间的作用力就是氢键，比范德华力大。硫化氢分子间不能形成氢键，故水的熔、沸点比硫化氢高。</a:t>
            </a:r>
            <a:endParaRPr lang="zh-CN" altLang="zh-CN" sz="1050" kern="100">
              <a:solidFill>
                <a:srgbClr val="C00000"/>
              </a:solidFill>
              <a:effectLst/>
              <a:latin typeface="宋体" pitchFamily="2" charset="-122"/>
              <a:cs typeface="Courier New" panose="02070309020205020404"/>
            </a:endParaRPr>
          </a:p>
        </p:txBody>
      </p:sp>
      <p:sp>
        <p:nvSpPr>
          <p:cNvPr id="11" name="矩形 10"/>
          <p:cNvSpPr/>
          <p:nvPr/>
        </p:nvSpPr>
        <p:spPr>
          <a:xfrm>
            <a:off x="17558" y="-26590"/>
            <a:ext cx="12143880" cy="4320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800">
              <a:solidFill>
                <a:schemeClr val="bg1">
                  <a:lumMod val="75000"/>
                </a:schemeClr>
              </a:solidFill>
              <a:latin typeface="微软雅黑" pitchFamily="34" charset="-122"/>
              <a:ea typeface="微软雅黑" pitchFamily="34" charset="-122"/>
            </a:endParaRPr>
          </a:p>
        </p:txBody>
      </p:sp>
      <p:sp>
        <p:nvSpPr>
          <p:cNvPr id="12" name="矩形 11"/>
          <p:cNvSpPr/>
          <p:nvPr/>
        </p:nvSpPr>
        <p:spPr>
          <a:xfrm>
            <a:off x="-14252" y="-26590"/>
            <a:ext cx="12175690" cy="46166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defRPr/>
            </a:pPr>
            <a:r>
              <a:rPr lang="zh-CN" altLang="en-US" b="1">
                <a:solidFill>
                  <a:srgbClr val="FFFF00"/>
                </a:solidFill>
                <a:latin typeface="微软雅黑" pitchFamily="34" charset="-122"/>
                <a:ea typeface="微软雅黑" pitchFamily="34" charset="-122"/>
              </a:rPr>
              <a:t>二、氢键与物质性质</a:t>
            </a:r>
            <a:endParaRPr lang="zh-CN" altLang="zh-CN" b="1">
              <a:solidFill>
                <a:srgbClr val="FFFF00"/>
              </a:solidFill>
              <a:latin typeface="微软雅黑" pitchFamily="34" charset="-122"/>
              <a:ea typeface="微软雅黑" pitchFamily="34" charset="-122"/>
            </a:endParaRPr>
          </a:p>
        </p:txBody>
      </p:sp>
      <p:sp>
        <p:nvSpPr>
          <p:cNvPr id="2" name="Rectangle 4"/>
          <p:cNvSpPr>
            <a:spLocks noChangeArrowheads="1"/>
          </p:cNvSpPr>
          <p:nvPr/>
        </p:nvSpPr>
        <p:spPr bwMode="auto">
          <a:xfrm>
            <a:off x="0" y="0"/>
            <a:ext cx="1219041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20" name="TextBox 19"/>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blinds(horizontal)">
                                      <p:cBhvr>
                                        <p:cTn id="7" dur="500"/>
                                        <p:tgtEl>
                                          <p:spTgt spid="29">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9">
                                            <p:txEl>
                                              <p:pRg st="1" end="1"/>
                                            </p:txEl>
                                          </p:spTgt>
                                        </p:tgtEl>
                                      </p:cBhvr>
                                    </p:animEffect>
                                    <p:set>
                                      <p:cBhvr>
                                        <p:cTn id="12" dur="1" fill="hold">
                                          <p:stCondLst>
                                            <p:cond delay="499"/>
                                          </p:stCondLst>
                                        </p:cTn>
                                        <p:tgtEl>
                                          <p:spTgt spid="29">
                                            <p:txEl>
                                              <p:pRg st="1" end="1"/>
                                            </p:txEl>
                                          </p:spTgt>
                                        </p:tgtEl>
                                        <p:attrNameLst>
                                          <p:attrName>style.visibility</p:attrName>
                                        </p:attrNameLst>
                                      </p:cBhvr>
                                      <p:to>
                                        <p:strVal val="hidden"/>
                                      </p:to>
                                    </p:set>
                                  </p:childTnLst>
                                </p:cTn>
                              </p:par>
                            </p:childTnLst>
                          </p:cTn>
                        </p:par>
                      </p:childTnLst>
                    </p:cTn>
                  </p:par>
                </p:childTnLst>
              </p:cTn>
              <p:nextCondLst>
                <p:cond evt="onClick" delay="0">
                  <p:tgtEl>
                    <p:spTgt spid="20"/>
                  </p:tgtEl>
                </p:cond>
              </p:nextCondLst>
            </p:seq>
          </p:childTnLst>
        </p:cTn>
      </p:par>
    </p:tnLst>
    <p:bldLst>
      <p:bldP spid="29" grpId="0" build="allAtOnce"/>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9" name="矩形 28"/>
          <p:cNvSpPr/>
          <p:nvPr/>
        </p:nvSpPr>
        <p:spPr>
          <a:xfrm>
            <a:off x="334566" y="765430"/>
            <a:ext cx="11549494"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氢键的概念与形成条件</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氢键的概念：带部分正电荷的氢原子和另一个分子</a:t>
            </a:r>
            <a:r>
              <a:rPr lang="zh-CN" altLang="zh-CN" sz="2800" kern="100" smtClean="0">
                <a:latin typeface="Times New Roman"/>
                <a:ea typeface="华文细黑"/>
                <a:cs typeface="Times New Roman" panose="02020603050405020304"/>
              </a:rPr>
              <a:t>中</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的</a:t>
            </a:r>
            <a:r>
              <a:rPr lang="zh-CN" altLang="zh-CN" sz="2800" kern="100">
                <a:latin typeface="Times New Roman"/>
                <a:ea typeface="华文细黑"/>
                <a:cs typeface="Times New Roman" panose="02020603050405020304"/>
              </a:rPr>
              <a:t>原子充分接近时，</a:t>
            </a:r>
            <a:r>
              <a:rPr lang="zh-CN" altLang="zh-CN" sz="2800" kern="100" smtClean="0">
                <a:latin typeface="Times New Roman"/>
                <a:ea typeface="华文细黑"/>
                <a:cs typeface="Times New Roman" panose="02020603050405020304"/>
              </a:rPr>
              <a:t>产生</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和</a:t>
            </a:r>
            <a:r>
              <a:rPr lang="zh-CN" altLang="zh-CN" sz="2800" kern="100">
                <a:latin typeface="Times New Roman"/>
                <a:ea typeface="华文细黑"/>
                <a:cs typeface="Times New Roman" panose="02020603050405020304"/>
              </a:rPr>
              <a:t>一定程度的轨道重叠作用，这种作用叫氢键。</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氢键的表示方法：通常用</a:t>
            </a:r>
            <a:r>
              <a:rPr lang="en-US" altLang="zh-CN" sz="2800" kern="100">
                <a:latin typeface="Times New Roman"/>
                <a:ea typeface="华文细黑"/>
                <a:cs typeface="Courier New" panose="02070309020205020404"/>
              </a:rPr>
              <a:t>X—H</a:t>
            </a:r>
            <a:r>
              <a:rPr lang="en-US" altLang="zh-CN" sz="2800" kern="100">
                <a:latin typeface="宋体" pitchFamily="2" charset="-122"/>
                <a:ea typeface="华文细黑"/>
                <a:cs typeface="Times New Roman" panose="02020603050405020304"/>
              </a:rPr>
              <a:t>…</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表示氢键，式中</a:t>
            </a:r>
            <a:r>
              <a:rPr lang="en-US" altLang="zh-CN" sz="2800" kern="100">
                <a:latin typeface="Times New Roman"/>
                <a:ea typeface="华文细黑"/>
                <a:cs typeface="Courier New" panose="02070309020205020404"/>
              </a:rPr>
              <a:t>X</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Y</a:t>
            </a:r>
            <a:r>
              <a:rPr lang="zh-CN" altLang="zh-CN" sz="2800" kern="100" smtClean="0">
                <a:latin typeface="Times New Roman"/>
                <a:ea typeface="华文细黑"/>
                <a:cs typeface="Times New Roman" panose="02020603050405020304"/>
              </a:rPr>
              <a:t>代表</a:t>
            </a:r>
            <a:r>
              <a:rPr lang="en-US" altLang="zh-CN" sz="2800" kern="100" smtClean="0">
                <a:latin typeface="Times New Roman"/>
                <a:ea typeface="华文细黑"/>
                <a:cs typeface="Times New Roman" panose="02020603050405020304"/>
              </a:rPr>
              <a:t>________</a:t>
            </a:r>
          </a:p>
          <a:p>
            <a:pPr algn="just">
              <a:lnSpc>
                <a:spcPct val="150000"/>
              </a:lnSpc>
              <a:spcAft>
                <a:spcPct val="0"/>
              </a:spcAft>
            </a:pPr>
            <a:r>
              <a:rPr lang="en-US" altLang="zh-CN" sz="2800" kern="100" smtClean="0">
                <a:latin typeface="宋体" pitchFamily="2" charset="-122"/>
                <a:ea typeface="华文细黑"/>
                <a:cs typeface="Times New Roman" panose="02020603050405020304"/>
              </a:rPr>
              <a:t>“</a:t>
            </a:r>
            <a:r>
              <a:rPr lang="en-US" altLang="zh-CN" sz="2800" kern="100" smtClean="0">
                <a:latin typeface="Times New Roman"/>
                <a:ea typeface="华文细黑"/>
                <a:cs typeface="Courier New" panose="02070309020205020404"/>
              </a:rPr>
              <a:t>—</a:t>
            </a:r>
            <a:r>
              <a:rPr lang="en-US" altLang="zh-CN" sz="2800" kern="100" smtClean="0">
                <a:latin typeface="宋体" pitchFamily="2" charset="-122"/>
                <a:ea typeface="华文细黑"/>
                <a:cs typeface="Times New Roman" panose="02020603050405020304"/>
              </a:rPr>
              <a:t>”</a:t>
            </a:r>
            <a:r>
              <a:rPr lang="zh-CN" altLang="zh-CN" sz="2800" kern="100" smtClean="0">
                <a:latin typeface="Times New Roman"/>
                <a:ea typeface="华文细黑"/>
                <a:cs typeface="Times New Roman" panose="02020603050405020304"/>
              </a:rPr>
              <a:t>代表</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en-US" altLang="zh-CN" sz="2800" kern="100">
                <a:latin typeface="宋体" pitchFamily="2" charset="-122"/>
                <a:ea typeface="华文细黑"/>
                <a:cs typeface="Times New Roman" panose="02020603050405020304"/>
              </a:rPr>
              <a:t>“…”</a:t>
            </a:r>
            <a:r>
              <a:rPr lang="zh-CN" altLang="zh-CN" sz="2800" kern="100" smtClean="0">
                <a:latin typeface="Times New Roman"/>
                <a:ea typeface="华文细黑"/>
                <a:cs typeface="Times New Roman" panose="02020603050405020304"/>
              </a:rPr>
              <a:t>代表</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pic>
        <p:nvPicPr>
          <p:cNvPr id="20" name="图片 19"/>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2" name="矩形 1"/>
          <p:cNvSpPr/>
          <p:nvPr/>
        </p:nvSpPr>
        <p:spPr>
          <a:xfrm>
            <a:off x="8903518" y="1485578"/>
            <a:ext cx="198002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电负性很强</a:t>
            </a:r>
            <a:endParaRPr lang="zh-CN" altLang="en-US" sz="2800" kern="100">
              <a:solidFill>
                <a:srgbClr val="C00000"/>
              </a:solidFill>
              <a:latin typeface="Times New Roman"/>
              <a:ea typeface="华文细黑"/>
              <a:cs typeface="Times New Roman" panose="02020603050405020304"/>
            </a:endParaRPr>
          </a:p>
        </p:txBody>
      </p:sp>
      <p:sp>
        <p:nvSpPr>
          <p:cNvPr id="3" name="矩形 2"/>
          <p:cNvSpPr/>
          <p:nvPr/>
        </p:nvSpPr>
        <p:spPr>
          <a:xfrm>
            <a:off x="3538145" y="2133650"/>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静电作用</a:t>
            </a:r>
            <a:endParaRPr lang="zh-CN" altLang="en-US" sz="2800" kern="100">
              <a:solidFill>
                <a:srgbClr val="C00000"/>
              </a:solidFill>
              <a:latin typeface="Times New Roman"/>
              <a:ea typeface="华文细黑"/>
              <a:cs typeface="Times New Roman" panose="02020603050405020304"/>
            </a:endParaRPr>
          </a:p>
        </p:txBody>
      </p:sp>
      <p:sp>
        <p:nvSpPr>
          <p:cNvPr id="10" name="矩形 9"/>
          <p:cNvSpPr/>
          <p:nvPr/>
        </p:nvSpPr>
        <p:spPr>
          <a:xfrm>
            <a:off x="10271670" y="3429794"/>
            <a:ext cx="1981633"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a:ea typeface="华文细黑"/>
                <a:cs typeface="Courier New" panose="02070309020205020404"/>
              </a:rPr>
              <a:t>F</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cs typeface="Courier New" panose="02070309020205020404"/>
              </a:rPr>
              <a:t>O</a:t>
            </a:r>
            <a:r>
              <a:rPr lang="zh-CN" altLang="zh-CN" sz="2800" kern="100">
                <a:solidFill>
                  <a:srgbClr val="C00000"/>
                </a:solidFill>
                <a:latin typeface="Times New Roman"/>
                <a:ea typeface="华文细黑"/>
                <a:cs typeface="Times New Roman" panose="02020603050405020304"/>
              </a:rPr>
              <a:t>、</a:t>
            </a:r>
            <a:r>
              <a:rPr lang="en-US" altLang="zh-CN" sz="2800" kern="100">
                <a:solidFill>
                  <a:srgbClr val="C00000"/>
                </a:solidFill>
                <a:latin typeface="Times New Roman"/>
                <a:ea typeface="华文细黑"/>
                <a:cs typeface="Courier New" panose="02070309020205020404"/>
              </a:rPr>
              <a:t>N</a:t>
            </a:r>
            <a:r>
              <a:rPr lang="zh-CN" altLang="zh-CN" sz="2800" kern="100">
                <a:solidFill>
                  <a:srgbClr val="C00000"/>
                </a:solidFill>
                <a:latin typeface="Times New Roman"/>
                <a:ea typeface="华文细黑"/>
                <a:cs typeface="Times New Roman" panose="02020603050405020304"/>
              </a:rPr>
              <a:t>，</a:t>
            </a:r>
            <a:endParaRPr lang="zh-CN" altLang="en-US" sz="2800" kern="100">
              <a:solidFill>
                <a:srgbClr val="C00000"/>
              </a:solidFill>
              <a:latin typeface="Times New Roman"/>
              <a:ea typeface="华文细黑"/>
              <a:cs typeface="Times New Roman" panose="02020603050405020304"/>
            </a:endParaRPr>
          </a:p>
        </p:txBody>
      </p:sp>
      <p:sp>
        <p:nvSpPr>
          <p:cNvPr id="4" name="矩形 3"/>
          <p:cNvSpPr/>
          <p:nvPr/>
        </p:nvSpPr>
        <p:spPr>
          <a:xfrm>
            <a:off x="2206774" y="4005858"/>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共价键</a:t>
            </a:r>
            <a:endParaRPr lang="zh-CN" altLang="en-US" sz="2800" kern="100">
              <a:solidFill>
                <a:srgbClr val="C00000"/>
              </a:solidFill>
              <a:latin typeface="Times New Roman"/>
              <a:ea typeface="华文细黑"/>
              <a:cs typeface="Times New Roman" panose="02020603050405020304"/>
            </a:endParaRPr>
          </a:p>
        </p:txBody>
      </p:sp>
      <p:sp>
        <p:nvSpPr>
          <p:cNvPr id="6" name="矩形 5"/>
          <p:cNvSpPr/>
          <p:nvPr/>
        </p:nvSpPr>
        <p:spPr>
          <a:xfrm>
            <a:off x="5768459" y="4005858"/>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氢键</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4"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linds(horizontal)">
                                      <p:cBhvr>
                                        <p:cTn id="15" dur="500"/>
                                        <p:tgtEl>
                                          <p:spTgt spid="10"/>
                                        </p:tgtEl>
                                      </p:cBhvr>
                                    </p:animEffect>
                                  </p:childTnLst>
                                </p:cTn>
                              </p:par>
                              <p:par>
                                <p:cTn id="16" presetID="3" presetClass="entr" presetSubtype="10" dur="500" fill="hold" grpId="6"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linds(horizontal)">
                                      <p:cBhvr>
                                        <p:cTn id="18" dur="500"/>
                                        <p:tgtEl>
                                          <p:spTgt spid="4"/>
                                        </p:tgtEl>
                                      </p:cBhvr>
                                    </p:animEffect>
                                  </p:childTnLst>
                                </p:cTn>
                              </p:par>
                              <p:par>
                                <p:cTn id="19" presetID="3" presetClass="entr" presetSubtype="10" dur="500" fill="hold" grpId="8"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linds(horizontal)">
                                      <p:cBhvr>
                                        <p:cTn id="21" dur="500"/>
                                        <p:tgtEl>
                                          <p:spTgt spid="6"/>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10" presetClass="exit" presetSubtype="0" dur="500" fill="hold" grpId="3" nodeType="clickEffect">
                                  <p:stCondLst>
                                    <p:cond delay="0"/>
                                  </p:stCondLst>
                                  <p:childTnLst>
                                    <p:animEffect transition="out" filter="fade">
                                      <p:cBhvr>
                                        <p:cTn id="25" dur="500"/>
                                        <p:tgtEl>
                                          <p:spTgt spid="3"/>
                                        </p:tgtEl>
                                      </p:cBhvr>
                                    </p:animEffect>
                                    <p:set>
                                      <p:cBhvr>
                                        <p:cTn id="26" dur="1" fill="hold">
                                          <p:stCondLst>
                                            <p:cond delay="499"/>
                                          </p:stCondLst>
                                        </p:cTn>
                                        <p:tgtEl>
                                          <p:spTgt spid="3"/>
                                        </p:tgtEl>
                                        <p:attrNameLst>
                                          <p:attrName>style.visibility</p:attrName>
                                        </p:attrNameLst>
                                      </p:cBhvr>
                                      <p:to>
                                        <p:strVal val="hidden"/>
                                      </p:to>
                                    </p:set>
                                  </p:childTnLst>
                                </p:cTn>
                              </p:par>
                              <p:par>
                                <p:cTn id="27" presetID="10" presetClass="exit" presetSubtype="0" dur="500" fill="hold" grpId="1" nodeType="withEffect">
                                  <p:stCondLst>
                                    <p:cond delay="0"/>
                                  </p:stCondLst>
                                  <p:childTnLst>
                                    <p:animEffect transition="out" filter="fade">
                                      <p:cBhvr>
                                        <p:cTn id="28" dur="500"/>
                                        <p:tgtEl>
                                          <p:spTgt spid="2"/>
                                        </p:tgtEl>
                                      </p:cBhvr>
                                    </p:animEffect>
                                    <p:set>
                                      <p:cBhvr>
                                        <p:cTn id="29" dur="1" fill="hold">
                                          <p:stCondLst>
                                            <p:cond delay="499"/>
                                          </p:stCondLst>
                                        </p:cTn>
                                        <p:tgtEl>
                                          <p:spTgt spid="2"/>
                                        </p:tgtEl>
                                        <p:attrNameLst>
                                          <p:attrName>style.visibility</p:attrName>
                                        </p:attrNameLst>
                                      </p:cBhvr>
                                      <p:to>
                                        <p:strVal val="hidden"/>
                                      </p:to>
                                    </p:set>
                                  </p:childTnLst>
                                </p:cTn>
                              </p:par>
                              <p:par>
                                <p:cTn id="30" presetID="10" presetClass="exit" presetSubtype="0" dur="500" fill="hold" grpId="5" nodeType="with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par>
                                <p:cTn id="33" presetID="10" presetClass="exit" presetSubtype="0" dur="500" fill="hold" grpId="7" nodeType="withEffect">
                                  <p:stCondLst>
                                    <p:cond delay="0"/>
                                  </p:stCondLst>
                                  <p:childTnLst>
                                    <p:animEffect transition="out" filter="fade">
                                      <p:cBhvr>
                                        <p:cTn id="34" dur="500"/>
                                        <p:tgtEl>
                                          <p:spTgt spid="4"/>
                                        </p:tgtEl>
                                      </p:cBhvr>
                                    </p:animEffect>
                                    <p:set>
                                      <p:cBhvr>
                                        <p:cTn id="35" dur="1" fill="hold">
                                          <p:stCondLst>
                                            <p:cond delay="499"/>
                                          </p:stCondLst>
                                        </p:cTn>
                                        <p:tgtEl>
                                          <p:spTgt spid="4"/>
                                        </p:tgtEl>
                                        <p:attrNameLst>
                                          <p:attrName>style.visibility</p:attrName>
                                        </p:attrNameLst>
                                      </p:cBhvr>
                                      <p:to>
                                        <p:strVal val="hidden"/>
                                      </p:to>
                                    </p:set>
                                  </p:childTnLst>
                                </p:cTn>
                              </p:par>
                              <p:par>
                                <p:cTn id="36" presetID="10" presetClass="exit" presetSubtype="0" dur="500" fill="hold" grpId="9" nodeType="withEffect">
                                  <p:stCondLst>
                                    <p:cond delay="0"/>
                                  </p:stCondLst>
                                  <p:childTnLst>
                                    <p:animEffect transition="out" filter="fade">
                                      <p:cBhvr>
                                        <p:cTn id="37" dur="500"/>
                                        <p:tgtEl>
                                          <p:spTgt spid="6"/>
                                        </p:tgtEl>
                                      </p:cBhvr>
                                    </p:animEffect>
                                    <p:set>
                                      <p:cBhvr>
                                        <p:cTn id="38"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20"/>
                  </p:tgtEl>
                </p:cond>
              </p:nextCondLst>
            </p:seq>
          </p:childTnLst>
        </p:cTn>
      </p:par>
    </p:tnLst>
    <p:bldLst>
      <p:bldP spid="2" grpId="0"/>
      <p:bldP spid="2" grpId="1"/>
      <p:bldP spid="3" grpId="2"/>
      <p:bldP spid="3" grpId="3"/>
      <p:bldP spid="10" grpId="4"/>
      <p:bldP spid="10" grpId="5"/>
      <p:bldP spid="4" grpId="6"/>
      <p:bldP spid="4" grpId="7"/>
      <p:bldP spid="6" grpId="8"/>
      <p:bldP spid="6" grpId="9"/>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9" name="矩形 28"/>
          <p:cNvSpPr/>
          <p:nvPr/>
        </p:nvSpPr>
        <p:spPr>
          <a:xfrm>
            <a:off x="586625" y="549474"/>
            <a:ext cx="10988949"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氢键的形成条件：</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①</a:t>
            </a:r>
            <a:r>
              <a:rPr lang="zh-CN" altLang="zh-CN" sz="2800" kern="100">
                <a:latin typeface="Times New Roman"/>
                <a:ea typeface="华文细黑"/>
                <a:cs typeface="Times New Roman" panose="02020603050405020304"/>
              </a:rPr>
              <a:t>要有一个</a:t>
            </a:r>
            <a:r>
              <a:rPr lang="zh-CN" altLang="zh-CN" sz="2800" kern="100" smtClean="0">
                <a:latin typeface="Times New Roman"/>
                <a:ea typeface="华文细黑"/>
                <a:cs typeface="Times New Roman" panose="02020603050405020304"/>
              </a:rPr>
              <a:t>与</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很大</a:t>
            </a:r>
            <a:r>
              <a:rPr lang="zh-CN" altLang="zh-CN" sz="2800" kern="100">
                <a:latin typeface="Times New Roman"/>
                <a:ea typeface="华文细黑"/>
                <a:cs typeface="Times New Roman" panose="02020603050405020304"/>
              </a:rPr>
              <a:t>的元素</a:t>
            </a:r>
            <a:r>
              <a:rPr lang="en-US" altLang="zh-CN" sz="2800" kern="100">
                <a:latin typeface="Times New Roman"/>
                <a:ea typeface="华文细黑"/>
                <a:cs typeface="Courier New" panose="02070309020205020404"/>
              </a:rPr>
              <a:t>X</a:t>
            </a:r>
            <a:r>
              <a:rPr lang="zh-CN" altLang="zh-CN" sz="2800" kern="100" smtClean="0">
                <a:latin typeface="Times New Roman"/>
                <a:ea typeface="华文细黑"/>
                <a:cs typeface="Times New Roman" panose="02020603050405020304"/>
              </a:rPr>
              <a:t>形成</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键</a:t>
            </a:r>
            <a:r>
              <a:rPr lang="zh-CN" altLang="zh-CN" sz="2800" kern="100">
                <a:latin typeface="Times New Roman"/>
                <a:ea typeface="华文细黑"/>
                <a:cs typeface="Times New Roman" panose="02020603050405020304"/>
              </a:rPr>
              <a:t>的氢原子，如</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中的氢原子。</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②</a:t>
            </a:r>
            <a:r>
              <a:rPr lang="zh-CN" altLang="zh-CN" sz="2800" kern="100">
                <a:latin typeface="Times New Roman"/>
                <a:ea typeface="华文细黑"/>
                <a:cs typeface="Times New Roman" panose="02020603050405020304"/>
              </a:rPr>
              <a:t>要有一</a:t>
            </a:r>
            <a:r>
              <a:rPr lang="zh-CN" altLang="zh-CN" sz="2800" kern="100" smtClean="0">
                <a:latin typeface="Times New Roman"/>
                <a:ea typeface="华文细黑"/>
                <a:cs typeface="Times New Roman" panose="02020603050405020304"/>
              </a:rPr>
              <a:t>个</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很大</a:t>
            </a:r>
            <a:r>
              <a:rPr lang="zh-CN" altLang="zh-CN" sz="2800" kern="100">
                <a:latin typeface="Times New Roman"/>
                <a:ea typeface="华文细黑"/>
                <a:cs typeface="Times New Roman" panose="02020603050405020304"/>
              </a:rPr>
              <a:t>，</a:t>
            </a:r>
            <a:r>
              <a:rPr lang="zh-CN" altLang="zh-CN" sz="2800" kern="100" smtClean="0">
                <a:latin typeface="Times New Roman"/>
                <a:ea typeface="华文细黑"/>
                <a:cs typeface="Times New Roman" panose="02020603050405020304"/>
              </a:rPr>
              <a:t>含有</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并</a:t>
            </a:r>
            <a:r>
              <a:rPr lang="zh-CN" altLang="zh-CN" sz="2800" kern="100">
                <a:latin typeface="Times New Roman"/>
                <a:ea typeface="华文细黑"/>
                <a:cs typeface="Times New Roman" panose="02020603050405020304"/>
              </a:rPr>
              <a:t>带有</a:t>
            </a:r>
            <a:r>
              <a:rPr lang="zh-CN" altLang="zh-CN" sz="2800" kern="100" smtClean="0">
                <a:latin typeface="Times New Roman"/>
                <a:ea typeface="华文细黑"/>
                <a:cs typeface="Times New Roman" panose="02020603050405020304"/>
              </a:rPr>
              <a:t>部分</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的</a:t>
            </a:r>
            <a:r>
              <a:rPr lang="zh-CN" altLang="zh-CN" sz="2800" kern="100">
                <a:latin typeface="Times New Roman"/>
                <a:ea typeface="华文细黑"/>
                <a:cs typeface="Times New Roman" panose="02020603050405020304"/>
              </a:rPr>
              <a:t>原子</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，如</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中的氧原子。</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宋体" pitchFamily="2" charset="-122"/>
                <a:ea typeface="华文细黑"/>
                <a:cs typeface="Times New Roman" panose="02020603050405020304"/>
              </a:rPr>
              <a:t>③</a:t>
            </a:r>
            <a:r>
              <a:rPr lang="en-US" altLang="zh-CN" sz="2800" kern="100">
                <a:latin typeface="Times New Roman"/>
                <a:ea typeface="华文细黑"/>
                <a:cs typeface="Courier New" panose="02070309020205020404"/>
              </a:rPr>
              <a:t>X</a:t>
            </a:r>
            <a:r>
              <a:rPr lang="zh-CN" altLang="zh-CN" sz="2800" kern="100">
                <a:latin typeface="Times New Roman"/>
                <a:ea typeface="华文细黑"/>
                <a:cs typeface="Times New Roman" panose="02020603050405020304"/>
              </a:rPr>
              <a:t>和</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的</a:t>
            </a:r>
            <a:r>
              <a:rPr lang="zh-CN" altLang="zh-CN" sz="2800" kern="100" smtClean="0">
                <a:latin typeface="Times New Roman"/>
                <a:ea typeface="华文细黑"/>
                <a:cs typeface="Times New Roman" panose="02020603050405020304"/>
              </a:rPr>
              <a:t>原子半径</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这样空间位阻较小。</a:t>
            </a:r>
            <a:endParaRPr lang="zh-CN" altLang="zh-CN" sz="1050" kern="100">
              <a:effectLst/>
              <a:latin typeface="宋体" pitchFamily="2" charset="-122"/>
              <a:cs typeface="Courier New" panose="02070309020205020404"/>
            </a:endParaRPr>
          </a:p>
        </p:txBody>
      </p:sp>
      <p:pic>
        <p:nvPicPr>
          <p:cNvPr id="20" name="图片 19"/>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2" name="矩形 1"/>
          <p:cNvSpPr/>
          <p:nvPr/>
        </p:nvSpPr>
        <p:spPr>
          <a:xfrm>
            <a:off x="2710830" y="1269554"/>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电负性</a:t>
            </a:r>
            <a:endParaRPr lang="zh-CN" altLang="en-US" sz="2800" kern="100">
              <a:solidFill>
                <a:srgbClr val="C00000"/>
              </a:solidFill>
              <a:latin typeface="Times New Roman"/>
              <a:ea typeface="华文细黑"/>
              <a:cs typeface="Times New Roman" panose="02020603050405020304"/>
            </a:endParaRPr>
          </a:p>
        </p:txBody>
      </p:sp>
      <p:sp>
        <p:nvSpPr>
          <p:cNvPr id="3" name="矩形 2"/>
          <p:cNvSpPr/>
          <p:nvPr/>
        </p:nvSpPr>
        <p:spPr>
          <a:xfrm>
            <a:off x="6671270" y="1269554"/>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强极性</a:t>
            </a:r>
            <a:endParaRPr lang="zh-CN" altLang="en-US" sz="2800" kern="100">
              <a:solidFill>
                <a:srgbClr val="C00000"/>
              </a:solidFill>
              <a:latin typeface="Times New Roman"/>
              <a:ea typeface="华文细黑"/>
              <a:cs typeface="Times New Roman" panose="02020603050405020304"/>
            </a:endParaRPr>
          </a:p>
        </p:txBody>
      </p:sp>
      <p:sp>
        <p:nvSpPr>
          <p:cNvPr id="4" name="矩形 3"/>
          <p:cNvSpPr/>
          <p:nvPr/>
        </p:nvSpPr>
        <p:spPr>
          <a:xfrm>
            <a:off x="2350790" y="2546534"/>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电负性</a:t>
            </a:r>
            <a:endParaRPr lang="zh-CN" altLang="en-US" sz="2800" kern="100">
              <a:solidFill>
                <a:srgbClr val="C00000"/>
              </a:solidFill>
              <a:latin typeface="Times New Roman"/>
              <a:ea typeface="华文细黑"/>
              <a:cs typeface="Times New Roman" panose="02020603050405020304"/>
            </a:endParaRPr>
          </a:p>
        </p:txBody>
      </p:sp>
      <p:sp>
        <p:nvSpPr>
          <p:cNvPr id="5" name="矩形 4"/>
          <p:cNvSpPr/>
          <p:nvPr/>
        </p:nvSpPr>
        <p:spPr>
          <a:xfrm>
            <a:off x="5303118" y="2565698"/>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孤对电子</a:t>
            </a:r>
            <a:endParaRPr lang="zh-CN" altLang="en-US" sz="2800" kern="100">
              <a:solidFill>
                <a:srgbClr val="C00000"/>
              </a:solidFill>
              <a:latin typeface="Times New Roman"/>
              <a:ea typeface="华文细黑"/>
              <a:cs typeface="Times New Roman" panose="02020603050405020304"/>
            </a:endParaRPr>
          </a:p>
        </p:txBody>
      </p:sp>
      <p:sp>
        <p:nvSpPr>
          <p:cNvPr id="6" name="矩形 5"/>
          <p:cNvSpPr/>
          <p:nvPr/>
        </p:nvSpPr>
        <p:spPr>
          <a:xfrm>
            <a:off x="8793762" y="2565698"/>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负电荷</a:t>
            </a:r>
            <a:endParaRPr lang="zh-CN" altLang="en-US" sz="2800" kern="100">
              <a:solidFill>
                <a:srgbClr val="C00000"/>
              </a:solidFill>
              <a:latin typeface="Times New Roman"/>
              <a:ea typeface="华文细黑"/>
              <a:cs typeface="Times New Roman" panose="02020603050405020304"/>
            </a:endParaRPr>
          </a:p>
        </p:txBody>
      </p:sp>
      <p:sp>
        <p:nvSpPr>
          <p:cNvPr id="7" name="矩形 6"/>
          <p:cNvSpPr/>
          <p:nvPr/>
        </p:nvSpPr>
        <p:spPr>
          <a:xfrm>
            <a:off x="3680227" y="378983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要小</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2"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linds(horizontal)">
                                      <p:cBhvr>
                                        <p:cTn id="10" dur="500"/>
                                        <p:tgtEl>
                                          <p:spTgt spid="3"/>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4"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linds(horizontal)">
                                      <p:cBhvr>
                                        <p:cTn id="15" dur="500"/>
                                        <p:tgtEl>
                                          <p:spTgt spid="4"/>
                                        </p:tgtEl>
                                      </p:cBhvr>
                                    </p:animEffect>
                                  </p:childTnLst>
                                </p:cTn>
                              </p:par>
                              <p:par>
                                <p:cTn id="16" presetID="3" presetClass="entr" presetSubtype="10" dur="500" fill="hold" grpId="6"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blinds(horizontal)">
                                      <p:cBhvr>
                                        <p:cTn id="18" dur="500"/>
                                        <p:tgtEl>
                                          <p:spTgt spid="5"/>
                                        </p:tgtEl>
                                      </p:cBhvr>
                                    </p:animEffect>
                                  </p:childTnLst>
                                </p:cTn>
                              </p:par>
                              <p:par>
                                <p:cTn id="19" presetID="3" presetClass="entr" presetSubtype="10" dur="500" fill="hold" grpId="8"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blinds(horizontal)">
                                      <p:cBhvr>
                                        <p:cTn id="21" dur="500"/>
                                        <p:tgtEl>
                                          <p:spTgt spid="6"/>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3" presetClass="entr" presetSubtype="10" dur="500" fill="hold" grpId="1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linds(horizontal)">
                                      <p:cBhvr>
                                        <p:cTn id="26" dur="500"/>
                                        <p:tgtEl>
                                          <p:spTgt spid="7"/>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10" presetClass="exit" presetSubtype="0" dur="500" fill="hold" grpId="1" nodeType="clickEffect">
                                  <p:stCondLst>
                                    <p:cond delay="0"/>
                                  </p:stCondLst>
                                  <p:childTnLst>
                                    <p:animEffect transition="out" filter="fade">
                                      <p:cBhvr>
                                        <p:cTn id="30" dur="500"/>
                                        <p:tgtEl>
                                          <p:spTgt spid="2"/>
                                        </p:tgtEl>
                                      </p:cBhvr>
                                    </p:animEffect>
                                    <p:set>
                                      <p:cBhvr>
                                        <p:cTn id="31" dur="1" fill="hold">
                                          <p:stCondLst>
                                            <p:cond delay="499"/>
                                          </p:stCondLst>
                                        </p:cTn>
                                        <p:tgtEl>
                                          <p:spTgt spid="2"/>
                                        </p:tgtEl>
                                        <p:attrNameLst>
                                          <p:attrName>style.visibility</p:attrName>
                                        </p:attrNameLst>
                                      </p:cBhvr>
                                      <p:to>
                                        <p:strVal val="hidden"/>
                                      </p:to>
                                    </p:set>
                                  </p:childTnLst>
                                </p:cTn>
                              </p:par>
                              <p:par>
                                <p:cTn id="32" presetID="10" presetClass="exit" presetSubtype="0" dur="500" fill="hold" grpId="3" nodeType="withEffect">
                                  <p:stCondLst>
                                    <p:cond delay="0"/>
                                  </p:stCondLst>
                                  <p:childTnLst>
                                    <p:animEffect transition="out" filter="fade">
                                      <p:cBhvr>
                                        <p:cTn id="33" dur="500"/>
                                        <p:tgtEl>
                                          <p:spTgt spid="3"/>
                                        </p:tgtEl>
                                      </p:cBhvr>
                                    </p:animEffect>
                                    <p:set>
                                      <p:cBhvr>
                                        <p:cTn id="34" dur="1" fill="hold">
                                          <p:stCondLst>
                                            <p:cond delay="499"/>
                                          </p:stCondLst>
                                        </p:cTn>
                                        <p:tgtEl>
                                          <p:spTgt spid="3"/>
                                        </p:tgtEl>
                                        <p:attrNameLst>
                                          <p:attrName>style.visibility</p:attrName>
                                        </p:attrNameLst>
                                      </p:cBhvr>
                                      <p:to>
                                        <p:strVal val="hidden"/>
                                      </p:to>
                                    </p:set>
                                  </p:childTnLst>
                                </p:cTn>
                              </p:par>
                              <p:par>
                                <p:cTn id="35" presetID="10" presetClass="exit" presetSubtype="0" dur="500" fill="hold" grpId="5" nodeType="withEffect">
                                  <p:stCondLst>
                                    <p:cond delay="0"/>
                                  </p:stCondLst>
                                  <p:childTnLst>
                                    <p:animEffect transition="out" filter="fade">
                                      <p:cBhvr>
                                        <p:cTn id="36" dur="500"/>
                                        <p:tgtEl>
                                          <p:spTgt spid="4"/>
                                        </p:tgtEl>
                                      </p:cBhvr>
                                    </p:animEffect>
                                    <p:set>
                                      <p:cBhvr>
                                        <p:cTn id="37" dur="1" fill="hold">
                                          <p:stCondLst>
                                            <p:cond delay="499"/>
                                          </p:stCondLst>
                                        </p:cTn>
                                        <p:tgtEl>
                                          <p:spTgt spid="4"/>
                                        </p:tgtEl>
                                        <p:attrNameLst>
                                          <p:attrName>style.visibility</p:attrName>
                                        </p:attrNameLst>
                                      </p:cBhvr>
                                      <p:to>
                                        <p:strVal val="hidden"/>
                                      </p:to>
                                    </p:set>
                                  </p:childTnLst>
                                </p:cTn>
                              </p:par>
                              <p:par>
                                <p:cTn id="38" presetID="10" presetClass="exit" presetSubtype="0" dur="500" fill="hold" grpId="7" nodeType="withEffect">
                                  <p:stCondLst>
                                    <p:cond delay="0"/>
                                  </p:stCondLst>
                                  <p:childTnLst>
                                    <p:animEffect transition="out" filter="fade">
                                      <p:cBhvr>
                                        <p:cTn id="39" dur="500"/>
                                        <p:tgtEl>
                                          <p:spTgt spid="5"/>
                                        </p:tgtEl>
                                      </p:cBhvr>
                                    </p:animEffect>
                                    <p:set>
                                      <p:cBhvr>
                                        <p:cTn id="40" dur="1" fill="hold">
                                          <p:stCondLst>
                                            <p:cond delay="499"/>
                                          </p:stCondLst>
                                        </p:cTn>
                                        <p:tgtEl>
                                          <p:spTgt spid="5"/>
                                        </p:tgtEl>
                                        <p:attrNameLst>
                                          <p:attrName>style.visibility</p:attrName>
                                        </p:attrNameLst>
                                      </p:cBhvr>
                                      <p:to>
                                        <p:strVal val="hidden"/>
                                      </p:to>
                                    </p:set>
                                  </p:childTnLst>
                                </p:cTn>
                              </p:par>
                              <p:par>
                                <p:cTn id="41" presetID="10" presetClass="exit" presetSubtype="0" dur="500" fill="hold" grpId="9" nodeType="withEffect">
                                  <p:stCondLst>
                                    <p:cond delay="0"/>
                                  </p:stCondLst>
                                  <p:childTnLst>
                                    <p:animEffect transition="out" filter="fade">
                                      <p:cBhvr>
                                        <p:cTn id="42" dur="500"/>
                                        <p:tgtEl>
                                          <p:spTgt spid="6"/>
                                        </p:tgtEl>
                                      </p:cBhvr>
                                    </p:animEffect>
                                    <p:set>
                                      <p:cBhvr>
                                        <p:cTn id="43" dur="1" fill="hold">
                                          <p:stCondLst>
                                            <p:cond delay="499"/>
                                          </p:stCondLst>
                                        </p:cTn>
                                        <p:tgtEl>
                                          <p:spTgt spid="6"/>
                                        </p:tgtEl>
                                        <p:attrNameLst>
                                          <p:attrName>style.visibility</p:attrName>
                                        </p:attrNameLst>
                                      </p:cBhvr>
                                      <p:to>
                                        <p:strVal val="hidden"/>
                                      </p:to>
                                    </p:set>
                                  </p:childTnLst>
                                </p:cTn>
                              </p:par>
                              <p:par>
                                <p:cTn id="44" presetID="10" presetClass="exit" presetSubtype="0" dur="500" fill="hold" grpId="11" nodeType="withEffect">
                                  <p:stCondLst>
                                    <p:cond delay="0"/>
                                  </p:stCondLst>
                                  <p:childTnLst>
                                    <p:animEffect transition="out" filter="fade">
                                      <p:cBhvr>
                                        <p:cTn id="45" dur="500"/>
                                        <p:tgtEl>
                                          <p:spTgt spid="7"/>
                                        </p:tgtEl>
                                      </p:cBhvr>
                                    </p:animEffect>
                                    <p:set>
                                      <p:cBhvr>
                                        <p:cTn id="46"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20"/>
                  </p:tgtEl>
                </p:cond>
              </p:nextCondLst>
            </p:seq>
          </p:childTnLst>
        </p:cTn>
      </p:par>
    </p:tnLst>
    <p:bldLst>
      <p:bldP spid="2" grpId="0"/>
      <p:bldP spid="2" grpId="1"/>
      <p:bldP spid="3" grpId="2"/>
      <p:bldP spid="3" grpId="3"/>
      <p:bldP spid="4" grpId="4"/>
      <p:bldP spid="4" grpId="5"/>
      <p:bldP spid="5" grpId="6"/>
      <p:bldP spid="5" grpId="7"/>
      <p:bldP spid="6" grpId="8"/>
      <p:bldP spid="6" grpId="9"/>
      <p:bldP spid="7" grpId="10"/>
      <p:bldP spid="7" grpId="1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2" name="矩形 1"/>
          <p:cNvSpPr/>
          <p:nvPr/>
        </p:nvSpPr>
        <p:spPr>
          <a:xfrm>
            <a:off x="667937" y="261442"/>
            <a:ext cx="10988949" cy="138499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氢键的</a:t>
            </a:r>
            <a:r>
              <a:rPr lang="zh-CN" altLang="zh-CN" sz="2800" kern="100" smtClean="0">
                <a:latin typeface="Times New Roman"/>
                <a:ea typeface="华文细黑"/>
                <a:cs typeface="Times New Roman" panose="02020603050405020304"/>
              </a:rPr>
              <a:t>类型</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en-US" altLang="zh-CN" sz="2800" kern="100">
                <a:latin typeface="Times New Roman"/>
                <a:ea typeface="华文细黑"/>
                <a:cs typeface="Courier New" panose="02070309020205020404"/>
              </a:rPr>
              <a:t>(1</a:t>
            </a:r>
            <a:r>
              <a:rPr lang="en-US" altLang="zh-CN" sz="2800" kern="100" smtClean="0">
                <a:latin typeface="Times New Roman"/>
                <a:ea typeface="华文细黑"/>
                <a:cs typeface="Courier New" panose="02070309020205020404"/>
              </a:rPr>
              <a:t>)</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氢键</a:t>
            </a:r>
            <a:r>
              <a:rPr lang="zh-CN" altLang="zh-CN" sz="2800" kern="100">
                <a:latin typeface="Times New Roman"/>
                <a:ea typeface="华文细黑"/>
                <a:cs typeface="Times New Roman" panose="02020603050405020304"/>
              </a:rPr>
              <a:t>，如：</a:t>
            </a:r>
            <a:r>
              <a:rPr lang="en-US" altLang="zh-CN" sz="2800" kern="100">
                <a:latin typeface="Times New Roman"/>
                <a:ea typeface="华文细黑"/>
                <a:cs typeface="Courier New" panose="02070309020205020404"/>
              </a:rPr>
              <a:t> </a:t>
            </a:r>
            <a:r>
              <a:rPr lang="en-US" altLang="zh-CN" sz="2800" kern="100" smtClean="0">
                <a:latin typeface="Times New Roman"/>
                <a:ea typeface="华文细黑"/>
                <a:cs typeface="Courier New" panose="02070309020205020404"/>
              </a:rPr>
              <a:t>               (</a:t>
            </a:r>
            <a:r>
              <a:rPr lang="zh-CN" altLang="zh-CN" sz="2800" kern="100" smtClean="0">
                <a:latin typeface="Times New Roman"/>
                <a:ea typeface="华文细黑"/>
                <a:cs typeface="Times New Roman" panose="02020603050405020304"/>
              </a:rPr>
              <a:t>邻</a:t>
            </a:r>
            <a:r>
              <a:rPr lang="zh-CN" altLang="zh-CN" sz="2800" kern="100">
                <a:latin typeface="Times New Roman"/>
                <a:ea typeface="华文细黑"/>
                <a:cs typeface="Times New Roman" panose="02020603050405020304"/>
              </a:rPr>
              <a:t>羟基苯甲醛</a:t>
            </a:r>
            <a:r>
              <a:rPr lang="en-US" altLang="zh-CN" sz="2800" kern="100">
                <a:latin typeface="Times New Roman"/>
                <a:ea typeface="华文细黑"/>
                <a:cs typeface="Courier New" panose="02070309020205020404"/>
              </a:rPr>
              <a:t>)</a:t>
            </a:r>
            <a:r>
              <a:rPr lang="zh-CN" altLang="zh-CN" sz="2800" kern="100" smtClean="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p:txBody>
      </p:sp>
      <p:pic>
        <p:nvPicPr>
          <p:cNvPr id="113666" name="图片 37"/>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3930596" y="793254"/>
            <a:ext cx="1444530" cy="14844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矩形 4"/>
          <p:cNvSpPr/>
          <p:nvPr/>
        </p:nvSpPr>
        <p:spPr>
          <a:xfrm>
            <a:off x="650873" y="2342641"/>
            <a:ext cx="10988949" cy="130317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(2</a:t>
            </a:r>
            <a:r>
              <a:rPr lang="en-US" altLang="zh-CN" sz="2800" kern="100" smtClean="0">
                <a:latin typeface="Times New Roman"/>
                <a:ea typeface="华文细黑"/>
                <a:cs typeface="Courier New" panose="02070309020205020404"/>
              </a:rPr>
              <a:t>)</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氢键</a:t>
            </a:r>
            <a:r>
              <a:rPr lang="zh-CN" altLang="zh-CN" sz="2800" kern="100">
                <a:latin typeface="Times New Roman"/>
                <a:ea typeface="华文细黑"/>
                <a:cs typeface="Times New Roman" panose="02020603050405020304"/>
              </a:rPr>
              <a:t>，如：</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 (</a:t>
            </a:r>
            <a:r>
              <a:rPr lang="zh-CN" altLang="zh-CN" sz="2800" kern="100">
                <a:latin typeface="Times New Roman"/>
                <a:ea typeface="华文细黑"/>
                <a:cs typeface="Times New Roman" panose="02020603050405020304"/>
              </a:rPr>
              <a:t>对羟基苯甲醛</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p:txBody>
      </p:sp>
      <p:pic>
        <p:nvPicPr>
          <p:cNvPr id="113667" name="图片 1"/>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bwMode="auto">
          <a:xfrm>
            <a:off x="3878554" y="2356395"/>
            <a:ext cx="6681148" cy="121038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 name="矩形 2"/>
          <p:cNvSpPr/>
          <p:nvPr/>
        </p:nvSpPr>
        <p:spPr>
          <a:xfrm>
            <a:off x="1160914" y="962358"/>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分子内</a:t>
            </a:r>
            <a:endParaRPr lang="zh-CN" altLang="en-US" sz="2800" kern="100">
              <a:solidFill>
                <a:srgbClr val="C00000"/>
              </a:solidFill>
              <a:latin typeface="Times New Roman"/>
              <a:ea typeface="华文细黑"/>
              <a:cs typeface="Times New Roman" panose="02020603050405020304"/>
            </a:endParaRPr>
          </a:p>
        </p:txBody>
      </p:sp>
      <p:sp>
        <p:nvSpPr>
          <p:cNvPr id="4" name="矩形 3"/>
          <p:cNvSpPr/>
          <p:nvPr/>
        </p:nvSpPr>
        <p:spPr>
          <a:xfrm>
            <a:off x="1088906" y="2421682"/>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分子间</a:t>
            </a:r>
            <a:endParaRPr lang="zh-CN" altLang="en-US" sz="2800" kern="100">
              <a:solidFill>
                <a:srgbClr val="C00000"/>
              </a:solidFill>
              <a:latin typeface="Times New Roman"/>
              <a:ea typeface="华文细黑"/>
              <a:cs typeface="Times New Roman" panose="02020603050405020304"/>
            </a:endParaRPr>
          </a:p>
        </p:txBody>
      </p:sp>
      <p:pic>
        <p:nvPicPr>
          <p:cNvPr id="9" name="图片 8"/>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xit" presetSubtype="0" dur="500" fill="hold" grpId="1" nodeType="clickEffect">
                                  <p:stCondLst>
                                    <p:cond delay="0"/>
                                  </p:stCondLst>
                                  <p:childTnLst>
                                    <p:animEffect transition="out" filter="fade">
                                      <p:cBhvr>
                                        <p:cTn id="16" dur="500"/>
                                        <p:tgtEl>
                                          <p:spTgt spid="3"/>
                                        </p:tgtEl>
                                      </p:cBhvr>
                                    </p:animEffect>
                                    <p:set>
                                      <p:cBhvr>
                                        <p:cTn id="17" dur="1" fill="hold">
                                          <p:stCondLst>
                                            <p:cond delay="499"/>
                                          </p:stCondLst>
                                        </p:cTn>
                                        <p:tgtEl>
                                          <p:spTgt spid="3"/>
                                        </p:tgtEl>
                                        <p:attrNameLst>
                                          <p:attrName>style.visibility</p:attrName>
                                        </p:attrNameLst>
                                      </p:cBhvr>
                                      <p:to>
                                        <p:strVal val="hidden"/>
                                      </p:to>
                                    </p:set>
                                  </p:childTnLst>
                                </p:cTn>
                              </p:par>
                              <p:par>
                                <p:cTn id="18" presetID="10" presetClass="exit" presetSubtype="0" dur="500" fill="hold" grpId="3" nodeType="withEffect">
                                  <p:stCondLst>
                                    <p:cond delay="0"/>
                                  </p:stCondLst>
                                  <p:childTnLst>
                                    <p:animEffect transition="out" filter="fade">
                                      <p:cBhvr>
                                        <p:cTn id="19" dur="500"/>
                                        <p:tgtEl>
                                          <p:spTgt spid="4"/>
                                        </p:tgtEl>
                                      </p:cBhvr>
                                    </p:animEffect>
                                    <p:set>
                                      <p:cBhvr>
                                        <p:cTn id="20"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3" grpId="0"/>
      <p:bldP spid="3" grpId="1"/>
      <p:bldP spid="4" grpId="2"/>
      <p:bldP spid="4" grpId="3"/>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 name="矩形 1"/>
          <p:cNvSpPr/>
          <p:nvPr/>
        </p:nvSpPr>
        <p:spPr>
          <a:xfrm>
            <a:off x="724197" y="691680"/>
            <a:ext cx="10880148"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氢键的特征</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方向性：</a:t>
            </a:r>
            <a:r>
              <a:rPr lang="en-US" altLang="zh-CN" sz="2800" kern="100">
                <a:latin typeface="Times New Roman"/>
                <a:ea typeface="华文细黑"/>
                <a:cs typeface="Courier New" panose="02070309020205020404"/>
              </a:rPr>
              <a:t>X—H</a:t>
            </a:r>
            <a:r>
              <a:rPr lang="en-US" altLang="zh-CN" sz="2800" kern="100">
                <a:latin typeface="宋体" pitchFamily="2" charset="-122"/>
                <a:ea typeface="华文细黑"/>
                <a:cs typeface="Times New Roman" panose="02020603050405020304"/>
              </a:rPr>
              <a:t>…</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中的三原子总是尽可能</a:t>
            </a:r>
            <a:r>
              <a:rPr lang="zh-CN" altLang="zh-CN" sz="2800" kern="100" smtClean="0">
                <a:latin typeface="Times New Roman"/>
                <a:ea typeface="华文细黑"/>
                <a:cs typeface="Times New Roman" panose="02020603050405020304"/>
              </a:rPr>
              <a:t>沿</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分布</a:t>
            </a:r>
            <a:r>
              <a:rPr lang="zh-CN" altLang="zh-CN" sz="2800" kern="100">
                <a:latin typeface="Times New Roman"/>
                <a:ea typeface="华文细黑"/>
                <a:cs typeface="Times New Roman" panose="02020603050405020304"/>
              </a:rPr>
              <a:t>，这样可使</a:t>
            </a:r>
            <a:r>
              <a:rPr lang="en-US" altLang="zh-CN" sz="2800" kern="100">
                <a:latin typeface="Times New Roman"/>
                <a:ea typeface="华文细黑"/>
                <a:cs typeface="Courier New" panose="02070309020205020404"/>
              </a:rPr>
              <a:t>X</a:t>
            </a:r>
            <a:r>
              <a:rPr lang="zh-CN" altLang="zh-CN" sz="2800" kern="100">
                <a:latin typeface="Times New Roman"/>
                <a:ea typeface="华文细黑"/>
                <a:cs typeface="Times New Roman" panose="02020603050405020304"/>
              </a:rPr>
              <a:t>与</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原子电子云之间的排斥力最小，形成的氢键最强，体系更稳定。</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饱和性：每个</a:t>
            </a:r>
            <a:r>
              <a:rPr lang="en-US" altLang="zh-CN" sz="2800" kern="100">
                <a:latin typeface="Times New Roman"/>
                <a:ea typeface="华文细黑"/>
                <a:cs typeface="Courier New" panose="02070309020205020404"/>
              </a:rPr>
              <a:t>X—H</a:t>
            </a:r>
            <a:r>
              <a:rPr lang="zh-CN" altLang="zh-CN" sz="2800" kern="100">
                <a:latin typeface="Times New Roman"/>
                <a:ea typeface="华文细黑"/>
                <a:cs typeface="Times New Roman" panose="02020603050405020304"/>
              </a:rPr>
              <a:t>只能与一个</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形成氢键，原因是氢原子的半径小，再有一个</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原子接近时，会受到</a:t>
            </a:r>
            <a:r>
              <a:rPr lang="en-US" altLang="zh-CN" sz="2800" kern="100">
                <a:latin typeface="Times New Roman"/>
                <a:ea typeface="华文细黑"/>
                <a:cs typeface="Courier New" panose="02070309020205020404"/>
              </a:rPr>
              <a:t>X</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原子电子云的排斥。</a:t>
            </a:r>
            <a:endParaRPr lang="zh-CN" altLang="zh-CN" sz="1050" kern="100">
              <a:effectLst/>
              <a:latin typeface="宋体" pitchFamily="2" charset="-122"/>
              <a:cs typeface="Courier New" panose="02070309020205020404"/>
            </a:endParaRPr>
          </a:p>
        </p:txBody>
      </p:sp>
      <p:pic>
        <p:nvPicPr>
          <p:cNvPr id="9" name="图片 8"/>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6" name="矩形 5"/>
          <p:cNvSpPr/>
          <p:nvPr/>
        </p:nvSpPr>
        <p:spPr>
          <a:xfrm>
            <a:off x="7967414" y="1413570"/>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直线</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6" grpId="0"/>
      <p:bldP spid="6"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 name="矩形 1"/>
          <p:cNvSpPr/>
          <p:nvPr/>
        </p:nvSpPr>
        <p:spPr>
          <a:xfrm>
            <a:off x="406574" y="45418"/>
            <a:ext cx="11435143" cy="655564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5.</a:t>
            </a:r>
            <a:r>
              <a:rPr lang="zh-CN" altLang="zh-CN" sz="2800" kern="100">
                <a:latin typeface="Times New Roman"/>
                <a:ea typeface="华文细黑"/>
                <a:cs typeface="Times New Roman" panose="02020603050405020304"/>
              </a:rPr>
              <a:t>氢键对物质物理性质的影响</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对物质熔、沸点的影响：分子间存在氢键的物质，物质的熔、沸点</a:t>
            </a:r>
            <a:r>
              <a:rPr lang="zh-CN" altLang="zh-CN" sz="2800" kern="100" smtClean="0">
                <a:latin typeface="Times New Roman"/>
                <a:ea typeface="华文细黑"/>
                <a:cs typeface="Times New Roman" panose="02020603050405020304"/>
              </a:rPr>
              <a:t>明显</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如</a:t>
            </a:r>
            <a:r>
              <a:rPr lang="en-US" altLang="zh-CN" sz="2800" kern="100">
                <a:latin typeface="Times New Roman"/>
                <a:ea typeface="华文细黑"/>
                <a:cs typeface="Courier New" panose="02070309020205020404"/>
              </a:rPr>
              <a:t>NH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&gt;PH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；同分异构体分子间形成氢键的物质比分子内形成氢键的物质熔、</a:t>
            </a:r>
            <a:r>
              <a:rPr lang="zh-CN" altLang="zh-CN" sz="2800" kern="100" smtClean="0">
                <a:latin typeface="Times New Roman"/>
                <a:ea typeface="华文细黑"/>
                <a:cs typeface="Times New Roman" panose="02020603050405020304"/>
              </a:rPr>
              <a:t>沸点</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如邻羟基</a:t>
            </a:r>
            <a:r>
              <a:rPr lang="zh-CN" altLang="zh-CN" sz="2800" kern="100" smtClean="0">
                <a:latin typeface="Times New Roman"/>
                <a:ea typeface="华文细黑"/>
                <a:cs typeface="Times New Roman" panose="02020603050405020304"/>
              </a:rPr>
              <a:t>苯甲酸</a:t>
            </a:r>
            <a:r>
              <a:rPr lang="en-US" altLang="zh-CN" sz="2800" u="sng" kern="100" smtClean="0">
                <a:latin typeface="Times New Roman"/>
                <a:ea typeface="华文细黑"/>
                <a:cs typeface="Courier New" panose="02070309020205020404"/>
              </a:rPr>
              <a:t>    </a:t>
            </a:r>
            <a:r>
              <a:rPr lang="zh-CN" altLang="zh-CN" sz="2800" kern="100" smtClean="0">
                <a:latin typeface="Times New Roman"/>
                <a:ea typeface="华文细黑"/>
                <a:cs typeface="Times New Roman" panose="02020603050405020304"/>
              </a:rPr>
              <a:t>对</a:t>
            </a:r>
            <a:r>
              <a:rPr lang="zh-CN" altLang="zh-CN" sz="2800" kern="100">
                <a:latin typeface="Times New Roman"/>
                <a:ea typeface="华文细黑"/>
                <a:cs typeface="Times New Roman" panose="02020603050405020304"/>
              </a:rPr>
              <a:t>羟基苯甲酸。</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对物质溶解度的影响：溶剂和溶质之间形成氢键使溶质的</a:t>
            </a:r>
            <a:r>
              <a:rPr lang="zh-CN" altLang="zh-CN" sz="2800" kern="100" smtClean="0">
                <a:latin typeface="Times New Roman"/>
                <a:ea typeface="华文细黑"/>
                <a:cs typeface="Times New Roman" panose="02020603050405020304"/>
              </a:rPr>
              <a:t>溶解度</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如</a:t>
            </a:r>
            <a:r>
              <a:rPr lang="en-US" altLang="zh-CN" sz="2800" kern="100">
                <a:latin typeface="Times New Roman"/>
                <a:ea typeface="华文细黑"/>
                <a:cs typeface="Courier New" panose="02070309020205020404"/>
              </a:rPr>
              <a:t>NH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、甲醇、甲酸等易溶于水。</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对物质密度的影响：氢键的存在会使某些物质的密度反常，如水的密度比冰的</a:t>
            </a:r>
            <a:r>
              <a:rPr lang="zh-CN" altLang="zh-CN" sz="2800" kern="100" smtClean="0">
                <a:latin typeface="Times New Roman"/>
                <a:ea typeface="华文细黑"/>
                <a:cs typeface="Times New Roman" panose="02020603050405020304"/>
              </a:rPr>
              <a:t>密度</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(4)</a:t>
            </a:r>
            <a:r>
              <a:rPr lang="zh-CN" altLang="zh-CN" sz="2800" kern="100">
                <a:latin typeface="Times New Roman"/>
                <a:ea typeface="华文细黑"/>
                <a:cs typeface="Times New Roman" panose="02020603050405020304"/>
              </a:rPr>
              <a:t>氢键对物质电离性质的影响：如邻苯二甲酸的电离平衡常数</a:t>
            </a:r>
            <a:r>
              <a:rPr lang="en-US" altLang="zh-CN" sz="2800" i="1" kern="100">
                <a:latin typeface="Times New Roman"/>
                <a:ea typeface="华文细黑"/>
                <a:cs typeface="Courier New" panose="02070309020205020404"/>
              </a:rPr>
              <a:t>K</a:t>
            </a:r>
            <a:r>
              <a:rPr lang="en-US" altLang="zh-CN" sz="2800" kern="100" baseline="-25000">
                <a:latin typeface="Times New Roman"/>
                <a:ea typeface="华文细黑"/>
                <a:cs typeface="Courier New" panose="02070309020205020404"/>
              </a:rPr>
              <a:t>a1</a:t>
            </a:r>
            <a:r>
              <a:rPr lang="zh-CN" altLang="zh-CN" sz="2800" kern="100">
                <a:latin typeface="Times New Roman"/>
                <a:ea typeface="华文细黑"/>
                <a:cs typeface="Times New Roman" panose="02020603050405020304"/>
              </a:rPr>
              <a:t>比对苯二甲酸的电离平衡常数</a:t>
            </a:r>
            <a:r>
              <a:rPr lang="en-US" altLang="zh-CN" sz="2800" i="1" kern="100" smtClean="0">
                <a:latin typeface="Times New Roman"/>
                <a:ea typeface="华文细黑"/>
                <a:cs typeface="Courier New" panose="02070309020205020404"/>
              </a:rPr>
              <a:t>K</a:t>
            </a:r>
            <a:r>
              <a:rPr lang="en-US" altLang="zh-CN" sz="2800" kern="100" baseline="-25000" smtClean="0">
                <a:latin typeface="Times New Roman"/>
                <a:ea typeface="华文细黑"/>
                <a:cs typeface="Courier New" panose="02070309020205020404"/>
              </a:rPr>
              <a:t>a1</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很多</a:t>
            </a:r>
            <a:r>
              <a:rPr lang="zh-CN" altLang="zh-CN" sz="2800" kern="100">
                <a:latin typeface="Times New Roman"/>
                <a:ea typeface="华文细黑"/>
                <a:cs typeface="Times New Roman" panose="02020603050405020304"/>
              </a:rPr>
              <a:t>。</a:t>
            </a:r>
            <a:endParaRPr lang="zh-CN" altLang="zh-CN" sz="1050" kern="100">
              <a:effectLst/>
              <a:latin typeface="宋体" pitchFamily="2" charset="-122"/>
              <a:cs typeface="Courier New" panose="02070309020205020404"/>
            </a:endParaRPr>
          </a:p>
        </p:txBody>
      </p:sp>
      <p:pic>
        <p:nvPicPr>
          <p:cNvPr id="4" name="图片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3" name="矩形 2"/>
          <p:cNvSpPr/>
          <p:nvPr/>
        </p:nvSpPr>
        <p:spPr>
          <a:xfrm>
            <a:off x="838622" y="1413570"/>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高</a:t>
            </a:r>
            <a:endParaRPr lang="zh-CN" altLang="en-US" sz="2800" kern="100">
              <a:solidFill>
                <a:srgbClr val="C00000"/>
              </a:solidFill>
              <a:latin typeface="Times New Roman"/>
              <a:ea typeface="华文细黑"/>
              <a:cs typeface="Times New Roman" panose="02020603050405020304"/>
            </a:endParaRPr>
          </a:p>
        </p:txBody>
      </p:sp>
      <p:sp>
        <p:nvSpPr>
          <p:cNvPr id="5" name="矩形 4"/>
          <p:cNvSpPr/>
          <p:nvPr/>
        </p:nvSpPr>
        <p:spPr>
          <a:xfrm>
            <a:off x="3358902" y="2061642"/>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高</a:t>
            </a:r>
            <a:endParaRPr lang="zh-CN" altLang="en-US" sz="2800" kern="100">
              <a:solidFill>
                <a:srgbClr val="C00000"/>
              </a:solidFill>
              <a:latin typeface="Times New Roman"/>
              <a:ea typeface="华文细黑"/>
              <a:cs typeface="Times New Roman" panose="02020603050405020304"/>
            </a:endParaRPr>
          </a:p>
        </p:txBody>
      </p:sp>
      <p:sp>
        <p:nvSpPr>
          <p:cNvPr id="6" name="矩形 5"/>
          <p:cNvSpPr/>
          <p:nvPr/>
        </p:nvSpPr>
        <p:spPr>
          <a:xfrm>
            <a:off x="6743278" y="2114486"/>
            <a:ext cx="38664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b="1" kern="100">
                <a:solidFill>
                  <a:srgbClr val="C00000"/>
                </a:solidFill>
                <a:latin typeface="Times New Roman"/>
                <a:ea typeface="华文细黑"/>
                <a:cs typeface="Times New Roman" panose="02020603050405020304"/>
              </a:rPr>
              <a:t>&lt;</a:t>
            </a:r>
            <a:endParaRPr lang="zh-CN" altLang="en-US" sz="2800" b="1" kern="100">
              <a:solidFill>
                <a:srgbClr val="C00000"/>
              </a:solidFill>
              <a:latin typeface="Times New Roman"/>
              <a:ea typeface="华文细黑"/>
              <a:cs typeface="Times New Roman" panose="02020603050405020304"/>
            </a:endParaRPr>
          </a:p>
        </p:txBody>
      </p:sp>
      <p:sp>
        <p:nvSpPr>
          <p:cNvPr id="7" name="矩形 6"/>
          <p:cNvSpPr/>
          <p:nvPr/>
        </p:nvSpPr>
        <p:spPr>
          <a:xfrm>
            <a:off x="10881027" y="270971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增大</a:t>
            </a:r>
            <a:endParaRPr lang="zh-CN" altLang="en-US" sz="2800" kern="100">
              <a:solidFill>
                <a:srgbClr val="C00000"/>
              </a:solidFill>
              <a:latin typeface="Times New Roman"/>
              <a:ea typeface="华文细黑"/>
              <a:cs typeface="Times New Roman" panose="02020603050405020304"/>
            </a:endParaRPr>
          </a:p>
        </p:txBody>
      </p:sp>
      <p:sp>
        <p:nvSpPr>
          <p:cNvPr id="8" name="矩形 7"/>
          <p:cNvSpPr/>
          <p:nvPr/>
        </p:nvSpPr>
        <p:spPr>
          <a:xfrm>
            <a:off x="2638822" y="4634766"/>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大</a:t>
            </a:r>
            <a:endParaRPr lang="zh-CN" altLang="en-US" sz="2800" kern="100">
              <a:solidFill>
                <a:srgbClr val="C00000"/>
              </a:solidFill>
              <a:latin typeface="Times New Roman"/>
              <a:ea typeface="华文细黑"/>
              <a:cs typeface="Times New Roman" panose="02020603050405020304"/>
            </a:endParaRPr>
          </a:p>
        </p:txBody>
      </p:sp>
      <p:sp>
        <p:nvSpPr>
          <p:cNvPr id="10" name="矩形 9"/>
          <p:cNvSpPr/>
          <p:nvPr/>
        </p:nvSpPr>
        <p:spPr>
          <a:xfrm>
            <a:off x="4511030" y="5859016"/>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小</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2"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grpId="4"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3" presetClass="entr" presetSubtype="10" dur="500" fill="hold" grpId="6"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grpId="8"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linds(horizontal)">
                                      <p:cBhvr>
                                        <p:cTn id="23" dur="500"/>
                                        <p:tgtEl>
                                          <p:spTgt spid="8"/>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3" presetClass="entr" presetSubtype="10" dur="500" fill="hold" grpId="1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blinds(horizontal)">
                                      <p:cBhvr>
                                        <p:cTn id="28" dur="500"/>
                                        <p:tgtEl>
                                          <p:spTgt spid="10"/>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10" presetClass="exit" presetSubtype="0" dur="500" fill="hold" grpId="1" nodeType="clickEffect">
                                  <p:stCondLst>
                                    <p:cond delay="0"/>
                                  </p:stCondLst>
                                  <p:childTnLst>
                                    <p:animEffect transition="out" filter="fade">
                                      <p:cBhvr>
                                        <p:cTn id="32" dur="500"/>
                                        <p:tgtEl>
                                          <p:spTgt spid="3"/>
                                        </p:tgtEl>
                                      </p:cBhvr>
                                    </p:animEffect>
                                    <p:set>
                                      <p:cBhvr>
                                        <p:cTn id="33" dur="1" fill="hold">
                                          <p:stCondLst>
                                            <p:cond delay="499"/>
                                          </p:stCondLst>
                                        </p:cTn>
                                        <p:tgtEl>
                                          <p:spTgt spid="3"/>
                                        </p:tgtEl>
                                        <p:attrNameLst>
                                          <p:attrName>style.visibility</p:attrName>
                                        </p:attrNameLst>
                                      </p:cBhvr>
                                      <p:to>
                                        <p:strVal val="hidden"/>
                                      </p:to>
                                    </p:set>
                                  </p:childTnLst>
                                </p:cTn>
                              </p:par>
                              <p:par>
                                <p:cTn id="34" presetID="10" presetClass="exit" presetSubtype="0" dur="500" fill="hold" grpId="3" nodeType="withEffect">
                                  <p:stCondLst>
                                    <p:cond delay="0"/>
                                  </p:stCondLst>
                                  <p:childTnLst>
                                    <p:animEffect transition="out" filter="fade">
                                      <p:cBhvr>
                                        <p:cTn id="35" dur="500"/>
                                        <p:tgtEl>
                                          <p:spTgt spid="5"/>
                                        </p:tgtEl>
                                      </p:cBhvr>
                                    </p:animEffect>
                                    <p:set>
                                      <p:cBhvr>
                                        <p:cTn id="36" dur="1" fill="hold">
                                          <p:stCondLst>
                                            <p:cond delay="499"/>
                                          </p:stCondLst>
                                        </p:cTn>
                                        <p:tgtEl>
                                          <p:spTgt spid="5"/>
                                        </p:tgtEl>
                                        <p:attrNameLst>
                                          <p:attrName>style.visibility</p:attrName>
                                        </p:attrNameLst>
                                      </p:cBhvr>
                                      <p:to>
                                        <p:strVal val="hidden"/>
                                      </p:to>
                                    </p:set>
                                  </p:childTnLst>
                                </p:cTn>
                              </p:par>
                              <p:par>
                                <p:cTn id="37" presetID="10" presetClass="exit" presetSubtype="0" dur="500" fill="hold" grpId="5" nodeType="withEffect">
                                  <p:stCondLst>
                                    <p:cond delay="0"/>
                                  </p:stCondLst>
                                  <p:childTnLst>
                                    <p:animEffect transition="out" filter="fade">
                                      <p:cBhvr>
                                        <p:cTn id="38" dur="500"/>
                                        <p:tgtEl>
                                          <p:spTgt spid="6"/>
                                        </p:tgtEl>
                                      </p:cBhvr>
                                    </p:animEffect>
                                    <p:set>
                                      <p:cBhvr>
                                        <p:cTn id="39" dur="1" fill="hold">
                                          <p:stCondLst>
                                            <p:cond delay="499"/>
                                          </p:stCondLst>
                                        </p:cTn>
                                        <p:tgtEl>
                                          <p:spTgt spid="6"/>
                                        </p:tgtEl>
                                        <p:attrNameLst>
                                          <p:attrName>style.visibility</p:attrName>
                                        </p:attrNameLst>
                                      </p:cBhvr>
                                      <p:to>
                                        <p:strVal val="hidden"/>
                                      </p:to>
                                    </p:set>
                                  </p:childTnLst>
                                </p:cTn>
                              </p:par>
                              <p:par>
                                <p:cTn id="40" presetID="10" presetClass="exit" presetSubtype="0" dur="500" fill="hold" grpId="7" nodeType="withEffect">
                                  <p:stCondLst>
                                    <p:cond delay="0"/>
                                  </p:stCondLst>
                                  <p:childTnLst>
                                    <p:animEffect transition="out" filter="fade">
                                      <p:cBhvr>
                                        <p:cTn id="41" dur="500"/>
                                        <p:tgtEl>
                                          <p:spTgt spid="7"/>
                                        </p:tgtEl>
                                      </p:cBhvr>
                                    </p:animEffect>
                                    <p:set>
                                      <p:cBhvr>
                                        <p:cTn id="42" dur="1" fill="hold">
                                          <p:stCondLst>
                                            <p:cond delay="499"/>
                                          </p:stCondLst>
                                        </p:cTn>
                                        <p:tgtEl>
                                          <p:spTgt spid="7"/>
                                        </p:tgtEl>
                                        <p:attrNameLst>
                                          <p:attrName>style.visibility</p:attrName>
                                        </p:attrNameLst>
                                      </p:cBhvr>
                                      <p:to>
                                        <p:strVal val="hidden"/>
                                      </p:to>
                                    </p:set>
                                  </p:childTnLst>
                                </p:cTn>
                              </p:par>
                              <p:par>
                                <p:cTn id="43" presetID="10" presetClass="exit" presetSubtype="0" dur="500" fill="hold" grpId="9" nodeType="withEffect">
                                  <p:stCondLst>
                                    <p:cond delay="0"/>
                                  </p:stCondLst>
                                  <p:childTnLst>
                                    <p:animEffect transition="out" filter="fade">
                                      <p:cBhvr>
                                        <p:cTn id="44" dur="500"/>
                                        <p:tgtEl>
                                          <p:spTgt spid="8"/>
                                        </p:tgtEl>
                                      </p:cBhvr>
                                    </p:animEffect>
                                    <p:set>
                                      <p:cBhvr>
                                        <p:cTn id="45" dur="1" fill="hold">
                                          <p:stCondLst>
                                            <p:cond delay="499"/>
                                          </p:stCondLst>
                                        </p:cTn>
                                        <p:tgtEl>
                                          <p:spTgt spid="8"/>
                                        </p:tgtEl>
                                        <p:attrNameLst>
                                          <p:attrName>style.visibility</p:attrName>
                                        </p:attrNameLst>
                                      </p:cBhvr>
                                      <p:to>
                                        <p:strVal val="hidden"/>
                                      </p:to>
                                    </p:set>
                                  </p:childTnLst>
                                </p:cTn>
                              </p:par>
                              <p:par>
                                <p:cTn id="46" presetID="10" presetClass="exit" presetSubtype="0" dur="500" fill="hold" grpId="11" nodeType="withEffect">
                                  <p:stCondLst>
                                    <p:cond delay="0"/>
                                  </p:stCondLst>
                                  <p:childTnLst>
                                    <p:animEffect transition="out" filter="fade">
                                      <p:cBhvr>
                                        <p:cTn id="47" dur="500"/>
                                        <p:tgtEl>
                                          <p:spTgt spid="10"/>
                                        </p:tgtEl>
                                      </p:cBhvr>
                                    </p:animEffect>
                                    <p:set>
                                      <p:cBhvr>
                                        <p:cTn id="48"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3" grpId="0"/>
      <p:bldP spid="3" grpId="1"/>
      <p:bldP spid="5" grpId="2"/>
      <p:bldP spid="5" grpId="3"/>
      <p:bldP spid="6" grpId="4"/>
      <p:bldP spid="6" grpId="5"/>
      <p:bldP spid="7" grpId="6"/>
      <p:bldP spid="7" grpId="7"/>
      <p:bldP spid="8" grpId="8"/>
      <p:bldP spid="8" grpId="9"/>
      <p:bldP spid="10" grpId="10"/>
      <p:bldP spid="10" grpId="1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grpSp>
        <p:nvGrpSpPr>
          <p:cNvPr id="3" name="组合 2"/>
          <p:cNvGrpSpPr/>
          <p:nvPr/>
        </p:nvGrpSpPr>
        <p:grpSpPr>
          <a:xfrm>
            <a:off x="164" y="261442"/>
            <a:ext cx="2333534" cy="668428"/>
            <a:chOff x="164" y="341996"/>
            <a:chExt cx="2333534" cy="668428"/>
          </a:xfrm>
        </p:grpSpPr>
        <p:sp>
          <p:nvSpPr>
            <p:cNvPr id="4" name="五边形 3"/>
            <p:cNvSpPr/>
            <p:nvPr/>
          </p:nvSpPr>
          <p:spPr>
            <a:xfrm>
              <a:off x="164" y="505747"/>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5" name="燕尾形 4"/>
            <p:cNvSpPr/>
            <p:nvPr/>
          </p:nvSpPr>
          <p:spPr>
            <a:xfrm>
              <a:off x="262558" y="501558"/>
              <a:ext cx="2037820" cy="495548"/>
            </a:xfrm>
            <a:prstGeom prst="chevron">
              <a:avLst>
                <a:gd name="adj" fmla="val 36111"/>
              </a:avLst>
            </a:prstGeom>
            <a:solidFill>
              <a:srgbClr val="7BC14A"/>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6" name="矩形 5"/>
            <p:cNvSpPr/>
            <p:nvPr/>
          </p:nvSpPr>
          <p:spPr>
            <a:xfrm>
              <a:off x="245466" y="341996"/>
              <a:ext cx="2088232" cy="668428"/>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spcAft>
                  <a:spcPct val="0"/>
                </a:spcAft>
                <a:tabLst>
                  <a:tab pos="1890395"/>
                </a:tabLst>
              </a:pPr>
              <a:r>
                <a:rPr lang="zh-CN" altLang="en-US" sz="2800" b="1" kern="100" smtClean="0">
                  <a:solidFill>
                    <a:srgbClr val="000000"/>
                  </a:solidFill>
                  <a:latin typeface="宋体" pitchFamily="2" charset="-122"/>
                  <a:cs typeface="Courier New" panose="02070309020205020404"/>
                </a:rPr>
                <a:t>归纳总结</a:t>
              </a:r>
              <a:endParaRPr lang="zh-CN" altLang="en-US" sz="2800" b="1" kern="100">
                <a:solidFill>
                  <a:srgbClr val="000000"/>
                </a:solidFill>
                <a:latin typeface="宋体" pitchFamily="2" charset="-122"/>
                <a:cs typeface="Courier New" panose="02070309020205020404"/>
              </a:endParaRPr>
            </a:p>
          </p:txBody>
        </p:sp>
      </p:grpSp>
      <p:sp>
        <p:nvSpPr>
          <p:cNvPr id="7" name="Rectangle 2"/>
          <p:cNvSpPr>
            <a:spLocks noChangeArrowheads="1"/>
          </p:cNvSpPr>
          <p:nvPr/>
        </p:nvSpPr>
        <p:spPr bwMode="auto">
          <a:xfrm>
            <a:off x="0" y="0"/>
            <a:ext cx="1219041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sz="2800" b="0" i="0" u="none" strike="noStrike" cap="none" normalizeH="0" baseline="0" smtClean="0">
                <a:ln>
                  <a:noFill/>
                </a:ln>
                <a:solidFill>
                  <a:schemeClr val="tx1"/>
                </a:solidFill>
                <a:effectLst/>
                <a:latin typeface="华文细黑" pitchFamily="2" charset="-122"/>
                <a:ea typeface="华文细黑" pitchFamily="2" charset="-122"/>
                <a:cs typeface="Times New Roman" panose="02020603050405020304" pitchFamily="18" charset="0"/>
              </a:rPr>
              <a:t>　</a:t>
            </a:r>
            <a:endParaRPr kumimoji="0" lang="zh-CN" sz="1800" b="0" i="0" u="none" strike="noStrike" cap="none" normalizeH="0" baseline="0" smtClean="0">
              <a:ln>
                <a:noFill/>
              </a:ln>
              <a:solidFill>
                <a:schemeClr val="tx1"/>
              </a:solidFill>
              <a:effectLst/>
              <a:latin typeface="Arial" pitchFamily="34" charset="0"/>
              <a:ea typeface="宋体" pitchFamily="2" charset="-122"/>
              <a:cs typeface="宋体" panose="02010600030101010101" pitchFamily="2" charset="-122"/>
            </a:endParaRPr>
          </a:p>
        </p:txBody>
      </p:sp>
      <p:sp>
        <p:nvSpPr>
          <p:cNvPr id="9" name="矩形 8"/>
          <p:cNvSpPr/>
          <p:nvPr/>
        </p:nvSpPr>
        <p:spPr>
          <a:xfrm>
            <a:off x="448763" y="981522"/>
            <a:ext cx="11291298" cy="5262979"/>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1.</a:t>
            </a:r>
            <a:r>
              <a:rPr lang="zh-CN" altLang="zh-CN" sz="2800" kern="100">
                <a:latin typeface="Times New Roman"/>
                <a:ea typeface="华文细黑"/>
                <a:cs typeface="Times New Roman" panose="02020603050405020304"/>
              </a:rPr>
              <a:t>氢键比</a:t>
            </a:r>
            <a:r>
              <a:rPr lang="zh-CN" altLang="zh-CN" sz="2800" kern="100" smtClean="0">
                <a:latin typeface="Times New Roman"/>
                <a:ea typeface="华文细黑"/>
                <a:cs typeface="Times New Roman" panose="02020603050405020304"/>
              </a:rPr>
              <a:t>化学键</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，比范德华力</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r>
              <a:rPr lang="zh-CN" altLang="zh-CN" sz="2800" kern="100">
                <a:latin typeface="Times New Roman"/>
                <a:ea typeface="华文细黑"/>
                <a:cs typeface="Times New Roman" panose="02020603050405020304"/>
              </a:rPr>
              <a:t>既可以存在于</a:t>
            </a:r>
            <a:r>
              <a:rPr lang="zh-CN" altLang="zh-CN" sz="2800" kern="100" smtClean="0">
                <a:latin typeface="Times New Roman"/>
                <a:ea typeface="华文细黑"/>
                <a:cs typeface="Times New Roman" panose="02020603050405020304"/>
              </a:rPr>
              <a:t>分子</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又</a:t>
            </a:r>
            <a:r>
              <a:rPr lang="zh-CN" altLang="zh-CN" sz="2800" kern="100">
                <a:latin typeface="Times New Roman"/>
                <a:ea typeface="华文细黑"/>
                <a:cs typeface="Times New Roman" panose="02020603050405020304"/>
              </a:rPr>
              <a:t>可以存在于</a:t>
            </a:r>
            <a:r>
              <a:rPr lang="zh-CN" altLang="zh-CN" sz="2800" kern="100" smtClean="0">
                <a:latin typeface="Times New Roman"/>
                <a:ea typeface="华文细黑"/>
                <a:cs typeface="Times New Roman" panose="02020603050405020304"/>
              </a:rPr>
              <a:t>分子</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a:t>
            </a:r>
            <a:endParaRPr lang="zh-CN" altLang="zh-CN" sz="280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氢键有饱和性、方向性。一般</a:t>
            </a:r>
            <a:r>
              <a:rPr lang="en-US" altLang="zh-CN" sz="2800" kern="100">
                <a:latin typeface="Times New Roman"/>
                <a:ea typeface="华文细黑"/>
                <a:cs typeface="Courier New" panose="02070309020205020404"/>
              </a:rPr>
              <a:t>X—H</a:t>
            </a:r>
            <a:r>
              <a:rPr lang="en-US" altLang="zh-CN" sz="2800" kern="100">
                <a:latin typeface="宋体" pitchFamily="2" charset="-122"/>
                <a:ea typeface="华文细黑"/>
                <a:cs typeface="Times New Roman" panose="02020603050405020304"/>
              </a:rPr>
              <a:t>…</a:t>
            </a:r>
            <a:r>
              <a:rPr lang="en-US" altLang="zh-CN" sz="2800" kern="100">
                <a:latin typeface="Times New Roman"/>
                <a:ea typeface="华文细黑"/>
                <a:cs typeface="Courier New" panose="02070309020205020404"/>
              </a:rPr>
              <a:t>Y</a:t>
            </a:r>
            <a:r>
              <a:rPr lang="zh-CN" altLang="zh-CN" sz="2800" kern="100">
                <a:latin typeface="Times New Roman"/>
                <a:ea typeface="华文细黑"/>
                <a:cs typeface="Times New Roman" panose="02020603050405020304"/>
              </a:rPr>
              <a:t>中三原子</a:t>
            </a:r>
            <a:r>
              <a:rPr lang="zh-CN" altLang="zh-CN" sz="2800" kern="100" smtClean="0">
                <a:latin typeface="Times New Roman"/>
                <a:ea typeface="华文细黑"/>
                <a:cs typeface="Times New Roman" panose="02020603050405020304"/>
              </a:rPr>
              <a:t>在</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上</a:t>
            </a:r>
            <a:r>
              <a:rPr lang="zh-CN" altLang="zh-CN" sz="2800" kern="100">
                <a:latin typeface="Times New Roman"/>
                <a:ea typeface="华文细黑"/>
                <a:cs typeface="Times New Roman" panose="02020603050405020304"/>
              </a:rPr>
              <a:t>。如水结冰体积膨胀，是因为冰中所有水分子通过有方向性和饱和性的氢键互相联结成晶体，而液态水中只有大部分水分子以氢键结合成为</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en-US" altLang="zh-CN" sz="2800" i="1" kern="100" baseline="-25000">
                <a:latin typeface="Times New Roman"/>
                <a:ea typeface="华文细黑"/>
                <a:cs typeface="Courier New" panose="02070309020205020404"/>
              </a:rPr>
              <a:t>n</a:t>
            </a:r>
            <a:r>
              <a:rPr lang="zh-CN" altLang="zh-CN" sz="2800" kern="100">
                <a:latin typeface="Times New Roman"/>
                <a:ea typeface="华文细黑"/>
                <a:cs typeface="Times New Roman" panose="02020603050405020304"/>
              </a:rPr>
              <a:t>。</a:t>
            </a:r>
            <a:endParaRPr lang="zh-CN" altLang="zh-CN" sz="280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氢键的</a:t>
            </a:r>
            <a:r>
              <a:rPr lang="zh-CN" altLang="zh-CN" sz="2800" kern="100" smtClean="0">
                <a:latin typeface="Times New Roman"/>
                <a:ea typeface="华文细黑"/>
                <a:cs typeface="Times New Roman" panose="02020603050405020304"/>
              </a:rPr>
              <a:t>存在</a:t>
            </a:r>
            <a:r>
              <a:rPr lang="en-US" altLang="zh-CN" sz="2800" u="sng" kern="100" smtClean="0">
                <a:latin typeface="Times New Roman"/>
                <a:ea typeface="华文细黑"/>
                <a:cs typeface="Times New Roman" panose="02020603050405020304"/>
              </a:rPr>
              <a:t>		       </a:t>
            </a:r>
            <a:r>
              <a:rPr lang="zh-CN" altLang="zh-CN" sz="2800" kern="100" smtClean="0">
                <a:latin typeface="Times New Roman"/>
                <a:ea typeface="华文细黑"/>
                <a:cs typeface="Times New Roman" panose="02020603050405020304"/>
              </a:rPr>
              <a:t>分子间作用力</a:t>
            </a:r>
            <a:r>
              <a:rPr lang="zh-CN" altLang="zh-CN" sz="2800" kern="100">
                <a:latin typeface="Times New Roman"/>
                <a:ea typeface="华文细黑"/>
                <a:cs typeface="Times New Roman" panose="02020603050405020304"/>
              </a:rPr>
              <a:t>，引起物质的熔、沸点反常。如</a:t>
            </a:r>
            <a:r>
              <a:rPr lang="en-US" altLang="zh-CN" sz="2800" kern="100">
                <a:latin typeface="Times New Roman"/>
                <a:ea typeface="华文细黑"/>
                <a:cs typeface="Courier New" panose="02070309020205020404"/>
              </a:rPr>
              <a:t>H</a:t>
            </a:r>
            <a:r>
              <a:rPr lang="en-US" altLang="zh-CN" sz="2800" kern="100" baseline="-25000">
                <a:latin typeface="Times New Roman"/>
                <a:ea typeface="华文细黑"/>
                <a:cs typeface="Courier New" panose="02070309020205020404"/>
              </a:rPr>
              <a:t>2</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HF</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NH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的沸点分别比</a:t>
            </a:r>
            <a:r>
              <a:rPr lang="en-US" altLang="zh-CN" sz="2800" kern="100" err="1">
                <a:latin typeface="宋体" pitchFamily="2" charset="-122"/>
                <a:ea typeface="华文细黑"/>
                <a:cs typeface="Times New Roman" panose="02020603050405020304"/>
              </a:rPr>
              <a:t>Ⅵ</a:t>
            </a:r>
            <a:r>
              <a:rPr lang="en-US" altLang="zh-CN" sz="2800" kern="100" err="1">
                <a:latin typeface="Times New Roman"/>
                <a:ea typeface="华文细黑"/>
                <a:cs typeface="Courier New" panose="02070309020205020404"/>
              </a:rPr>
              <a:t>A</a:t>
            </a:r>
            <a:r>
              <a:rPr lang="zh-CN" altLang="zh-CN" sz="2800" kern="100">
                <a:latin typeface="Times New Roman"/>
                <a:ea typeface="华文细黑"/>
                <a:cs typeface="Times New Roman" panose="02020603050405020304"/>
              </a:rPr>
              <a:t>、</a:t>
            </a:r>
            <a:r>
              <a:rPr lang="en-US" altLang="zh-CN" sz="2800" kern="100" err="1">
                <a:latin typeface="宋体" pitchFamily="2" charset="-122"/>
                <a:ea typeface="华文细黑"/>
                <a:cs typeface="Times New Roman" panose="02020603050405020304"/>
              </a:rPr>
              <a:t>Ⅶ</a:t>
            </a:r>
            <a:r>
              <a:rPr lang="en-US" altLang="zh-CN" sz="2800" kern="100" err="1">
                <a:latin typeface="Times New Roman"/>
                <a:ea typeface="华文细黑"/>
                <a:cs typeface="Courier New" panose="02070309020205020404"/>
              </a:rPr>
              <a:t>A</a:t>
            </a:r>
            <a:r>
              <a:rPr lang="zh-CN" altLang="zh-CN" sz="2800" kern="100">
                <a:latin typeface="Times New Roman"/>
                <a:ea typeface="华文细黑"/>
                <a:cs typeface="Times New Roman" panose="02020603050405020304"/>
              </a:rPr>
              <a:t>、</a:t>
            </a:r>
            <a:r>
              <a:rPr lang="en-US" altLang="zh-CN" sz="2800" kern="100" err="1">
                <a:latin typeface="宋体" pitchFamily="2" charset="-122"/>
                <a:ea typeface="华文细黑"/>
                <a:cs typeface="Times New Roman" panose="02020603050405020304"/>
              </a:rPr>
              <a:t>Ⅴ</a:t>
            </a:r>
            <a:r>
              <a:rPr lang="en-US" altLang="zh-CN" sz="2800" kern="100" err="1">
                <a:latin typeface="Times New Roman"/>
                <a:ea typeface="华文细黑"/>
                <a:cs typeface="Courier New" panose="02070309020205020404"/>
              </a:rPr>
              <a:t>A</a:t>
            </a:r>
            <a:r>
              <a:rPr lang="zh-CN" altLang="zh-CN" sz="2800" kern="100">
                <a:latin typeface="Times New Roman"/>
                <a:ea typeface="华文细黑"/>
                <a:cs typeface="Times New Roman" panose="02020603050405020304"/>
              </a:rPr>
              <a:t>族其他元素的氢化物的沸点高出许多</a:t>
            </a:r>
            <a:r>
              <a:rPr lang="zh-CN" altLang="zh-CN" sz="2800" kern="100" smtClean="0">
                <a:latin typeface="Times New Roman"/>
                <a:ea typeface="华文细黑"/>
                <a:cs typeface="Times New Roman" panose="02020603050405020304"/>
              </a:rPr>
              <a:t>。</a:t>
            </a:r>
            <a:endParaRPr lang="en-US" altLang="zh-CN" sz="2800" kern="100" smtClean="0">
              <a:latin typeface="Times New Roman"/>
              <a:ea typeface="华文细黑"/>
              <a:cs typeface="Times New Roman" panose="02020603050405020304"/>
            </a:endParaRPr>
          </a:p>
        </p:txBody>
      </p:sp>
      <p:pic>
        <p:nvPicPr>
          <p:cNvPr id="11" name="图片 10"/>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9407574" y="6026030"/>
            <a:ext cx="2674827" cy="829568"/>
          </a:xfrm>
          <a:prstGeom prst="rect">
            <a:avLst/>
          </a:prstGeom>
        </p:spPr>
      </p:pic>
      <p:sp>
        <p:nvSpPr>
          <p:cNvPr id="10" name="矩形 9"/>
          <p:cNvSpPr/>
          <p:nvPr/>
        </p:nvSpPr>
        <p:spPr>
          <a:xfrm>
            <a:off x="2854846" y="1053530"/>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弱</a:t>
            </a:r>
            <a:endParaRPr lang="zh-CN" altLang="en-US" sz="2800" kern="100">
              <a:solidFill>
                <a:srgbClr val="C00000"/>
              </a:solidFill>
              <a:latin typeface="Times New Roman"/>
              <a:ea typeface="华文细黑"/>
              <a:cs typeface="Times New Roman" panose="02020603050405020304"/>
            </a:endParaRPr>
          </a:p>
        </p:txBody>
      </p:sp>
      <p:sp>
        <p:nvSpPr>
          <p:cNvPr id="12" name="矩形 11"/>
          <p:cNvSpPr/>
          <p:nvPr/>
        </p:nvSpPr>
        <p:spPr>
          <a:xfrm>
            <a:off x="5447134" y="1106374"/>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强</a:t>
            </a:r>
            <a:endParaRPr lang="zh-CN" altLang="en-US" sz="2800" kern="100">
              <a:solidFill>
                <a:srgbClr val="C00000"/>
              </a:solidFill>
              <a:latin typeface="Times New Roman"/>
              <a:ea typeface="华文细黑"/>
              <a:cs typeface="Times New Roman" panose="02020603050405020304"/>
            </a:endParaRPr>
          </a:p>
        </p:txBody>
      </p:sp>
      <p:sp>
        <p:nvSpPr>
          <p:cNvPr id="13" name="矩形 12"/>
          <p:cNvSpPr/>
          <p:nvPr/>
        </p:nvSpPr>
        <p:spPr>
          <a:xfrm>
            <a:off x="9080827" y="1053530"/>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之间</a:t>
            </a:r>
            <a:endParaRPr lang="zh-CN" altLang="en-US" sz="2800" kern="100">
              <a:solidFill>
                <a:srgbClr val="C00000"/>
              </a:solidFill>
              <a:latin typeface="Times New Roman"/>
              <a:ea typeface="华文细黑"/>
              <a:cs typeface="Times New Roman" panose="02020603050405020304"/>
            </a:endParaRPr>
          </a:p>
        </p:txBody>
      </p:sp>
      <p:sp>
        <p:nvSpPr>
          <p:cNvPr id="14" name="矩形 13"/>
          <p:cNvSpPr/>
          <p:nvPr/>
        </p:nvSpPr>
        <p:spPr>
          <a:xfrm>
            <a:off x="1558702" y="1701602"/>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内部</a:t>
            </a:r>
            <a:endParaRPr lang="zh-CN" altLang="en-US" sz="2800" kern="100">
              <a:solidFill>
                <a:srgbClr val="C00000"/>
              </a:solidFill>
              <a:latin typeface="Times New Roman"/>
              <a:ea typeface="华文细黑"/>
              <a:cs typeface="Times New Roman" panose="02020603050405020304"/>
            </a:endParaRPr>
          </a:p>
        </p:txBody>
      </p:sp>
      <p:sp>
        <p:nvSpPr>
          <p:cNvPr id="15" name="矩形 14"/>
          <p:cNvSpPr/>
          <p:nvPr/>
        </p:nvSpPr>
        <p:spPr>
          <a:xfrm>
            <a:off x="8687494" y="2349674"/>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同一直线</a:t>
            </a:r>
            <a:endParaRPr lang="zh-CN" altLang="en-US" sz="2800" kern="100">
              <a:solidFill>
                <a:srgbClr val="C00000"/>
              </a:solidFill>
              <a:latin typeface="Times New Roman"/>
              <a:ea typeface="华文细黑"/>
              <a:cs typeface="Times New Roman" panose="02020603050405020304"/>
            </a:endParaRPr>
          </a:p>
        </p:txBody>
      </p:sp>
      <p:sp>
        <p:nvSpPr>
          <p:cNvPr id="16" name="矩形 15"/>
          <p:cNvSpPr/>
          <p:nvPr/>
        </p:nvSpPr>
        <p:spPr>
          <a:xfrm>
            <a:off x="2638822" y="4221882"/>
            <a:ext cx="198002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Times New Roman"/>
                <a:ea typeface="华文细黑"/>
                <a:cs typeface="Times New Roman" panose="02020603050405020304"/>
              </a:rPr>
              <a:t>大大增强了</a:t>
            </a:r>
            <a:endParaRPr lang="zh-CN" altLang="en-US" sz="2800" kern="100">
              <a:solidFill>
                <a:srgbClr val="C00000"/>
              </a:solidFill>
              <a:latin typeface="Times New Roman"/>
              <a:ea typeface="华文细黑"/>
              <a:cs typeface="Times New Roman" panose="02020603050405020304"/>
            </a:endParaRPr>
          </a:p>
        </p:txBody>
      </p:sp>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par>
                                <p:cTn id="8" presetID="3" presetClass="entr" presetSubtype="10" dur="500" fill="hold" grpId="2"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linds(horizontal)">
                                      <p:cBhvr>
                                        <p:cTn id="10" dur="500"/>
                                        <p:tgtEl>
                                          <p:spTgt spid="12"/>
                                        </p:tgtEl>
                                      </p:cBhvr>
                                    </p:animEffect>
                                  </p:childTnLst>
                                </p:cTn>
                              </p:par>
                              <p:par>
                                <p:cTn id="11" presetID="3" presetClass="entr" presetSubtype="10" dur="500" fill="hold" grpId="4"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linds(horizontal)">
                                      <p:cBhvr>
                                        <p:cTn id="13" dur="500"/>
                                        <p:tgtEl>
                                          <p:spTgt spid="13"/>
                                        </p:tgtEl>
                                      </p:cBhvr>
                                    </p:animEffect>
                                  </p:childTnLst>
                                </p:cTn>
                              </p:par>
                              <p:par>
                                <p:cTn id="14" presetID="3" presetClass="entr" presetSubtype="10" dur="500" fill="hold" grpId="6"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blinds(horizontal)">
                                      <p:cBhvr>
                                        <p:cTn id="16" dur="500"/>
                                        <p:tgtEl>
                                          <p:spTgt spid="14"/>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3" presetClass="entr" presetSubtype="10" dur="500" fill="hold" grpId="8"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blinds(horizontal)">
                                      <p:cBhvr>
                                        <p:cTn id="21" dur="500"/>
                                        <p:tgtEl>
                                          <p:spTgt spid="15"/>
                                        </p:tgtEl>
                                      </p:cBhvr>
                                    </p:animEffect>
                                  </p:childTnLst>
                                </p:cTn>
                              </p:par>
                            </p:childTnLst>
                          </p:cTn>
                        </p:par>
                      </p:childTnLst>
                    </p:cTn>
                  </p:par>
                  <p:par>
                    <p:cTn id="22" fill="hold" nodeType="clickPar">
                      <p:stCondLst>
                        <p:cond delay="indefinite"/>
                      </p:stCondLst>
                      <p:childTnLst>
                        <p:par>
                          <p:cTn id="23" fill="hold" nodeType="afterGroup">
                            <p:stCondLst>
                              <p:cond delay="0"/>
                            </p:stCondLst>
                            <p:childTnLst>
                              <p:par>
                                <p:cTn id="24" presetID="3" presetClass="entr" presetSubtype="10" dur="500" fill="hold" grpId="1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blinds(horizontal)">
                                      <p:cBhvr>
                                        <p:cTn id="26" dur="500"/>
                                        <p:tgtEl>
                                          <p:spTgt spid="16"/>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10" presetClass="exit" presetSubtype="0" dur="500" fill="hold" grpId="1" nodeType="clickEffect">
                                  <p:stCondLst>
                                    <p:cond delay="0"/>
                                  </p:stCondLst>
                                  <p:childTnLst>
                                    <p:animEffect transition="out" filter="fade">
                                      <p:cBhvr>
                                        <p:cTn id="30" dur="500"/>
                                        <p:tgtEl>
                                          <p:spTgt spid="10"/>
                                        </p:tgtEl>
                                      </p:cBhvr>
                                    </p:animEffect>
                                    <p:set>
                                      <p:cBhvr>
                                        <p:cTn id="31" dur="1" fill="hold">
                                          <p:stCondLst>
                                            <p:cond delay="499"/>
                                          </p:stCondLst>
                                        </p:cTn>
                                        <p:tgtEl>
                                          <p:spTgt spid="10"/>
                                        </p:tgtEl>
                                        <p:attrNameLst>
                                          <p:attrName>style.visibility</p:attrName>
                                        </p:attrNameLst>
                                      </p:cBhvr>
                                      <p:to>
                                        <p:strVal val="hidden"/>
                                      </p:to>
                                    </p:set>
                                  </p:childTnLst>
                                </p:cTn>
                              </p:par>
                              <p:par>
                                <p:cTn id="32" presetID="10" presetClass="exit" presetSubtype="0" dur="500" fill="hold" grpId="3" nodeType="withEffect">
                                  <p:stCondLst>
                                    <p:cond delay="0"/>
                                  </p:stCondLst>
                                  <p:childTnLst>
                                    <p:animEffect transition="out" filter="fade">
                                      <p:cBhvr>
                                        <p:cTn id="33" dur="500"/>
                                        <p:tgtEl>
                                          <p:spTgt spid="12"/>
                                        </p:tgtEl>
                                      </p:cBhvr>
                                    </p:animEffect>
                                    <p:set>
                                      <p:cBhvr>
                                        <p:cTn id="34" dur="1" fill="hold">
                                          <p:stCondLst>
                                            <p:cond delay="499"/>
                                          </p:stCondLst>
                                        </p:cTn>
                                        <p:tgtEl>
                                          <p:spTgt spid="12"/>
                                        </p:tgtEl>
                                        <p:attrNameLst>
                                          <p:attrName>style.visibility</p:attrName>
                                        </p:attrNameLst>
                                      </p:cBhvr>
                                      <p:to>
                                        <p:strVal val="hidden"/>
                                      </p:to>
                                    </p:set>
                                  </p:childTnLst>
                                </p:cTn>
                              </p:par>
                              <p:par>
                                <p:cTn id="35" presetID="10" presetClass="exit" presetSubtype="0" dur="500" fill="hold" grpId="5" nodeType="withEffect">
                                  <p:stCondLst>
                                    <p:cond delay="0"/>
                                  </p:stCondLst>
                                  <p:childTnLst>
                                    <p:animEffect transition="out" filter="fade">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par>
                                <p:cTn id="38" presetID="10" presetClass="exit" presetSubtype="0" dur="500" fill="hold" grpId="7" nodeType="withEffect">
                                  <p:stCondLst>
                                    <p:cond delay="0"/>
                                  </p:stCondLst>
                                  <p:childTnLst>
                                    <p:animEffect transition="out" filter="fade">
                                      <p:cBhvr>
                                        <p:cTn id="39" dur="500"/>
                                        <p:tgtEl>
                                          <p:spTgt spid="14"/>
                                        </p:tgtEl>
                                      </p:cBhvr>
                                    </p:animEffect>
                                    <p:set>
                                      <p:cBhvr>
                                        <p:cTn id="40" dur="1" fill="hold">
                                          <p:stCondLst>
                                            <p:cond delay="499"/>
                                          </p:stCondLst>
                                        </p:cTn>
                                        <p:tgtEl>
                                          <p:spTgt spid="14"/>
                                        </p:tgtEl>
                                        <p:attrNameLst>
                                          <p:attrName>style.visibility</p:attrName>
                                        </p:attrNameLst>
                                      </p:cBhvr>
                                      <p:to>
                                        <p:strVal val="hidden"/>
                                      </p:to>
                                    </p:set>
                                  </p:childTnLst>
                                </p:cTn>
                              </p:par>
                              <p:par>
                                <p:cTn id="41" presetID="10" presetClass="exit" presetSubtype="0" dur="500" fill="hold" grpId="9" nodeType="withEffect">
                                  <p:stCondLst>
                                    <p:cond delay="0"/>
                                  </p:stCondLst>
                                  <p:childTnLst>
                                    <p:animEffect transition="out" filter="fade">
                                      <p:cBhvr>
                                        <p:cTn id="42" dur="500"/>
                                        <p:tgtEl>
                                          <p:spTgt spid="15"/>
                                        </p:tgtEl>
                                      </p:cBhvr>
                                    </p:animEffect>
                                    <p:set>
                                      <p:cBhvr>
                                        <p:cTn id="43" dur="1" fill="hold">
                                          <p:stCondLst>
                                            <p:cond delay="499"/>
                                          </p:stCondLst>
                                        </p:cTn>
                                        <p:tgtEl>
                                          <p:spTgt spid="15"/>
                                        </p:tgtEl>
                                        <p:attrNameLst>
                                          <p:attrName>style.visibility</p:attrName>
                                        </p:attrNameLst>
                                      </p:cBhvr>
                                      <p:to>
                                        <p:strVal val="hidden"/>
                                      </p:to>
                                    </p:set>
                                  </p:childTnLst>
                                </p:cTn>
                              </p:par>
                              <p:par>
                                <p:cTn id="44" presetID="10" presetClass="exit" presetSubtype="0" dur="500" fill="hold" grpId="11" nodeType="withEffect">
                                  <p:stCondLst>
                                    <p:cond delay="0"/>
                                  </p:stCondLst>
                                  <p:childTnLst>
                                    <p:animEffect transition="out" filter="fade">
                                      <p:cBhvr>
                                        <p:cTn id="45" dur="500"/>
                                        <p:tgtEl>
                                          <p:spTgt spid="16"/>
                                        </p:tgtEl>
                                      </p:cBhvr>
                                    </p:animEffect>
                                    <p:set>
                                      <p:cBhvr>
                                        <p:cTn id="46"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1"/>
                  </p:tgtEl>
                </p:cond>
              </p:nextCondLst>
            </p:seq>
          </p:childTnLst>
        </p:cTn>
      </p:par>
    </p:tnLst>
    <p:bldLst>
      <p:bldP spid="10" grpId="0"/>
      <p:bldP spid="10" grpId="1"/>
      <p:bldP spid="12" grpId="2"/>
      <p:bldP spid="12" grpId="3"/>
      <p:bldP spid="13" grpId="4"/>
      <p:bldP spid="13" grpId="5"/>
      <p:bldP spid="14" grpId="6"/>
      <p:bldP spid="14" grpId="7"/>
      <p:bldP spid="15" grpId="8"/>
      <p:bldP spid="15" grpId="9"/>
      <p:bldP spid="16" grpId="10"/>
      <p:bldP spid="16" grpId="1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7" name="矩形 26"/>
          <p:cNvSpPr/>
          <p:nvPr/>
        </p:nvSpPr>
        <p:spPr>
          <a:xfrm>
            <a:off x="406574" y="981522"/>
            <a:ext cx="10988949"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下列事实与氢键无关的</a:t>
            </a:r>
            <a:r>
              <a:rPr lang="zh-CN" altLang="zh-CN" sz="2800" kern="100" smtClean="0">
                <a:latin typeface="Times New Roman"/>
                <a:ea typeface="华文细黑"/>
                <a:cs typeface="Times New Roman" panose="02020603050405020304"/>
              </a:rPr>
              <a:t>是</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A.</a:t>
            </a:r>
            <a:r>
              <a:rPr lang="zh-CN" altLang="zh-CN" sz="2800" kern="100">
                <a:latin typeface="Times New Roman"/>
                <a:ea typeface="华文细黑"/>
                <a:cs typeface="Times New Roman" panose="02020603050405020304"/>
              </a:rPr>
              <a:t>液态氟化氢中有三聚氟化氢</a:t>
            </a:r>
            <a:r>
              <a:rPr lang="en-US" altLang="zh-CN" sz="2800" kern="100">
                <a:latin typeface="Times New Roman"/>
                <a:ea typeface="华文细黑"/>
                <a:cs typeface="Courier New" panose="02070309020205020404"/>
              </a:rPr>
              <a:t>(HF)</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分子存在</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B.</a:t>
            </a:r>
            <a:r>
              <a:rPr lang="zh-CN" altLang="zh-CN" sz="2800" kern="100">
                <a:latin typeface="Times New Roman"/>
                <a:ea typeface="华文细黑"/>
                <a:cs typeface="Times New Roman" panose="02020603050405020304"/>
              </a:rPr>
              <a:t>冰的密度比液态水的密度小</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C.</a:t>
            </a:r>
            <a:r>
              <a:rPr lang="zh-CN" altLang="zh-CN" sz="2800" kern="100">
                <a:latin typeface="Times New Roman"/>
                <a:ea typeface="华文细黑"/>
                <a:cs typeface="Times New Roman" panose="02020603050405020304"/>
              </a:rPr>
              <a:t>乙醇能与水以任意比混溶而甲醚</a:t>
            </a:r>
            <a:r>
              <a:rPr lang="en-US" altLang="zh-CN" sz="2800" kern="100">
                <a:latin typeface="Times New Roman"/>
                <a:ea typeface="华文细黑"/>
                <a:cs typeface="Courier New" panose="02070309020205020404"/>
              </a:rPr>
              <a:t>(CH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—O—CH</a:t>
            </a:r>
            <a:r>
              <a:rPr lang="en-US" altLang="zh-CN" sz="2800" kern="100" baseline="-25000">
                <a:latin typeface="Times New Roman"/>
                <a:ea typeface="华文细黑"/>
                <a:cs typeface="Courier New" panose="02070309020205020404"/>
              </a:rPr>
              <a:t>3</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难溶于水</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D.NH</a:t>
            </a:r>
            <a:r>
              <a:rPr lang="en-US" altLang="zh-CN" sz="2800" kern="100" baseline="-25000">
                <a:latin typeface="Times New Roman"/>
                <a:ea typeface="华文细黑"/>
                <a:cs typeface="Courier New" panose="02070309020205020404"/>
              </a:rPr>
              <a:t>3</a:t>
            </a:r>
            <a:r>
              <a:rPr lang="zh-CN" altLang="zh-CN" sz="2800" kern="100">
                <a:latin typeface="Times New Roman"/>
                <a:ea typeface="华文细黑"/>
                <a:cs typeface="Times New Roman" panose="02020603050405020304"/>
              </a:rPr>
              <a:t>比</a:t>
            </a:r>
            <a:r>
              <a:rPr lang="en-US" altLang="zh-CN" sz="2800" kern="100">
                <a:latin typeface="Times New Roman"/>
                <a:ea typeface="华文细黑"/>
                <a:cs typeface="Courier New" panose="02070309020205020404"/>
              </a:rPr>
              <a:t>PH</a:t>
            </a:r>
            <a:r>
              <a:rPr lang="en-US" altLang="zh-CN" sz="2800" kern="100" baseline="-25000">
                <a:latin typeface="Times New Roman"/>
                <a:ea typeface="华文细黑"/>
                <a:cs typeface="Courier New" panose="02070309020205020404"/>
              </a:rPr>
              <a:t>3</a:t>
            </a:r>
            <a:r>
              <a:rPr lang="zh-CN" altLang="zh-CN" sz="2800" kern="100" smtClean="0">
                <a:latin typeface="Times New Roman"/>
                <a:ea typeface="华文细黑"/>
                <a:cs typeface="Times New Roman" panose="02020603050405020304"/>
              </a:rPr>
              <a:t>稳定</a:t>
            </a:r>
            <a:endParaRPr lang="en-US" altLang="zh-CN" sz="2800" kern="100" smtClean="0">
              <a:latin typeface="Times New Roman"/>
              <a:ea typeface="华文细黑"/>
              <a:cs typeface="Times New Roman" panose="02020603050405020304"/>
            </a:endParaRPr>
          </a:p>
          <a:p>
            <a:pPr algn="just">
              <a:lnSpc>
                <a:spcPct val="150000"/>
              </a:lnSpc>
              <a:spcAft>
                <a:spcPct val="0"/>
              </a:spcAft>
            </a:pPr>
            <a:r>
              <a:rPr lang="zh-CN" altLang="zh-CN" sz="2800" b="1" kern="100">
                <a:solidFill>
                  <a:srgbClr val="0000FF"/>
                </a:solidFill>
                <a:latin typeface="Times New Roman"/>
                <a:ea typeface="华文细黑"/>
                <a:cs typeface="Times New Roman" panose="02020603050405020304"/>
              </a:rPr>
              <a:t>解析　</a:t>
            </a:r>
            <a:r>
              <a:rPr lang="zh-CN" altLang="zh-CN" sz="2800" kern="100">
                <a:latin typeface="Times New Roman"/>
                <a:ea typeface="华文细黑"/>
                <a:cs typeface="Times New Roman" panose="02020603050405020304"/>
              </a:rPr>
              <a:t>氢键是已经与电负性很强的原子形成共价键的氢原子与另一个分子中电负性很强的原子之间的作用力，它只影响物质的物理性质，故只有</a:t>
            </a:r>
            <a:r>
              <a:rPr lang="en-US" altLang="zh-CN" sz="2800" kern="100">
                <a:latin typeface="Times New Roman"/>
                <a:ea typeface="华文细黑"/>
                <a:cs typeface="Courier New" panose="02070309020205020404"/>
              </a:rPr>
              <a:t>D</a:t>
            </a:r>
            <a:r>
              <a:rPr lang="zh-CN" altLang="zh-CN" sz="2800" kern="100">
                <a:latin typeface="Times New Roman"/>
                <a:ea typeface="华文细黑"/>
                <a:cs typeface="Times New Roman" panose="02020603050405020304"/>
              </a:rPr>
              <a:t>与氢键无关</a:t>
            </a:r>
            <a:r>
              <a:rPr lang="zh-CN" altLang="zh-CN" sz="2800" kern="100" smtClean="0">
                <a:latin typeface="Times New Roman"/>
                <a:ea typeface="华文细黑"/>
                <a:cs typeface="Times New Roman" panose="02020603050405020304"/>
              </a:rPr>
              <a:t>。</a:t>
            </a:r>
            <a:endParaRPr lang="zh-CN" altLang="zh-CN" sz="1050" kern="100">
              <a:latin typeface="宋体" pitchFamily="2" charset="-122"/>
              <a:cs typeface="Courier New" panose="02070309020205020404"/>
            </a:endParaRPr>
          </a:p>
        </p:txBody>
      </p:sp>
      <p:sp>
        <p:nvSpPr>
          <p:cNvPr id="18" name="TextBox 17"/>
          <p:cNvSpPr txBox="1"/>
          <p:nvPr/>
        </p:nvSpPr>
        <p:spPr>
          <a:xfrm>
            <a:off x="226554" y="3653076"/>
            <a:ext cx="612068"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17" name="TextBox 16"/>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答案</a:t>
            </a:r>
          </a:p>
        </p:txBody>
      </p:sp>
      <p:sp>
        <p:nvSpPr>
          <p:cNvPr id="19" name="TextBox 18"/>
          <p:cNvSpPr txBox="1"/>
          <p:nvPr/>
        </p:nvSpPr>
        <p:spPr>
          <a:xfrm>
            <a:off x="1013411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解析</a:t>
            </a:r>
          </a:p>
        </p:txBody>
      </p:sp>
      <p:sp>
        <p:nvSpPr>
          <p:cNvPr id="28" name="TextBox 27"/>
          <p:cNvSpPr txBox="1"/>
          <p:nvPr/>
        </p:nvSpPr>
        <p:spPr>
          <a:xfrm>
            <a:off x="8448496" y="6397923"/>
            <a:ext cx="1584000"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a:solidFill>
                  <a:srgbClr val="000000"/>
                </a:solidFill>
                <a:latin typeface="+mj-ea"/>
                <a:ea typeface="+mj-ea"/>
                <a:cs typeface="Times New Roman" panose="02020603050405020304" pitchFamily="18" charset="0"/>
              </a:rPr>
              <a:t>易错警示</a:t>
            </a:r>
          </a:p>
        </p:txBody>
      </p:sp>
      <p:grpSp>
        <p:nvGrpSpPr>
          <p:cNvPr id="29" name="组合 28"/>
          <p:cNvGrpSpPr/>
          <p:nvPr/>
        </p:nvGrpSpPr>
        <p:grpSpPr>
          <a:xfrm>
            <a:off x="164" y="261442"/>
            <a:ext cx="2333534" cy="693307"/>
            <a:chOff x="164" y="341996"/>
            <a:chExt cx="2333534" cy="693307"/>
          </a:xfrm>
        </p:grpSpPr>
        <p:sp>
          <p:nvSpPr>
            <p:cNvPr id="30" name="五边形 29"/>
            <p:cNvSpPr/>
            <p:nvPr/>
          </p:nvSpPr>
          <p:spPr>
            <a:xfrm>
              <a:off x="164" y="505747"/>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31" name="燕尾形 30"/>
            <p:cNvSpPr/>
            <p:nvPr/>
          </p:nvSpPr>
          <p:spPr>
            <a:xfrm>
              <a:off x="262558" y="501558"/>
              <a:ext cx="2037820" cy="495548"/>
            </a:xfrm>
            <a:prstGeom prst="chevron">
              <a:avLst>
                <a:gd name="adj" fmla="val 36111"/>
              </a:avLst>
            </a:prstGeom>
            <a:solidFill>
              <a:srgbClr val="00CC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
          <p:nvSpPr>
            <p:cNvPr id="32" name="矩形 31"/>
            <p:cNvSpPr/>
            <p:nvPr/>
          </p:nvSpPr>
          <p:spPr>
            <a:xfrm>
              <a:off x="245466" y="341996"/>
              <a:ext cx="2088232" cy="69330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tabLst>
                  <a:tab pos="1890395"/>
                </a:tabLst>
                <a:defRPr/>
              </a:pPr>
              <a:r>
                <a:rPr lang="zh-CN" altLang="en-US" sz="2800" b="1" kern="100">
                  <a:solidFill>
                    <a:srgbClr val="000000"/>
                  </a:solidFill>
                  <a:latin typeface="宋体" pitchFamily="2" charset="-122"/>
                  <a:cs typeface="Courier New" panose="02070309020205020404"/>
                </a:rPr>
                <a:t>活学活用</a:t>
              </a:r>
            </a:p>
          </p:txBody>
        </p:sp>
      </p:grpSp>
      <p:sp>
        <p:nvSpPr>
          <p:cNvPr id="33" name="五边形 32"/>
          <p:cNvSpPr/>
          <p:nvPr/>
        </p:nvSpPr>
        <p:spPr>
          <a:xfrm>
            <a:off x="164" y="425193"/>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1200">
              <a:solidFill>
                <a:srgbClr val="000000"/>
              </a:solidFill>
              <a:latin typeface="微软雅黑" pitchFamily="34" charset="-122"/>
              <a:ea typeface="微软雅黑" pitchFamily="34"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3" restart="whenNotActive" fill="hold" evtFilter="cancelBubble" nodeType="interactiveSeq">
                <p:stCondLst>
                  <p:cond evt="onClick" delay="0">
                    <p:tgtEl>
                      <p:spTgt spid="19"/>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27">
                                            <p:txEl>
                                              <p:pRg st="5" end="5"/>
                                            </p:txEl>
                                          </p:spTgt>
                                        </p:tgtEl>
                                        <p:attrNameLst>
                                          <p:attrName>style.visibility</p:attrName>
                                        </p:attrNameLst>
                                      </p:cBhvr>
                                      <p:to>
                                        <p:strVal val="visible"/>
                                      </p:to>
                                    </p:set>
                                    <p:animEffect transition="in" filter="blinds(horizontal)">
                                      <p:cBhvr>
                                        <p:cTn id="18" dur="500"/>
                                        <p:tgtEl>
                                          <p:spTgt spid="27">
                                            <p:txEl>
                                              <p:pRg st="5" end="5"/>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0" nodeType="clickEffect">
                                  <p:stCondLst>
                                    <p:cond delay="0"/>
                                  </p:stCondLst>
                                  <p:childTnLst>
                                    <p:animEffect transition="out" filter="fade">
                                      <p:cBhvr>
                                        <p:cTn id="22" dur="500"/>
                                        <p:tgtEl>
                                          <p:spTgt spid="27">
                                            <p:txEl>
                                              <p:pRg st="5" end="5"/>
                                            </p:txEl>
                                          </p:spTgt>
                                        </p:tgtEl>
                                      </p:cBhvr>
                                    </p:animEffect>
                                    <p:set>
                                      <p:cBhvr>
                                        <p:cTn id="23" dur="1" fill="hold">
                                          <p:stCondLst>
                                            <p:cond delay="499"/>
                                          </p:stCondLst>
                                        </p:cTn>
                                        <p:tgtEl>
                                          <p:spTgt spid="27">
                                            <p:txEl>
                                              <p:pRg st="5" end="5"/>
                                            </p:txEl>
                                          </p:spTgt>
                                        </p:tgtEl>
                                        <p:attrNameLst>
                                          <p:attrName>style.visibility</p:attrName>
                                        </p:attrNameLst>
                                      </p:cBhvr>
                                      <p:to>
                                        <p:strVal val="hidden"/>
                                      </p:to>
                                    </p:set>
                                  </p:childTnLst>
                                </p:cTn>
                              </p:par>
                            </p:childTnLst>
                          </p:cTn>
                        </p:par>
                      </p:childTnLst>
                    </p:cTn>
                  </p:par>
                </p:childTnLst>
              </p:cTn>
              <p:nextCondLst>
                <p:cond evt="onClick" delay="0">
                  <p:tgtEl>
                    <p:spTgt spid="19"/>
                  </p:tgtEl>
                </p:cond>
              </p:nextCondLst>
            </p:seq>
          </p:childTnLst>
        </p:cTn>
      </p:par>
    </p:tnLst>
    <p:bldLst>
      <p:bldP spid="27" grpId="0" build="allAtOnce"/>
      <p:bldP spid="18" grpId="1"/>
      <p:bldP spid="18" grpId="2"/>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2"/>
          <a:stretch>
            <a:fillRect/>
          </a:stretch>
        </a:blipFill>
      </p:bgPr>
    </p:bg>
    <p:spTree>
      <p:nvGrpSpPr>
        <p:cNvPr id="1" name=""/>
        <p:cNvGrpSpPr/>
        <p:nvPr/>
      </p:nvGrpSpPr>
      <p:grpSpPr>
        <a:xfrm>
          <a:off x="0" y="0"/>
          <a:ext cx="0" cy="0"/>
        </a:xfrm>
      </p:grpSpPr>
      <p:sp>
        <p:nvSpPr>
          <p:cNvPr id="7" name="矩形 6"/>
          <p:cNvSpPr/>
          <p:nvPr/>
        </p:nvSpPr>
        <p:spPr>
          <a:xfrm>
            <a:off x="710582" y="1125538"/>
            <a:ext cx="10560164" cy="32421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panose="02020603050405020304"/>
              </a:rPr>
              <a:t>易错警示</a:t>
            </a:r>
            <a:r>
              <a:rPr lang="zh-CN" altLang="zh-CN" sz="2800" kern="100" smtClean="0">
                <a:latin typeface="Times New Roman"/>
                <a:ea typeface="华文细黑"/>
                <a:cs typeface="Times New Roman" panose="02020603050405020304"/>
              </a:rPr>
              <a:t>　</a:t>
            </a:r>
            <a:r>
              <a:rPr lang="en-US" altLang="zh-CN" sz="2800" kern="100">
                <a:latin typeface="Times New Roman"/>
                <a:ea typeface="华文细黑"/>
                <a:cs typeface="Courier New" panose="02070309020205020404"/>
              </a:rPr>
              <a:t> 1.</a:t>
            </a:r>
            <a:r>
              <a:rPr lang="zh-CN" altLang="zh-CN" sz="2800" kern="100">
                <a:latin typeface="Times New Roman"/>
                <a:ea typeface="华文细黑"/>
                <a:cs typeface="Times New Roman" panose="02020603050405020304"/>
              </a:rPr>
              <a:t>氢键是一种分子间作用力，不属于化学键，只能是</a:t>
            </a:r>
            <a:r>
              <a:rPr lang="en-US" altLang="zh-CN" sz="2800" kern="100">
                <a:latin typeface="Times New Roman"/>
                <a:ea typeface="华文细黑"/>
                <a:cs typeface="Courier New" panose="02070309020205020404"/>
              </a:rPr>
              <a:t>F—H</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O—H</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N—H</a:t>
            </a:r>
            <a:r>
              <a:rPr lang="zh-CN" altLang="zh-CN" sz="2800" kern="100">
                <a:latin typeface="Times New Roman"/>
                <a:ea typeface="华文细黑"/>
                <a:cs typeface="Times New Roman" panose="02020603050405020304"/>
              </a:rPr>
              <a:t>中的</a:t>
            </a:r>
            <a:r>
              <a:rPr lang="en-US" altLang="zh-CN" sz="2800" kern="100">
                <a:latin typeface="Times New Roman"/>
                <a:ea typeface="华文细黑"/>
                <a:cs typeface="Courier New" panose="02070309020205020404"/>
              </a:rPr>
              <a:t>H</a:t>
            </a:r>
            <a:r>
              <a:rPr lang="zh-CN" altLang="zh-CN" sz="2800" kern="100">
                <a:latin typeface="Times New Roman"/>
                <a:ea typeface="华文细黑"/>
                <a:cs typeface="Times New Roman" panose="02020603050405020304"/>
              </a:rPr>
              <a:t>原子与另一分子或同一分子中的</a:t>
            </a:r>
            <a:r>
              <a:rPr lang="en-US" altLang="zh-CN" sz="2800" kern="100">
                <a:latin typeface="Times New Roman"/>
                <a:ea typeface="华文细黑"/>
                <a:cs typeface="Courier New" panose="02070309020205020404"/>
              </a:rPr>
              <a:t>F</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O</a:t>
            </a:r>
            <a:r>
              <a:rPr lang="zh-CN" altLang="zh-CN" sz="2800" kern="100">
                <a:latin typeface="Times New Roman"/>
                <a:ea typeface="华文细黑"/>
                <a:cs typeface="Times New Roman" panose="02020603050405020304"/>
              </a:rPr>
              <a:t>、</a:t>
            </a:r>
            <a:r>
              <a:rPr lang="en-US" altLang="zh-CN" sz="2800" kern="100">
                <a:latin typeface="Times New Roman"/>
                <a:ea typeface="华文细黑"/>
                <a:cs typeface="Courier New" panose="02070309020205020404"/>
              </a:rPr>
              <a:t>N</a:t>
            </a:r>
            <a:r>
              <a:rPr lang="zh-CN" altLang="zh-CN" sz="2800" kern="100">
                <a:latin typeface="Times New Roman"/>
                <a:ea typeface="华文细黑"/>
                <a:cs typeface="Times New Roman" panose="02020603050405020304"/>
              </a:rPr>
              <a:t>原子之间才能形成氢键。</a:t>
            </a:r>
            <a:endParaRPr lang="zh-CN" altLang="zh-CN" sz="1050" kern="100">
              <a:latin typeface="宋体" pitchFamily="2" charset="-122"/>
              <a:cs typeface="Courier New" panose="02070309020205020404"/>
            </a:endParaRPr>
          </a:p>
          <a:p>
            <a:pPr algn="just">
              <a:lnSpc>
                <a:spcPct val="150000"/>
              </a:lnSpc>
              <a:spcAft>
                <a:spcPct val="0"/>
              </a:spcAft>
            </a:pPr>
            <a:r>
              <a:rPr lang="en-US" altLang="zh-CN" sz="2800" kern="100">
                <a:latin typeface="Times New Roman"/>
                <a:ea typeface="华文细黑"/>
                <a:cs typeface="Courier New" panose="02070309020205020404"/>
              </a:rPr>
              <a:t>2.</a:t>
            </a:r>
            <a:r>
              <a:rPr lang="zh-CN" altLang="zh-CN" sz="2800" kern="100">
                <a:latin typeface="Times New Roman"/>
                <a:ea typeface="华文细黑"/>
                <a:cs typeface="Times New Roman" panose="02020603050405020304"/>
              </a:rPr>
              <a:t>氢键能影响物质的物理性质</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如熔、沸点、密度、溶解性</a:t>
            </a:r>
            <a:r>
              <a:rPr lang="en-US" altLang="zh-CN" sz="2800" kern="100">
                <a:latin typeface="Times New Roman"/>
                <a:ea typeface="华文细黑"/>
                <a:cs typeface="Courier New" panose="02070309020205020404"/>
              </a:rPr>
              <a:t>)</a:t>
            </a:r>
            <a:r>
              <a:rPr lang="zh-CN" altLang="zh-CN" sz="2800" kern="100">
                <a:latin typeface="Times New Roman"/>
                <a:ea typeface="华文细黑"/>
                <a:cs typeface="Times New Roman" panose="02020603050405020304"/>
              </a:rPr>
              <a:t>和电离的性质，不影响分子的稳定性等化学性质。</a:t>
            </a:r>
            <a:endParaRPr lang="zh-CN" altLang="zh-CN" sz="1050" kern="100">
              <a:effectLst/>
              <a:latin typeface="宋体"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https://d.book118.com/586150212155010101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174</Paragraphs>
  <Slides>28</Slides>
  <Notes>16</Notes>
  <TotalTime>1</TotalTime>
  <HiddenSlides>5</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28</vt:i4>
      </vt:variant>
    </vt:vector>
  </HeadingPairs>
  <TitlesOfParts>
    <vt:vector baseType="lpstr" size="38">
      <vt:lpstr>Arial</vt:lpstr>
      <vt:lpstr>Calibri</vt:lpstr>
      <vt:lpstr>Arial Black</vt:lpstr>
      <vt:lpstr>微软雅黑</vt:lpstr>
      <vt:lpstr>黑体</vt:lpstr>
      <vt:lpstr>Times New Roman</vt:lpstr>
      <vt:lpstr>Courier New</vt:lpstr>
      <vt:lpstr>华文细黑</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2024-09-26T06:17:31.116</cp:lastPrinted>
  <dcterms:created xsi:type="dcterms:W3CDTF">2024-09-25T22:17:31Z</dcterms:created>
  <dcterms:modified xsi:type="dcterms:W3CDTF">2024-09-25T22:17:32Z</dcterms:modified>
</cp:coreProperties>
</file>