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A5367-0DEA-4F2D-91DA-FFAC59AF1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A16B7-F793-4855-AE91-9E550357F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414DC-EA72-498C-A70A-70BE4D1E1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8B1C12-C8C6-4330-AC8D-7634BBA7D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253BE4-582F-46B2-AE5A-BBCD6D363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DC18C9-06AC-4284-B7D4-B8BE6BF15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1BCEFC-7821-41A0-B0FF-A2BC0DC14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A754F3-FABE-46B2-8813-D0FC5D6A8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D232F7-FC9A-4E59-906D-B0459788A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DD1FBD-37F6-4A1B-A0A1-7FB661644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9649CC-14F3-4006-AB2B-094899F70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20222023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个人所得税专项扣除培训介绍(人力资源部培训用)\n## 1.个人所得税专项扣除政策背景及意义\n### 1.1个人所得税专项扣除政策的发展历程\n### 1.2个人所得税专项扣除政策的目的和意义\n### 1.3个人所得税专项扣除政策对员工的影响\n## 2.个人所得税专项扣除项目及适用范围\n### 2.1个人所得税专项扣除项目的种类\n### 2.2个人所得税专项扣除项目的适用范围\n### 2.3个人所得税专项扣除项目的计算方法和标准\n## 3.个人所得税专项扣除操作流程及注意事项\n### 3.1个人所得税专项扣除的操作流程\n### 3.2个人所得税专项扣除的注意事项\n### 3.3个人所得税专项扣除的风险防范\n## 4.个人所得税专项扣除政策执行中的问题及解决方案\n### 4.1个人所得税专项扣除政策执行中的问题\n### 4.2个人所得税专项扣除政策执行问题的解决方案\n### 4.3个人所得税专项扣除政策执行的监管和评估\n## 5.个人所得税专项扣除政策的发展趋势及应对策略\n### 5.1个人所得税专项扣除政策的发展趋势\n### 5.2个人所得税专项扣除政策的应对策略\n### 5.3个人所得税专项扣除政策的持续优化和完善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个人所得税专项扣除培训介绍(人力资源部培训用)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个人所得税专项扣除政策背景及意义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0" name="组合 16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1" name="组合 170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1980年代：个人所得税专项扣除政策初步设立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主要针对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工资薪金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劳务报酬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等收入来源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专项扣除项目包括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教育支出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医疗费用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1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6" name="组合 175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1990年代：个人所得税专项扣除政策逐步完善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住房贷款利息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住房租金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等专项扣除项目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税收减免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政策，鼓励科技创新和投资</a:t>
                </a:r>
                <a:endParaRPr/>
              </a:p>
            </p:txBody>
          </p:sp>
          <p:pic>
            <p:nvPicPr>
              <p:cNvPr id="18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1" name="组合 180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2000年代至今：个人所得税专项扣除政策不断优化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个税改革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，调整专项扣除项目和标准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税收监管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，提高税收公平性和透明度</a:t>
                </a:r>
                <a:endParaRPr/>
              </a:p>
            </p:txBody>
          </p:sp>
          <p:pic>
            <p:nvPicPr>
              <p:cNvPr id="18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个人所得税专项扣除政策的发展历程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目的：</a:t>
                </a:r>
                <a:endParaRPr/>
              </a:p>
            </p:txBody>
          </p:sp>
          <p:sp>
            <p:nvSpPr>
              <p:cNvPr id="1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中低收入群体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的税收负担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收入分配公平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，缩小贫富差距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，拉动经济增长</a:t>
                </a:r>
                <a:endParaRPr/>
              </a:p>
            </p:txBody>
          </p:sp>
          <p:sp>
            <p:nvSpPr>
              <p:cNvPr id="1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意义：</a:t>
                </a:r>
                <a:endParaRPr/>
              </a:p>
            </p:txBody>
          </p:sp>
          <p:sp>
            <p:nvSpPr>
              <p:cNvPr id="1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改善民生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，提高人民生活水平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人才流动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，优化劳动力市场结构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经济结构转型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，提高国家竞争力</a:t>
                </a:r>
                <a:endParaRPr/>
              </a:p>
            </p:txBody>
          </p:sp>
          <p:sp>
            <p:nvSpPr>
              <p:cNvPr id="2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个人所得税专项扣除政策的目的和意义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0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0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0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减少员工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税收负担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，提高员工福利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激励员工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，提高员工工作积极性</a:t>
                </a:r>
                <a:endParaRPr/>
              </a:p>
            </p:txBody>
          </p:sp>
          <p:sp>
            <p:nvSpPr>
              <p:cNvPr id="2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增加员工可支配收入，提高消费能力</a:t>
                </a:r>
                <a:endParaRPr/>
              </a:p>
            </p:txBody>
          </p:sp>
        </p:grpSp>
        <p:grpSp>
          <p:nvGrpSpPr>
            <p:cNvPr id="21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贫富差距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，提高员工满意度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留住人才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，降低员工流失率</a:t>
                </a:r>
                <a:endParaRPr/>
              </a:p>
            </p:txBody>
          </p:sp>
          <p:sp>
            <p:nvSpPr>
              <p:cNvPr id="21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优化员工收入分配，提高劳动生产率</a:t>
                </a:r>
                <a:endParaRPr/>
              </a:p>
            </p:txBody>
          </p:sp>
        </p:grpSp>
        <p:grpSp>
          <p:nvGrpSpPr>
            <p:cNvPr id="21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1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员工感受到企业的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建立企业文化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，提高企业声誉</a:t>
                </a:r>
                <a:endParaRPr/>
              </a:p>
            </p:txBody>
          </p:sp>
          <p:sp>
            <p:nvSpPr>
              <p:cNvPr id="21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提高员工忠诚度，增强企业凝聚力</a:t>
                </a:r>
                <a:endParaRPr/>
              </a:p>
            </p:txBody>
          </p:sp>
        </p:grpSp>
      </p:grpSp>
      <p:pic>
        <p:nvPicPr>
          <p:cNvPr id="21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1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个人所得税专项扣除政策对员工的影响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个人所得税专项扣除项目及适用范围</a:t>
            </a:r>
            <a:endParaRPr/>
          </a:p>
        </p:txBody>
      </p:sp>
      <p:sp>
        <p:nvSpPr>
          <p:cNvPr id="2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6" name="Tencent" descr="{&quot;isTemplate&quot;:false,&quot;type&quot;:&quot;title&quot;,&quot;canOmit&quot;:false,&quot;range&quot;:0}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latin typeface="Microsoft YaHei" panose="020b0503020204020204" pitchFamily="34" charset="-122"/>
                <a:ea typeface="Microsoft YaHei" panose="020b0503020204020204" pitchFamily="34" charset="-122"/>
              </a:rPr>
              <a:t>正文标题内容</a:t>
            </a:r>
            <a:endParaRPr/>
          </a:p>
        </p:txBody>
      </p:sp>
      <p:sp>
        <p:nvSpPr>
          <p:cNvPr id="227" name="椭圆 41"/>
          <p:cNvSpPr>
            <a:spLocks noChangeAspect="1"/>
          </p:cNvSpPr>
          <p:nvPr/>
        </p:nvSpPr>
        <p:spPr>
          <a:xfrm>
            <a:off x="4296000" y="2469966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8" name="椭圆 42"/>
          <p:cNvSpPr>
            <a:spLocks noChangeAspect="1"/>
          </p:cNvSpPr>
          <p:nvPr/>
        </p:nvSpPr>
        <p:spPr>
          <a:xfrm>
            <a:off x="7032000" y="246996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902738" y="643889"/>
            <a:ext cx="103886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个人所得税专项扣除项目的种类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30" name="椭圆 43"/>
          <p:cNvSpPr>
            <a:spLocks noChangeAspect="1"/>
          </p:cNvSpPr>
          <p:nvPr/>
        </p:nvSpPr>
        <p:spPr>
          <a:xfrm>
            <a:off x="4296000" y="4941979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1" name="椭圆 44" descr="{&quot;isTemplate&quot;:false,&quot;type&quot;:&quot;subTitle&quot;,&quot;canOmit&quot;:true,&quot;range&quot;:0}"/>
          <p:cNvSpPr>
            <a:spLocks noChangeAspect="1"/>
          </p:cNvSpPr>
          <p:nvPr/>
        </p:nvSpPr>
        <p:spPr>
          <a:xfrm>
            <a:off x="7032000" y="4941979"/>
            <a:ext cx="864000" cy="8640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⚙️</a:t>
            </a:r>
            <a:endParaRPr/>
          </a:p>
        </p:txBody>
      </p:sp>
      <p:grpSp>
        <p:nvGrpSpPr>
          <p:cNvPr id="232" name="组合 23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02736" y="2341775"/>
            <a:ext cx="10386524" cy="4131096"/>
            <a:chOff x="902737" y="2341775"/>
            <a:chExt cx="10386524" cy="4131096"/>
          </a:xfrm>
        </p:grpSpPr>
        <p:grpSp>
          <p:nvGrpSpPr>
            <p:cNvPr id="233" name="组合 60"/>
            <p:cNvGrpSpPr/>
            <p:nvPr/>
          </p:nvGrpSpPr>
          <p:grpSpPr>
            <a:xfrm>
              <a:off x="902737" y="2341775"/>
              <a:ext cx="3046175" cy="1524486"/>
              <a:chOff x="7681382" y="2343782"/>
              <a:chExt cx="3046175" cy="1524486"/>
            </a:xfrm>
          </p:grpSpPr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681382" y="2753762"/>
                <a:ext cx="3042524" cy="1114506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子女教育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书本费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等支出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继续教育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等支出</a:t>
                </a:r>
                <a:endParaRPr/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815024" y="2343782"/>
                <a:ext cx="2912533" cy="3937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教育支出专项扣除</a:t>
                </a:r>
                <a:endParaRPr lang="en-US" sz="2000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236" name="组合 56"/>
            <p:cNvGrpSpPr/>
            <p:nvPr/>
          </p:nvGrpSpPr>
          <p:grpSpPr>
            <a:xfrm>
              <a:off x="8246737" y="2344372"/>
              <a:ext cx="3042524" cy="1524486"/>
              <a:chOff x="7681382" y="2343782"/>
              <a:chExt cx="3042524" cy="1524486"/>
            </a:xfrm>
          </p:grpSpPr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681382" y="2753762"/>
                <a:ext cx="3042524" cy="1114506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医疗保险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自付医疗费用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等支出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子女医疗费用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自付医疗费用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等支出</a:t>
                </a:r>
                <a:endParaRPr/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681382" y="2343782"/>
                <a:ext cx="2888342" cy="3937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2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医疗费用专项扣除</a:t>
                </a:r>
                <a:endParaRPr lang="en-US" sz="2000" b="1">
                  <a:solidFill>
                    <a:schemeClr val="accent2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239" name="组合 63"/>
            <p:cNvGrpSpPr/>
            <p:nvPr/>
          </p:nvGrpSpPr>
          <p:grpSpPr>
            <a:xfrm>
              <a:off x="902737" y="4948385"/>
              <a:ext cx="3046174" cy="1524486"/>
              <a:chOff x="7681382" y="2343782"/>
              <a:chExt cx="3046174" cy="1524486"/>
            </a:xfrm>
          </p:grpSpPr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681382" y="2753762"/>
                <a:ext cx="3042524" cy="1114506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购买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首套住房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的贷款利息支出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购买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改善性住房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的贷款利息支出</a:t>
                </a:r>
                <a:endParaRPr/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90833" y="2343782"/>
                <a:ext cx="2936723" cy="3937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sz="2000" b="1">
                    <a:solidFill>
                      <a:schemeClr val="accent3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住房贷款利息专项扣除</a:t>
                </a:r>
                <a:endParaRPr lang="en-US" sz="2000" b="1">
                  <a:solidFill>
                    <a:schemeClr val="accent3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242" name="组合 57"/>
            <p:cNvGrpSpPr/>
            <p:nvPr/>
          </p:nvGrpSpPr>
          <p:grpSpPr>
            <a:xfrm>
              <a:off x="8246737" y="4948385"/>
              <a:ext cx="3042524" cy="1524486"/>
              <a:chOff x="7681382" y="2343782"/>
              <a:chExt cx="3042524" cy="1524486"/>
            </a:xfrm>
          </p:grpSpPr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681382" y="2753762"/>
                <a:ext cx="3042524" cy="1114506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在工作地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租赁住房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的租金支出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在工作地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租赁住房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的租金支出</a:t>
                </a:r>
                <a:endParaRPr/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681382" y="2343782"/>
                <a:ext cx="2876247" cy="3937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4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住房租金专项扣除</a:t>
                </a:r>
                <a:endParaRPr lang="en-US" sz="2000" b="1">
                  <a:solidFill>
                    <a:schemeClr val="accent4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false,&quot;type&quot;:&quot;title&quot;,&quot;canOmit&quot;:false,&quot;range&quot;:0}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latin typeface="Microsoft YaHei" panose="020b0503020204020204" pitchFamily="34" charset="-122"/>
                <a:ea typeface="Microsoft YaHei" panose="020b0503020204020204" pitchFamily="34" charset="-122"/>
              </a:rPr>
              <a:t>正文标题内容</a:t>
            </a:r>
            <a:endParaRPr/>
          </a:p>
        </p:txBody>
      </p:sp>
      <p:sp>
        <p:nvSpPr>
          <p:cNvPr id="247" name="椭圆 44" descr="{&quot;isTemplate&quot;:false,&quot;type&quot;:&quot;title&quot;,&quot;canOmit&quot;:false,&quot;range&quot;:0}"/>
          <p:cNvSpPr>
            <a:spLocks noChangeAspect="1"/>
          </p:cNvSpPr>
          <p:nvPr/>
        </p:nvSpPr>
        <p:spPr>
          <a:xfrm>
            <a:off x="7032000" y="4941979"/>
            <a:ext cx="864000" cy="8640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04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48" name="Tencent" descr="{&quot;isTemplate&quot;:true,&quot;type&quot;:&quot;title&quot;,&quot;canOmit&quot;:true,&quot;range&quot;:0}"/>
          <p:cNvSpPr txBox="1"/>
          <p:nvPr/>
        </p:nvSpPr>
        <p:spPr>
          <a:xfrm>
            <a:off x="902738" y="643889"/>
            <a:ext cx="103886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个人所得税专项扣除项目的适用范围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49" name="椭圆 41"/>
          <p:cNvSpPr>
            <a:spLocks noChangeAspect="1"/>
          </p:cNvSpPr>
          <p:nvPr/>
        </p:nvSpPr>
        <p:spPr>
          <a:xfrm>
            <a:off x="4296000" y="2469966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50" name="椭圆 42"/>
          <p:cNvSpPr>
            <a:spLocks noChangeAspect="1"/>
          </p:cNvSpPr>
          <p:nvPr/>
        </p:nvSpPr>
        <p:spPr>
          <a:xfrm>
            <a:off x="7032000" y="246996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251" name="组合 25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02738" y="2335630"/>
            <a:ext cx="10386524" cy="4113053"/>
            <a:chOff x="902737" y="2338233"/>
            <a:chExt cx="10386524" cy="4110068"/>
          </a:xfrm>
        </p:grpSpPr>
        <p:grpSp>
          <p:nvGrpSpPr>
            <p:cNvPr id="252" name="组合 60"/>
            <p:cNvGrpSpPr/>
            <p:nvPr/>
          </p:nvGrpSpPr>
          <p:grpSpPr>
            <a:xfrm>
              <a:off x="902737" y="2338233"/>
              <a:ext cx="3046174" cy="1506860"/>
              <a:chOff x="7681382" y="2346631"/>
              <a:chExt cx="3046174" cy="1497068"/>
            </a:xfrm>
          </p:grpSpPr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681382" y="2753762"/>
                <a:ext cx="3042524" cy="108993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子女教育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继续教育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等支出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扣除限额为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子女教育支出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10%</a:t>
                </a:r>
                <a:endParaRPr/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802928" y="2346631"/>
                <a:ext cx="2924628" cy="39085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教育支出专项扣除</a:t>
                </a:r>
                <a:endParaRPr lang="en-US" sz="2000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255" name="组合 56"/>
            <p:cNvGrpSpPr/>
            <p:nvPr/>
          </p:nvGrpSpPr>
          <p:grpSpPr>
            <a:xfrm>
              <a:off x="8246737" y="2344642"/>
              <a:ext cx="3042524" cy="1499661"/>
              <a:chOff x="7681382" y="2344040"/>
              <a:chExt cx="3042524" cy="1499661"/>
            </a:xfrm>
          </p:grpSpPr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681382" y="2753762"/>
                <a:ext cx="3042524" cy="108993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医疗保险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子女医疗费用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等支出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扣除限额为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医疗费用支出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80%</a:t>
                </a:r>
                <a:endParaRPr/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681382" y="2344040"/>
                <a:ext cx="2936723" cy="39341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2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医疗费用专项扣除</a:t>
                </a:r>
                <a:endParaRPr lang="en-US" sz="2000" b="1">
                  <a:solidFill>
                    <a:schemeClr val="accent2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258" name="组合 63"/>
            <p:cNvGrpSpPr/>
            <p:nvPr/>
          </p:nvGrpSpPr>
          <p:grpSpPr>
            <a:xfrm>
              <a:off x="902737" y="4948642"/>
              <a:ext cx="3046174" cy="1499661"/>
              <a:chOff x="7681382" y="2344040"/>
              <a:chExt cx="3046174" cy="1499661"/>
            </a:xfrm>
          </p:grpSpPr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681382" y="2753762"/>
                <a:ext cx="3042524" cy="108993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首套住房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改善性住房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的贷款利息支出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扣除限额为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贷款利息支出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100%</a:t>
                </a:r>
                <a:endParaRPr/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90833" y="2344040"/>
                <a:ext cx="2936723" cy="39341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sz="2000" b="1">
                    <a:solidFill>
                      <a:schemeClr val="accent3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住房贷款利息专项扣除</a:t>
                </a:r>
                <a:endParaRPr lang="en-US" sz="2000" b="1">
                  <a:solidFill>
                    <a:schemeClr val="accent3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261" name="组合 57"/>
            <p:cNvGrpSpPr/>
            <p:nvPr/>
          </p:nvGrpSpPr>
          <p:grpSpPr>
            <a:xfrm>
              <a:off x="8246737" y="4948642"/>
              <a:ext cx="3042524" cy="1499661"/>
              <a:chOff x="7681382" y="2344040"/>
              <a:chExt cx="3042524" cy="1499661"/>
            </a:xfrm>
          </p:grpSpPr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681382" y="2753762"/>
                <a:ext cx="3042524" cy="108993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租赁住房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的租金支出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扣除限额为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租金支出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100%</a:t>
                </a:r>
                <a:endParaRPr/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681382" y="2344040"/>
                <a:ext cx="2876247" cy="39341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4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住房租金专项扣除</a:t>
                </a:r>
                <a:endParaRPr lang="en-US" sz="2000" b="1">
                  <a:solidFill>
                    <a:schemeClr val="accent4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</p:grpSp>
      </p:grpSp>
      <p:sp>
        <p:nvSpPr>
          <p:cNvPr id="264" name="椭圆 43"/>
          <p:cNvSpPr>
            <a:spLocks noChangeAspect="1"/>
          </p:cNvSpPr>
          <p:nvPr/>
        </p:nvSpPr>
        <p:spPr>
          <a:xfrm>
            <a:off x="4296000" y="4941979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03</a:t>
            </a:r>
            <a:endParaRPr kumimoji="1" lang="zh-CN" altLang="en-US" sz="2800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6" name="组合 26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67" name="组合 266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教育支出专项扣除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计算方法：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子女教育支出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 × 10%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扣除标准：最高不超过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子女教育支出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的10%</a:t>
                </a:r>
                <a:endParaRPr/>
              </a:p>
            </p:txBody>
          </p:sp>
          <p:pic>
            <p:nvPicPr>
              <p:cNvPr id="271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2" name="组合 271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医疗费用专项扣除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计算方法：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医疗费用支出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 × 80%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扣除标准：最高不超过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医疗费用支出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的80%</a:t>
                </a:r>
                <a:endParaRPr/>
              </a:p>
            </p:txBody>
          </p:sp>
          <p:pic>
            <p:nvPicPr>
              <p:cNvPr id="276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7" name="组合 276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住房贷款利息专项扣除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计算方法：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贷款利息支出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 × 100%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扣除标准：最高不超过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贷款利息支出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的100%</a:t>
                </a:r>
                <a:endParaRPr/>
              </a:p>
            </p:txBody>
          </p:sp>
          <p:pic>
            <p:nvPicPr>
              <p:cNvPr id="281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2" name="组合 281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住房租金专项扣除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计算方法：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租金支出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 × 100%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扣除标准：最高不超过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租金支出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的100%</a:t>
                </a:r>
                <a:endParaRPr/>
              </a:p>
            </p:txBody>
          </p:sp>
          <p:pic>
            <p:nvPicPr>
              <p:cNvPr id="286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个人所得税专项扣除项目的计算方法和标准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100"/>
              <a:t>个人所得税专项扣除操作流程及注意事项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2" name="组合 11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67373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收集员工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个人信息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收入信息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了解员工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专项扣除项目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金额</a:t>
                </a:r>
                <a:endParaRPr/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收集员工个人所得税专项扣除信息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5" name="组合 14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50436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根据员工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专项扣除项目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金额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计算扣除金额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计算员工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应纳税所得额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应纳税额</a:t>
                </a:r>
                <a:endParaRPr/>
              </a:p>
            </p:txBody>
          </p:sp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计算员工个人所得税专项扣除金额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" name="组合 17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133499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将员工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专项扣除信息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录入税收管理系统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按照税收管理部门要求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申报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专项扣除</a:t>
                </a:r>
                <a:endParaRPr/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申报员工个人所得税专项扣除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核发员工个人所得税专项扣除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716562" y="4654339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税收管理部门审核通过后，核发员工专项扣除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员工收到专项扣除后，按照扣除后的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应纳税额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缴纳个人所得税</a:t>
                </a:r>
                <a:endParaRPr/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个人所得税专项扣除的操作流程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https://d.book118.com/586202220235010050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个人所得税专项扣除培训介绍(人力资源部培训用)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2024-09-16T11:41:07.426</cp:lastPrinted>
  <dcterms:created xsi:type="dcterms:W3CDTF">2024-09-16T03:41:07Z</dcterms:created>
  <dcterms:modified xsi:type="dcterms:W3CDTF">2024-09-16T03:41:09Z</dcterms:modified>
</cp:coreProperties>
</file>