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7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798E7-CD14-4863-975E-FC5F83C0A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DD30F-673E-453E-A45F-DE0C90B05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1E561-CF60-4FBD-AA00-FCA748CB8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44F6AC-0066-4AD2-97FD-2B6C9C9CD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4B0B3E-E25C-4868-B016-9AA5336A2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F326BE-A474-49D8-9065-71AF822D9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76A1DD-A653-4DD5-90B1-0462ED11E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2A4869-8DAD-42AE-B011-50775D102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61D431-5DC4-4768-87B0-59F14B52A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17083-5E35-4240-878B-8C3D10142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15BB5-5F70-40A9-B63C-E69D02D22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464021" y="480291"/>
            <a:ext cx="11229216" cy="58974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0" dist="5080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2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Relationship Id="rId4" Type="http://schemas.openxmlformats.org/officeDocument/2006/relationships/tags" Target="../tags/tag6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Relationship Id="rId4" Type="http://schemas.openxmlformats.org/officeDocument/2006/relationships/tags" Target="../tags/tag6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tags" Target="../tags/tag6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Relationship Id="rId4" Type="http://schemas.openxmlformats.org/officeDocument/2006/relationships/tags" Target="../tags/tag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Relationship Id="rId4" Type="http://schemas.openxmlformats.org/officeDocument/2006/relationships/tags" Target="../tags/tag6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Relationship Id="rId4" Type="http://schemas.openxmlformats.org/officeDocument/2006/relationships/tags" Target="../tags/tag6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Relationship Id="rId4" Type="http://schemas.openxmlformats.org/officeDocument/2006/relationships/tags" Target="../tags/tag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Relationship Id="rId4" Type="http://schemas.openxmlformats.org/officeDocument/2006/relationships/tags" Target="../tags/tag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png" /><Relationship Id="rId4" Type="http://schemas.openxmlformats.org/officeDocument/2006/relationships/tags" Target="../tags/tag7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.png" /><Relationship Id="rId4" Type="http://schemas.openxmlformats.org/officeDocument/2006/relationships/tags" Target="../tags/tag7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20224010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 title=""/>
          <p:cNvSpPr/>
          <p:nvPr/>
        </p:nvSpPr>
        <p:spPr>
          <a:xfrm>
            <a:off x="917575" y="1488440"/>
            <a:ext cx="10500995" cy="442023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995045" y="1692275"/>
            <a:ext cx="10201910" cy="42265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zh-CN" altLang="en-US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分析概括能力</a:t>
            </a:r>
            <a:r>
              <a:rPr lang="zh-CN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高阶思维训练</a:t>
            </a:r>
            <a:r>
              <a:rPr lang="en-US" altLang="zh-CN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endParaRPr lang="zh-CN" altLang="en-US" sz="4800">
              <a:solidFill>
                <a:schemeClr val="accent1">
                  <a:lumMod val="75000"/>
                </a:schemeClr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微专题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1</a:t>
            </a:r>
            <a:r>
              <a:rPr 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：</a:t>
            </a:r>
            <a:endParaRPr lang="zh-CN" sz="60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现代文阅读</a:t>
            </a: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Ⅰ</a:t>
            </a: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</a:t>
            </a: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</a:t>
            </a: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题（主观概括题）</a:t>
            </a:r>
            <a:endParaRPr 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第一课：</a:t>
            </a:r>
            <a:r>
              <a:rPr 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观点型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——</a:t>
            </a:r>
            <a:r>
              <a:rPr 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利用信息类的文本观点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endParaRPr lang="zh-CN" sz="28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zh-CN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来解读题目情境中的观点内容</a:t>
            </a:r>
            <a:r>
              <a:rPr sz="2800">
                <a:solidFill>
                  <a:schemeClr val="accent1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  <a:sym typeface="+mn-lt"/>
              </a:rPr>
              <a:t> </a:t>
            </a:r>
            <a:r>
              <a:rPr sz="2800">
                <a:solidFill>
                  <a:schemeClr val="accent1">
                    <a:lumMod val="7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lt"/>
              </a:rPr>
              <a:t> </a:t>
            </a:r>
            <a:endParaRPr lang="en-US" altLang="zh-CN" sz="660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en-US" altLang="zh-CN" sz="660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lt"/>
              </a:rPr>
              <a:t>                               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武穴中学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陈保侯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 </a:t>
            </a:r>
            <a:r>
              <a:rPr lang="en-US" sz="6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  </a:t>
            </a:r>
            <a:r>
              <a:rPr 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   </a:t>
            </a:r>
            <a:endParaRPr lang="en-US" sz="2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4" name="文本框 3" title=""/>
          <p:cNvSpPr txBox="1"/>
          <p:nvPr/>
        </p:nvSpPr>
        <p:spPr>
          <a:xfrm>
            <a:off x="199390" y="1338580"/>
            <a:ext cx="11910060" cy="368363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</a:t>
            </a: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主观概括题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5             </a:t>
            </a:r>
            <a:r>
              <a:rPr lang="en-US" altLang="zh-CN" sz="2800" b="1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r>
              <a:rPr lang="en-US" altLang="zh-CN" sz="2800" b="1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新高考 信息类文本“情境+问题”主观题</a:t>
            </a:r>
            <a:endParaRPr lang="en-US" altLang="zh-CN" sz="2800" b="1">
              <a:solidFill>
                <a:schemeClr val="tx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endParaRPr sz="24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【课前引入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·</a:t>
            </a: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熟悉题型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】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lang="en-US" altLang="zh-CN" sz="8000" b="1" i="1">
              <a:solidFill>
                <a:srgbClr val="0070C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endParaRPr lang="zh-CN" altLang="en-US" sz="48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01“情境+问题”共性</a:t>
            </a:r>
            <a:endParaRPr lang="zh-CN" sz="3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文本内向文本外的知识迁移，情境化问题新设计。这类题目有两个共性：一是题目会给出一定的情境，一是给出一定的答题要求。情境化的存在，就是为问题的提出。情境的类型是多样的，总的来说分为三大类型：观点型，材料型，生活情境型。</a:t>
            </a:r>
            <a:endParaRPr 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①观点型，利用信息类的文本观点，来解读题目情境中的观点内容；</a:t>
            </a:r>
            <a:endParaRPr 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②材料型，利用信息类的文本观点，来解读题目情境中的新材料；</a:t>
            </a:r>
            <a:endParaRPr 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③生活情境型利用信息类的文本观点，来应对生活化的具体场景问题。</a:t>
            </a:r>
            <a:endParaRPr 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1230610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endParaRPr lang="zh-CN" altLang="en-US" sz="48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</a:t>
            </a: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02考查要点（主观题）</a:t>
            </a:r>
            <a:r>
              <a:rPr 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endParaRPr lang="zh-CN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endParaRPr lang="zh-CN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1.能准确清晰地分析和阐明观点与材料之间的关系；</a:t>
            </a:r>
            <a:endParaRPr lang="zh-CN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2.能比较、概括多个文本的信息，发现其内容、观点、材料组织与使用等方面的异同；</a:t>
            </a:r>
            <a:endParaRPr lang="zh-CN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</a:t>
            </a:r>
            <a:r>
              <a:rPr 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3.能用文本提供的事实、观点和方法解决遇到的实际问题。</a:t>
            </a:r>
            <a:r>
              <a:rPr lang="en-US" altLang="zh-CN" sz="28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endParaRPr lang="en-US" altLang="zh-CN" sz="28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1230610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</a:t>
            </a: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03“情境+问题”典型题目展示 </a:t>
            </a:r>
            <a:endParaRPr lang="zh-CN" sz="3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例1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【2022年新高考语文Ⅰ卷·现代文阅读Ⅰ】 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</a:t>
            </a: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5.“己所不欲，勿施于人”出自《论语》，现已成为国际社会公认的处理人际关系和国际关系的黄金准则。</a:t>
            </a:r>
            <a:r>
              <a:rPr lang="zh-CN" sz="2400" b="1" u="sng"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（情境，文本外材料）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请结合材料一对这一现象加以分析。</a:t>
            </a:r>
            <a:r>
              <a:rPr lang="zh-CN" sz="2400" b="1" u="sng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（问题）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（4分）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例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2</a:t>
            </a:r>
            <a:r>
              <a:rPr 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【山东省高三十月百校联考】 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5.高中《语文》教材编选了《荷塘月色》《故都的秋》《我与地坛》等现代经典散文，</a:t>
            </a:r>
            <a:r>
              <a:rPr lang="zh-CN" sz="2400" b="1" u="sng"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（情境，文本外材料）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请从中任选一篇，结合材料一，简要分析其在散文文体四个层面的体现。</a:t>
            </a:r>
            <a:r>
              <a:rPr lang="zh-CN" sz="2400" b="1" u="sng"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（问题）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（4分）</a:t>
            </a:r>
            <a:endParaRPr 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例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3</a:t>
            </a:r>
            <a:r>
              <a:rPr 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【广东省广州市2022届高三上学期第一次统一检测】 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5中国戏曲学院打算把传统戏曲《花为媒》推介到法国，</a:t>
            </a:r>
            <a:r>
              <a:rPr lang="zh-CN" sz="2400" b="1" u="sng"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（情境，文本外材料）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那么，学院所选择的译员，除了有深厚的法语造诣之外，最好还要达到哪几条要求？请简要概括。</a:t>
            </a:r>
            <a:r>
              <a:rPr lang="zh-CN" sz="2400" b="1" u="sng"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（问题）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（6分）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</a:t>
            </a:r>
            <a:endParaRPr lang="en-US" altLang="zh-CN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1230610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</a:t>
            </a: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</a:t>
            </a: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03“情境+问题”典型题目展示 </a:t>
            </a:r>
            <a:endParaRPr lang="zh-CN" sz="3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例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4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【2023届高三上学期期末校际联合考试】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5．中华优秀传统文化是培育中华民族共同体意识的重要精神力量，请分析下列文字蕴含的中华民族共同体意识。</a:t>
            </a:r>
            <a:r>
              <a:rPr lang="zh-CN" sz="2400" b="1" u="sng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（问题）</a:t>
            </a: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（4 分） 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大道之行也，天下为公，选贤与能，讲信修睦。故人不独亲其亲，不独子其子，使老有所终，壮有所用，幼有所长，矜、寡、孤、独、废疾者皆有所养，男有分，女有归。货恶其弃于地也，不必藏于己；力恶其不出于身也，不必为己。是故谋闭而不兴，盗窃乱贼而不作，故外户而不闭，是谓大同。（《礼记》）</a:t>
            </a:r>
            <a:r>
              <a:rPr lang="zh-CN" sz="2400" b="1" u="sng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（情境，文本外材料）</a:t>
            </a:r>
            <a:r>
              <a:rPr lang="en-US" altLang="zh-CN" sz="2400" b="1" u="sng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endParaRPr lang="en-US" altLang="zh-CN" sz="2400" b="1" u="sng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1230610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04.答题基本能力</a:t>
            </a:r>
            <a:endParaRPr lang="zh-CN" sz="2800" b="1">
              <a:solidFill>
                <a:srgbClr val="C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（1）了解文体特点。</a:t>
            </a:r>
            <a:endParaRPr 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</a:t>
            </a:r>
            <a:r>
              <a:rPr 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①内容。这类文章多从报刊或网络节选，组成非连续性文本（2-4则材料），选材广泛，贴近现实，关注传统文化，关注民生和社会热点，如传统文化、人工智能、新冠肺炎、医药、养老、教育、环保、科技成果等均有涉及。</a:t>
            </a:r>
            <a:endParaRPr lang="zh-CN" sz="20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</a:t>
            </a:r>
            <a:r>
              <a:rPr 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②“非连续性”群文。信息类文本，都会有一个母话题，不同材料从不同角度对这一母话题进行论述。同一话题，不同角度，构成“非连续性”。</a:t>
            </a:r>
            <a:endParaRPr lang="zh-CN" sz="20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</a:t>
            </a:r>
            <a:r>
              <a:rPr 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③文体特点。从总体上来看，这些文章，在文体上都有一个共同特点：作者会围绕某一话题，提出一个现象，表达自己的看法。写法是多样的、灵活的，有分析问题，有解决问题，有提出建议等等。对于考生而言，重要的是理解每一则材料的整体结构、论证思路和主要内容，这是答题的根本。每一份材料，都会提出一个主观点，然后围绕主观点从不同方面进行论述。其本质就是：总观点+分论述（内部又含“分观点+材料+论述”这样的论述单元）。</a:t>
            </a:r>
            <a:r>
              <a:rPr lang="en-US" altLang="zh-CN" sz="20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endParaRPr lang="en-US" altLang="zh-CN" sz="20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1230610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04.答题基本能力</a:t>
            </a:r>
            <a:endParaRPr lang="zh-CN" sz="2800" b="1">
              <a:solidFill>
                <a:srgbClr val="C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（2）.提高阅读理解能力。</a:t>
            </a:r>
            <a:endParaRPr lang="zh-CN" sz="20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 </a:t>
            </a:r>
            <a:r>
              <a:rPr lang="zh-CN" sz="28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阅读信息类文本，除了掌上面的文体特点外，考生还有一项重要的阅读能力，就是在短时间内，静心阅读，深层阅读，理解文章表达的观点，真正要读懂，而不只是停留在籽面文段上的信息理解。说通俗点，就是理解作者表达的意思到底是什么，是怎样表达的（论证结构思路、论证方法）。考生不会答题，特别是对情况化问题新题型，答不出所以然，就是对作者的观点没有真正领会。</a:t>
            </a:r>
            <a:endParaRPr lang="zh-CN" sz="28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1230610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</a:t>
            </a:r>
            <a:r>
              <a:rPr lang="en-US" alt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04.答题基本能力</a:t>
            </a:r>
            <a:endParaRPr lang="zh-CN" sz="20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</a:t>
            </a:r>
            <a:r>
              <a:rPr lang="en-US" altLang="zh-CN" sz="20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 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（</a:t>
            </a:r>
            <a:r>
              <a:rPr 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3）.掌握基本答题技巧。</a:t>
            </a:r>
            <a:r>
              <a:rPr 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“情境+问题”这类题目形式不管怎么变，坚信一切答案在文中，“观点+材料分析”的主体思维是不会变的。</a:t>
            </a:r>
            <a:endParaRPr lang="zh-CN" sz="24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 </a:t>
            </a:r>
            <a:r>
              <a:rPr 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第一步，坚持问题导向，审题很重要，问什么就答什么。特别是对于情境化设题方式，要透过题目看本质。</a:t>
            </a:r>
            <a:endParaRPr lang="zh-CN" sz="24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 </a:t>
            </a:r>
            <a:r>
              <a:rPr 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第二步，坚持文本依据，当然是建产在前面所说的“理解每一则材料的整体结构、论证思路和主要内容”基础上，在文本中寻找答题；注意对点回答，有针对性地找到文本对应区间，扣关键词和句；</a:t>
            </a:r>
            <a:endParaRPr lang="zh-CN" sz="24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        </a:t>
            </a:r>
            <a:r>
              <a:rPr lang="zh-CN" sz="24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第三步，坚持基础能力，就是概括梳理，分条表述，形成答案，力求语言精练。同时，题型形式多样，围绕不同情境设计的问题多样，考生要了解多和题型，掌握规律，提高答题时速和正确率。</a:t>
            </a:r>
            <a:endParaRPr lang="zh-CN" sz="2400" b="1"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4" name="文本框 3" title=""/>
          <p:cNvSpPr txBox="1"/>
          <p:nvPr/>
        </p:nvSpPr>
        <p:spPr>
          <a:xfrm>
            <a:off x="199390" y="1338580"/>
            <a:ext cx="11910060" cy="368363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</a:t>
            </a:r>
            <a:r>
              <a:rPr lang="zh-CN" altLang="en-US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主观概括题</a:t>
            </a:r>
            <a:r>
              <a:rPr lang="en-US" altLang="zh-CN" sz="2400" b="1" i="1" u="sng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5  </a:t>
            </a:r>
            <a:endParaRPr lang="en-US" altLang="zh-CN" sz="2400" b="1" i="1" u="sng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 b="1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                    </a:t>
            </a:r>
            <a:r>
              <a:rPr lang="en-US" altLang="zh-CN" sz="2800" b="1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新高考 信息类文本“情境+问题”主观题</a:t>
            </a:r>
            <a:endParaRPr lang="en-US" altLang="zh-CN" sz="2800" b="1">
              <a:solidFill>
                <a:schemeClr val="tx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endParaRPr sz="2400" b="1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【典型例题· 课堂精讲】</a:t>
            </a:r>
            <a:r>
              <a:rPr lang="en-US" altLang="zh-CN" sz="8000" b="1" i="1">
                <a:solidFill>
                  <a:srgbClr val="0070C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endParaRPr lang="en-US" altLang="zh-CN" sz="8000" b="1" i="1">
              <a:solidFill>
                <a:srgbClr val="0070C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635"/>
            <a:ext cx="12310110" cy="6858000"/>
          </a:xfrm>
          <a:prstGeom prst="rect">
            <a:avLst/>
          </a:prstGeom>
        </p:spPr>
      </p:pic>
      <p:sp>
        <p:nvSpPr>
          <p:cNvPr id="2" name="文本框 1" title=""/>
          <p:cNvSpPr txBox="1"/>
          <p:nvPr/>
        </p:nvSpPr>
        <p:spPr>
          <a:xfrm>
            <a:off x="90805" y="161290"/>
            <a:ext cx="12281535" cy="65354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sz="2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</a:t>
            </a:r>
            <a:r>
              <a:rPr lang="en-US" sz="5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</a:t>
            </a:r>
            <a:r>
              <a:rPr sz="54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典型例题· 课前预习</a:t>
            </a:r>
            <a:endParaRPr lang="en-US" sz="54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sz="54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</a:t>
            </a:r>
            <a:r>
              <a:rPr sz="4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【2021年新高考语文Ⅰ卷】</a:t>
            </a:r>
            <a:r>
              <a:rPr lang="en-US" sz="4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                </a:t>
            </a:r>
            <a:endParaRPr lang="en-US" sz="48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sz="4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                        </a:t>
            </a:r>
            <a:r>
              <a:rPr lang="zh-CN" altLang="en-US" sz="4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现代文阅读</a:t>
            </a:r>
            <a:r>
              <a:rPr lang="en-US" altLang="zh-CN" sz="4800" b="1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lt"/>
              </a:rPr>
              <a:t>Ⅰ </a:t>
            </a:r>
            <a:endParaRPr lang="zh-CN" altLang="en-US" sz="4800" b="1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☆☆【概括能力高阶训练】</a:t>
            </a:r>
            <a:r>
              <a:rPr lang="zh-CN" sz="3200" b="1">
                <a:solidFill>
                  <a:srgbClr val="0A15F4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5.康诗有“目送归鸿，手挥五弦”一句，顾恺之说画“手挥五弦易，目送归鸿难”。请结合材料，谈谈你对此的理解。(6分）</a:t>
            </a:r>
            <a:endParaRPr lang="zh-CN" sz="3200" b="1">
              <a:solidFill>
                <a:srgbClr val="0A15F4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https://d.book118.com/586202240100010033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4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5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6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7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8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69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70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71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2.xml><?xml version="1.0" encoding="utf-8"?>
<p:tagLst xmlns:p="http://schemas.openxmlformats.org/presentationml/2006/main">
  <p:tag name="KSO_WM_UNIT_PLACING_PICTURE_USER_VIEWPORT" val="{&quot;height&quot;:10800,&quot;width&quot;:19386}"/>
</p:tagLst>
</file>

<file path=ppt/tags/tag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黑体</vt:lpstr>
      <vt:lpstr>方正粗黑宋简体</vt:lpstr>
      <vt:lpstr>方正全福体</vt:lpstr>
      <vt:lpstr>宋体</vt:lpstr>
      <vt:lpstr>方正小标宋_GBK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2024-09-01T22:05:50.201</cp:lastPrinted>
  <dcterms:created xsi:type="dcterms:W3CDTF">2024-09-01T14:05:50Z</dcterms:created>
  <dcterms:modified xsi:type="dcterms:W3CDTF">2024-09-01T14:05:52Z</dcterms:modified>
</cp:coreProperties>
</file>