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embeddedFontLst>
    <p:embeddedFont>
      <p:font typeface="Calibri" panose="020F0502020204030204" pitchFamily="2" charset="0"/>
      <p:regular r:id="rId22"/>
      <p:bold r:id="rId23"/>
      <p:italic r:id="rId24"/>
      <p:boldItalic r:id="rId25"/>
    </p:embeddedFont>
    <p:embeddedFont>
      <p:font typeface="Calibri Light" panose="020F0302020204030204" pitchFamily="2" charset="0"/>
      <p:regular r:id="rId26"/>
      <p:italic r:id="rId27"/>
    </p:embeddedFont>
    <p:embeddedFont>
      <p:font typeface="黑体" panose="02010609060101010101" pitchFamily="1" charset="-122"/>
      <p:regular r:id="rId28"/>
    </p:embeddedFont>
    <p:embeddedFont>
      <p:font typeface="华文楷体" panose="02010600040101010101" pitchFamily="2" charset="-122"/>
      <p:regular r:id="rId29"/>
    </p:embeddedFont>
    <p:embeddedFont>
      <p:font typeface="微软雅黑" panose="020B0503020204020204" pitchFamily="2" charset="-122"/>
      <p:regular r:id="rId30"/>
      <p:bold r:id="rId31"/>
    </p:embeddedFont>
  </p:embeddedFontLst>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font" Target="fonts/font1.fntdata" /><Relationship Id="rId23" Type="http://schemas.openxmlformats.org/officeDocument/2006/relationships/font" Target="fonts/font2.fntdata" /><Relationship Id="rId24" Type="http://schemas.openxmlformats.org/officeDocument/2006/relationships/font" Target="fonts/font3.fntdata" /><Relationship Id="rId25" Type="http://schemas.openxmlformats.org/officeDocument/2006/relationships/font" Target="fonts/font4.fntdata" /><Relationship Id="rId26" Type="http://schemas.openxmlformats.org/officeDocument/2006/relationships/font" Target="fonts/font5.fntdata" /><Relationship Id="rId27" Type="http://schemas.openxmlformats.org/officeDocument/2006/relationships/font" Target="fonts/font6.fntdata" /><Relationship Id="rId28" Type="http://schemas.openxmlformats.org/officeDocument/2006/relationships/font" Target="fonts/font7.fntdata" /><Relationship Id="rId29" Type="http://schemas.openxmlformats.org/officeDocument/2006/relationships/font" Target="fonts/font8.fntdata" /><Relationship Id="rId3" Type="http://schemas.openxmlformats.org/officeDocument/2006/relationships/slide" Target="slides/slide1.xml" /><Relationship Id="rId30" Type="http://schemas.openxmlformats.org/officeDocument/2006/relationships/font" Target="fonts/font9.fntdata" /><Relationship Id="rId31" Type="http://schemas.openxmlformats.org/officeDocument/2006/relationships/font" Target="fonts/font10.fntdata"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8C0806-8EC3-4CBC-A3E8-2A9914298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C5AAC-C7F3-402C-A18C-C885ADCF7F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4F20FE-9066-4461-BF23-E78866577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3C7D80-F407-4358-8076-67920A583D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83A5D1-D0B9-45EA-AAEB-3E2803B473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089721-7684-4385-B3FD-4F1FBCBBC5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AA9F75-ED1A-4656-A682-2EAE1D9C0E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5D14F3-CAD0-43CB-8547-10083A277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9178ED-0EB8-4D6A-BE5B-EC657FEB9D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BA8211-BC3A-4CD5-8692-8DABA785E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F128FF-AA44-48CE-9F29-7DEAD179F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pic>
        <p:nvPicPr>
          <p:cNvPr id="1035" name="图片 13"/>
          <p:cNvPicPr>
            <a:picLocks noChangeAspect="1"/>
          </p:cNvPicPr>
          <p:nvPr userDrawn="1"/>
        </p:nvPicPr>
        <p:blipFill>
          <a:blip r:embed="rId1"/>
          <a:stretch>
            <a:fillRect/>
          </a:stretch>
        </p:blipFill>
        <p:spPr>
          <a:xfrm>
            <a:off x="153035" y="98425"/>
            <a:ext cx="911225" cy="331788"/>
          </a:xfrm>
          <a:prstGeom prst="rect">
            <a:avLst/>
          </a:prstGeom>
          <a:noFill/>
          <a:ln w="9525">
            <a:noFill/>
          </a:ln>
        </p:spPr>
      </p:pic>
      <p:sp>
        <p:nvSpPr>
          <p:cNvPr id="15" name="波形 14"/>
          <p:cNvSpPr/>
          <p:nvPr userDrawn="1"/>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波形 15"/>
          <p:cNvSpPr/>
          <p:nvPr userDrawn="1"/>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p:spPr>
        <p:txBody>
          <a:bodyPr/>
          <a:lstStyle/>
          <a:p>
            <a:r>
              <a:rPr lang="zh-CN" altLang="en-US"/>
              <a:t>单击此处编辑母版标题样式</a:t>
            </a:r>
          </a:p>
        </p:txBody>
      </p:sp>
      <p:sp>
        <p:nvSpPr>
          <p:cNvPr id="3" name="竖排文字占位符 2"/>
          <p:cNvSpPr>
            <a:spLocks noGrp="1"/>
          </p:cNvSpPr>
          <p:nvPr>
            <p:ph type="body" orient="vert" idx="1"/>
          </p:nvPr>
        </p:nvSpPr>
        <p:spPr>
          <a:xfrm>
            <a:off x="838200" y="1825625"/>
            <a:ext cx="10515600" cy="43513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0798BD0-05D6-4138-9DAA-CA98FD06381C}"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9" name="日期占位符 3"/>
          <p:cNvSpPr>
            <a:spLocks noGrp="1"/>
          </p:cNvSpPr>
          <p:nvPr userDrawn="1"/>
        </p:nvSpPr>
        <p:spPr>
          <a:xfrm>
            <a:off x="965200" y="6483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E13B5431-2BAD-498A-B046-6033A7770F2B}" type="datetimeFigureOut">
              <a:rPr lang="zh-CN" altLang="en-US" smtClean="0"/>
              <a:t>2020/11/13</a:t>
            </a:fld>
            <a:endParaRPr lang="zh-CN" altLang="en-US"/>
          </a:p>
        </p:txBody>
      </p:sp>
      <p:pic>
        <p:nvPicPr>
          <p:cNvPr id="1035" name="图片 13"/>
          <p:cNvPicPr>
            <a:picLocks noChangeAspect="1"/>
          </p:cNvPicPr>
          <p:nvPr userDrawn="1"/>
        </p:nvPicPr>
        <p:blipFill>
          <a:blip r:embed="rId12"/>
          <a:stretch>
            <a:fillRect/>
          </a:stretch>
        </p:blipFill>
        <p:spPr>
          <a:xfrm>
            <a:off x="153035" y="98425"/>
            <a:ext cx="911225" cy="331788"/>
          </a:xfrm>
          <a:prstGeom prst="rect">
            <a:avLst/>
          </a:prstGeom>
          <a:noFill/>
          <a:ln w="9525">
            <a:noFill/>
          </a:ln>
        </p:spPr>
      </p:pic>
      <p:sp>
        <p:nvSpPr>
          <p:cNvPr id="15" name="波形 14"/>
          <p:cNvSpPr/>
          <p:nvPr userDrawn="1"/>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波形 15"/>
          <p:cNvSpPr/>
          <p:nvPr userDrawn="1"/>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21313000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sp>
        <p:nvSpPr>
          <p:cNvPr id="5" name="文本框 4"/>
          <p:cNvSpPr txBox="1"/>
          <p:nvPr/>
        </p:nvSpPr>
        <p:spPr>
          <a:xfrm>
            <a:off x="2697800" y="2941565"/>
            <a:ext cx="6348212" cy="15696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9600" b="1">
                <a:solidFill>
                  <a:srgbClr val="C00000"/>
                </a:solidFill>
                <a:latin typeface="华文楷体" panose="02010600040101010101" charset="-122"/>
                <a:ea typeface="华文楷体" panose="02010600040101010101" charset="-122"/>
              </a:rPr>
              <a:t>表达要得体</a:t>
            </a:r>
            <a:endParaRPr lang="zh-CN" altLang="en-US" sz="11500">
              <a:solidFill>
                <a:srgbClr val="C00000"/>
              </a:solidFill>
              <a:latin typeface="DFKai-SB" panose="03000509000000000000" pitchFamily="65" charset="-120"/>
              <a:ea typeface="DFKai-SB" panose="03000509000000000000" pitchFamily="65" charset="-120"/>
            </a:endParaRPr>
          </a:p>
        </p:txBody>
      </p:sp>
      <p:sp>
        <p:nvSpPr>
          <p:cNvPr id="15" name="波形 14"/>
          <p:cNvSpPr/>
          <p:nvPr/>
        </p:nvSpPr>
        <p:spPr>
          <a:xfrm>
            <a:off x="2225089" y="-13254"/>
            <a:ext cx="9966909" cy="2522231"/>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4943812"/>
            <a:ext cx="8429657" cy="1937990"/>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椭圆 16"/>
          <p:cNvSpPr/>
          <p:nvPr/>
        </p:nvSpPr>
        <p:spPr>
          <a:xfrm>
            <a:off x="380377" y="705069"/>
            <a:ext cx="1607829" cy="1607829"/>
          </a:xfrm>
          <a:prstGeom prst="ellipse">
            <a:avLst/>
          </a:prstGeom>
          <a:noFill/>
          <a:ln>
            <a:solidFill>
              <a:srgbClr val="71C18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8" name="椭圆 17"/>
          <p:cNvSpPr/>
          <p:nvPr/>
        </p:nvSpPr>
        <p:spPr>
          <a:xfrm>
            <a:off x="655969" y="980661"/>
            <a:ext cx="1056647" cy="1056647"/>
          </a:xfrm>
          <a:prstGeom prst="ellipse">
            <a:avLst/>
          </a:prstGeom>
          <a:solidFill>
            <a:schemeClr val="accent4">
              <a:lumMod val="40000"/>
              <a:lumOff val="60000"/>
            </a:schemeClr>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椭圆 18"/>
          <p:cNvSpPr/>
          <p:nvPr/>
        </p:nvSpPr>
        <p:spPr>
          <a:xfrm>
            <a:off x="9861014" y="2922480"/>
            <a:ext cx="1607829" cy="1607829"/>
          </a:xfrm>
          <a:prstGeom prst="ellipse">
            <a:avLst/>
          </a:prstGeom>
          <a:noFill/>
          <a:ln>
            <a:solidFill>
              <a:srgbClr val="71C18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0" name="椭圆 19"/>
          <p:cNvSpPr/>
          <p:nvPr/>
        </p:nvSpPr>
        <p:spPr>
          <a:xfrm>
            <a:off x="10136606" y="3198072"/>
            <a:ext cx="1056647" cy="1056647"/>
          </a:xfrm>
          <a:prstGeom prst="ellipse">
            <a:avLst/>
          </a:prstGeom>
          <a:solidFill>
            <a:srgbClr val="71C18C"/>
          </a:solidFill>
          <a:ln>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1" name="椭圆 20"/>
          <p:cNvSpPr/>
          <p:nvPr/>
        </p:nvSpPr>
        <p:spPr>
          <a:xfrm>
            <a:off x="1572364" y="2326331"/>
            <a:ext cx="534283" cy="534283"/>
          </a:xfrm>
          <a:prstGeom prst="ellipse">
            <a:avLst/>
          </a:pr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2" name="椭圆 21"/>
          <p:cNvSpPr/>
          <p:nvPr/>
        </p:nvSpPr>
        <p:spPr>
          <a:xfrm>
            <a:off x="9869464" y="4228378"/>
            <a:ext cx="534283" cy="534283"/>
          </a:xfrm>
          <a:prstGeom prst="ellipse">
            <a:avLst/>
          </a:pr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3" name="任意多边形 22"/>
          <p:cNvSpPr/>
          <p:nvPr/>
        </p:nvSpPr>
        <p:spPr>
          <a:xfrm>
            <a:off x="380377" y="4694077"/>
            <a:ext cx="3736782" cy="733154"/>
          </a:xfrm>
          <a:custGeom>
            <a:gdLst>
              <a:gd name="connsiteX0" fmla="*/ 0 w 6096000"/>
              <a:gd name="connsiteY0" fmla="*/ 68584 h 1196031"/>
              <a:gd name="connsiteX1" fmla="*/ 1179444 w 6096000"/>
              <a:gd name="connsiteY1" fmla="*/ 108341 h 1196031"/>
              <a:gd name="connsiteX2" fmla="*/ 2584174 w 6096000"/>
              <a:gd name="connsiteY2" fmla="*/ 1089002 h 1196031"/>
              <a:gd name="connsiteX3" fmla="*/ 4863548 w 6096000"/>
              <a:gd name="connsiteY3" fmla="*/ 1155263 h 1196031"/>
              <a:gd name="connsiteX4" fmla="*/ 6096000 w 6096000"/>
              <a:gd name="connsiteY4" fmla="*/ 956480 h 1196031"/>
            </a:gd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1196031">
                <a:moveTo>
                  <a:pt x="0" y="68584"/>
                </a:moveTo>
                <a:cubicBezTo>
                  <a:pt x="374374" y="3427"/>
                  <a:pt x="748748" y="-61729"/>
                  <a:pt x="1179444" y="108341"/>
                </a:cubicBezTo>
                <a:cubicBezTo>
                  <a:pt x="1610140" y="278411"/>
                  <a:pt x="1970157" y="914515"/>
                  <a:pt x="2584174" y="1089002"/>
                </a:cubicBezTo>
                <a:cubicBezTo>
                  <a:pt x="3198191" y="1263489"/>
                  <a:pt x="4278244" y="1177350"/>
                  <a:pt x="4863548" y="1155263"/>
                </a:cubicBezTo>
                <a:cubicBezTo>
                  <a:pt x="5448852" y="1133176"/>
                  <a:pt x="5772426" y="1044828"/>
                  <a:pt x="6096000" y="956480"/>
                </a:cubicBezTo>
              </a:path>
            </a:pathLst>
          </a:custGeom>
          <a:noFill/>
          <a:ln>
            <a:solidFill>
              <a:srgbClr val="35A96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5" name="任意多边形 24"/>
          <p:cNvSpPr/>
          <p:nvPr/>
        </p:nvSpPr>
        <p:spPr>
          <a:xfrm>
            <a:off x="380377" y="4438295"/>
            <a:ext cx="3736782" cy="733154"/>
          </a:xfrm>
          <a:custGeom>
            <a:gdLst>
              <a:gd name="connsiteX0" fmla="*/ 0 w 6096000"/>
              <a:gd name="connsiteY0" fmla="*/ 68584 h 1196031"/>
              <a:gd name="connsiteX1" fmla="*/ 1179444 w 6096000"/>
              <a:gd name="connsiteY1" fmla="*/ 108341 h 1196031"/>
              <a:gd name="connsiteX2" fmla="*/ 2584174 w 6096000"/>
              <a:gd name="connsiteY2" fmla="*/ 1089002 h 1196031"/>
              <a:gd name="connsiteX3" fmla="*/ 4863548 w 6096000"/>
              <a:gd name="connsiteY3" fmla="*/ 1155263 h 1196031"/>
              <a:gd name="connsiteX4" fmla="*/ 6096000 w 6096000"/>
              <a:gd name="connsiteY4" fmla="*/ 956480 h 1196031"/>
            </a:gd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1196031">
                <a:moveTo>
                  <a:pt x="0" y="68584"/>
                </a:moveTo>
                <a:cubicBezTo>
                  <a:pt x="374374" y="3427"/>
                  <a:pt x="748748" y="-61729"/>
                  <a:pt x="1179444" y="108341"/>
                </a:cubicBezTo>
                <a:cubicBezTo>
                  <a:pt x="1610140" y="278411"/>
                  <a:pt x="1970157" y="914515"/>
                  <a:pt x="2584174" y="1089002"/>
                </a:cubicBezTo>
                <a:cubicBezTo>
                  <a:pt x="3198191" y="1263489"/>
                  <a:pt x="4278244" y="1177350"/>
                  <a:pt x="4863548" y="1155263"/>
                </a:cubicBezTo>
                <a:cubicBezTo>
                  <a:pt x="5448852" y="1133176"/>
                  <a:pt x="5772426" y="1044828"/>
                  <a:pt x="6096000" y="956480"/>
                </a:cubicBezTo>
              </a:path>
            </a:pathLst>
          </a:custGeom>
          <a:noFill/>
          <a:ln>
            <a:solidFill>
              <a:srgbClr val="35A96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6" name="任意多边形 25"/>
          <p:cNvSpPr/>
          <p:nvPr/>
        </p:nvSpPr>
        <p:spPr>
          <a:xfrm>
            <a:off x="6561266" y="5795157"/>
            <a:ext cx="3736782" cy="733154"/>
          </a:xfrm>
          <a:custGeom>
            <a:gdLst>
              <a:gd name="connsiteX0" fmla="*/ 0 w 6096000"/>
              <a:gd name="connsiteY0" fmla="*/ 68584 h 1196031"/>
              <a:gd name="connsiteX1" fmla="*/ 1179444 w 6096000"/>
              <a:gd name="connsiteY1" fmla="*/ 108341 h 1196031"/>
              <a:gd name="connsiteX2" fmla="*/ 2584174 w 6096000"/>
              <a:gd name="connsiteY2" fmla="*/ 1089002 h 1196031"/>
              <a:gd name="connsiteX3" fmla="*/ 4863548 w 6096000"/>
              <a:gd name="connsiteY3" fmla="*/ 1155263 h 1196031"/>
              <a:gd name="connsiteX4" fmla="*/ 6096000 w 6096000"/>
              <a:gd name="connsiteY4" fmla="*/ 956480 h 1196031"/>
            </a:gd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1196031">
                <a:moveTo>
                  <a:pt x="0" y="68584"/>
                </a:moveTo>
                <a:cubicBezTo>
                  <a:pt x="374374" y="3427"/>
                  <a:pt x="748748" y="-61729"/>
                  <a:pt x="1179444" y="108341"/>
                </a:cubicBezTo>
                <a:cubicBezTo>
                  <a:pt x="1610140" y="278411"/>
                  <a:pt x="1970157" y="914515"/>
                  <a:pt x="2584174" y="1089002"/>
                </a:cubicBezTo>
                <a:cubicBezTo>
                  <a:pt x="3198191" y="1263489"/>
                  <a:pt x="4278244" y="1177350"/>
                  <a:pt x="4863548" y="1155263"/>
                </a:cubicBezTo>
                <a:cubicBezTo>
                  <a:pt x="5448852" y="1133176"/>
                  <a:pt x="5772426" y="1044828"/>
                  <a:pt x="6096000" y="956480"/>
                </a:cubicBezTo>
              </a:path>
            </a:pathLst>
          </a:custGeom>
          <a:noFill/>
          <a:ln>
            <a:solidFill>
              <a:srgbClr val="71C18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7" name="任意多边形 26"/>
          <p:cNvSpPr/>
          <p:nvPr/>
        </p:nvSpPr>
        <p:spPr>
          <a:xfrm>
            <a:off x="6561266" y="5539375"/>
            <a:ext cx="3736782" cy="733154"/>
          </a:xfrm>
          <a:custGeom>
            <a:gdLst>
              <a:gd name="connsiteX0" fmla="*/ 0 w 6096000"/>
              <a:gd name="connsiteY0" fmla="*/ 68584 h 1196031"/>
              <a:gd name="connsiteX1" fmla="*/ 1179444 w 6096000"/>
              <a:gd name="connsiteY1" fmla="*/ 108341 h 1196031"/>
              <a:gd name="connsiteX2" fmla="*/ 2584174 w 6096000"/>
              <a:gd name="connsiteY2" fmla="*/ 1089002 h 1196031"/>
              <a:gd name="connsiteX3" fmla="*/ 4863548 w 6096000"/>
              <a:gd name="connsiteY3" fmla="*/ 1155263 h 1196031"/>
              <a:gd name="connsiteX4" fmla="*/ 6096000 w 6096000"/>
              <a:gd name="connsiteY4" fmla="*/ 956480 h 1196031"/>
            </a:gd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1196031">
                <a:moveTo>
                  <a:pt x="0" y="68584"/>
                </a:moveTo>
                <a:cubicBezTo>
                  <a:pt x="374374" y="3427"/>
                  <a:pt x="748748" y="-61729"/>
                  <a:pt x="1179444" y="108341"/>
                </a:cubicBezTo>
                <a:cubicBezTo>
                  <a:pt x="1610140" y="278411"/>
                  <a:pt x="1970157" y="914515"/>
                  <a:pt x="2584174" y="1089002"/>
                </a:cubicBezTo>
                <a:cubicBezTo>
                  <a:pt x="3198191" y="1263489"/>
                  <a:pt x="4278244" y="1177350"/>
                  <a:pt x="4863548" y="1155263"/>
                </a:cubicBezTo>
                <a:cubicBezTo>
                  <a:pt x="5448852" y="1133176"/>
                  <a:pt x="5772426" y="1044828"/>
                  <a:pt x="6096000" y="956480"/>
                </a:cubicBezTo>
              </a:path>
            </a:pathLst>
          </a:custGeom>
          <a:noFill/>
          <a:ln>
            <a:solidFill>
              <a:srgbClr val="71C18C"/>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0" name="文本框 29"/>
          <p:cNvSpPr txBox="1"/>
          <p:nvPr/>
        </p:nvSpPr>
        <p:spPr>
          <a:xfrm>
            <a:off x="4286250" y="5017135"/>
            <a:ext cx="317119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B050"/>
                </a:solidFill>
                <a:latin typeface="华文楷体" panose="02010600040101010101" charset="-122"/>
                <a:ea typeface="华文楷体" panose="02010600040101010101" charset="-122"/>
              </a:rPr>
              <a:t>优教语文名师系列</a:t>
            </a:r>
          </a:p>
        </p:txBody>
      </p:sp>
      <p:sp>
        <p:nvSpPr>
          <p:cNvPr id="24" name="矩形 23"/>
          <p:cNvSpPr/>
          <p:nvPr/>
        </p:nvSpPr>
        <p:spPr>
          <a:xfrm>
            <a:off x="1988346" y="1451958"/>
            <a:ext cx="3249608"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华文楷体" panose="02010600040101010101" charset="-122"/>
                <a:ea typeface="华文楷体" panose="02010600040101010101" charset="-122"/>
                <a:cs typeface="华文楷体" panose="02010600040101010101" charset="-122"/>
              </a:rPr>
              <a:t>人教版</a:t>
            </a:r>
            <a:r>
              <a:rPr lang="zh-CN" sz="3200" b="1">
                <a:solidFill>
                  <a:srgbClr val="00B050"/>
                </a:solidFill>
                <a:latin typeface="华文楷体" panose="02010600040101010101" charset="-122"/>
                <a:ea typeface="华文楷体" panose="02010600040101010101" charset="-122"/>
                <a:cs typeface="华文楷体" panose="02010600040101010101" charset="-122"/>
              </a:rPr>
              <a:t>上册</a:t>
            </a:r>
            <a:r>
              <a:rPr lang="en-US" altLang="zh-CN" sz="3200" b="1">
                <a:solidFill>
                  <a:srgbClr val="00B050"/>
                </a:solidFill>
                <a:latin typeface="华文楷体" panose="02010600040101010101" charset="-122"/>
                <a:ea typeface="华文楷体" panose="02010600040101010101" charset="-122"/>
                <a:cs typeface="华文楷体" panose="02010600040101010101" charset="-122"/>
              </a:rPr>
              <a:t>8</a:t>
            </a:r>
            <a:r>
              <a:rPr lang="zh-CN" altLang="en-US" sz="3200" b="1">
                <a:solidFill>
                  <a:srgbClr val="00B050"/>
                </a:solidFill>
                <a:latin typeface="华文楷体" panose="02010600040101010101" charset="-122"/>
                <a:ea typeface="华文楷体" panose="02010600040101010101" charset="-122"/>
                <a:cs typeface="华文楷体" panose="02010600040101010101" charset="-122"/>
              </a:rPr>
              <a:t>年级</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961294" y="261739"/>
            <a:ext cx="1826141" cy="5847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教学重点</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37" name="矩形 36"/>
          <p:cNvSpPr/>
          <p:nvPr/>
        </p:nvSpPr>
        <p:spPr>
          <a:xfrm>
            <a:off x="974149" y="1453802"/>
            <a:ext cx="10454640" cy="367023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1.</a:t>
            </a:r>
            <a:r>
              <a:rPr lang="zh-CN" altLang="en-US" sz="3200">
                <a:latin typeface="黑体" panose="02010609060101010101" pitchFamily="49" charset="-122"/>
                <a:ea typeface="黑体" panose="02010609060101010101" pitchFamily="49" charset="-122"/>
                <a:cs typeface="黑体" panose="02010609060101010101" pitchFamily="49" charset="-122"/>
              </a:rPr>
              <a:t>能根据</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表达目的、读者对象和应用的场合</a:t>
            </a:r>
            <a:r>
              <a:rPr lang="zh-CN" altLang="en-US" sz="3200">
                <a:latin typeface="黑体" panose="02010609060101010101" pitchFamily="49" charset="-122"/>
                <a:ea typeface="黑体" panose="02010609060101010101" pitchFamily="49" charset="-122"/>
                <a:cs typeface="黑体" panose="02010609060101010101" pitchFamily="49" charset="-122"/>
              </a:rPr>
              <a:t>，在写作中得体地表达。</a:t>
            </a:r>
          </a:p>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2.</a:t>
            </a:r>
            <a:r>
              <a:rPr lang="zh-CN" altLang="en-US" sz="3200">
                <a:latin typeface="黑体" panose="02010609060101010101" pitchFamily="49" charset="-122"/>
                <a:ea typeface="黑体" panose="02010609060101010101" pitchFamily="49" charset="-122"/>
                <a:cs typeface="黑体" panose="02010609060101010101" pitchFamily="49" charset="-122"/>
              </a:rPr>
              <a:t>能够</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恰当使用词语和句子</a:t>
            </a:r>
            <a:r>
              <a:rPr lang="zh-CN" altLang="en-US" sz="3200">
                <a:latin typeface="黑体" panose="02010609060101010101" pitchFamily="49" charset="-122"/>
                <a:ea typeface="黑体" panose="02010609060101010101" pitchFamily="49" charset="-122"/>
                <a:cs typeface="黑体" panose="02010609060101010101" pitchFamily="49" charset="-122"/>
              </a:rPr>
              <a:t>，做到语言表达得体。</a:t>
            </a:r>
          </a:p>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3.</a:t>
            </a:r>
            <a:r>
              <a:rPr lang="zh-CN" altLang="en-US" sz="3200">
                <a:latin typeface="黑体" panose="02010609060101010101" pitchFamily="49" charset="-122"/>
                <a:ea typeface="黑体" panose="02010609060101010101" pitchFamily="49" charset="-122"/>
                <a:cs typeface="黑体" panose="02010609060101010101" pitchFamily="49" charset="-122"/>
              </a:rPr>
              <a:t>初步了解感谢信、邀请函等实用文的特点，并能根据其特点选择得体的</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表达方式与内容</a:t>
            </a:r>
            <a:r>
              <a:rPr lang="zh-CN" altLang="en-US" sz="3200">
                <a:latin typeface="黑体" panose="02010609060101010101" pitchFamily="49" charset="-122"/>
                <a:ea typeface="黑体" panose="02010609060101010101" pitchFamily="49" charset="-122"/>
                <a:cs typeface="黑体" panose="02010609060101010101" pitchFamily="49" charset="-122"/>
              </a:rPr>
              <a:t>。</a:t>
            </a:r>
          </a:p>
        </p:txBody>
      </p: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cSld>
  <p:clrMapOvr>
    <a:masterClrMapping/>
  </p:clrMapOvr>
  <p:transition spd="slow">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5044662" y="76993"/>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激趣导入</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明确目标</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37" name="矩形 36"/>
          <p:cNvSpPr/>
          <p:nvPr/>
        </p:nvSpPr>
        <p:spPr>
          <a:xfrm>
            <a:off x="984885" y="1494496"/>
            <a:ext cx="9849484" cy="71558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下面的情境中，售货员的回答</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最得体</a:t>
            </a:r>
            <a:r>
              <a:rPr lang="zh-CN" altLang="en-US" sz="3200">
                <a:latin typeface="黑体" panose="02010609060101010101" pitchFamily="49" charset="-122"/>
                <a:ea typeface="黑体" panose="02010609060101010101" pitchFamily="49" charset="-122"/>
                <a:cs typeface="黑体" panose="02010609060101010101" pitchFamily="49" charset="-122"/>
              </a:rPr>
              <a:t>的是哪一项呢？</a:t>
            </a:r>
          </a:p>
        </p:txBody>
      </p: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矩形 21"/>
          <p:cNvSpPr/>
          <p:nvPr/>
        </p:nvSpPr>
        <p:spPr>
          <a:xfrm>
            <a:off x="984886" y="2810162"/>
            <a:ext cx="9849484" cy="304698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某顾客到商场买照相机，把货架上的机子几乎都试了一遍，觉得还是不满意，要求售货员带他到仓库去挑。面对这一过分的要求，售货员微笑地说：“</a:t>
            </a:r>
            <a:r>
              <a:rPr lang="en-US" altLang="zh-CN" sz="3200">
                <a:latin typeface="黑体" panose="02010609060101010101" pitchFamily="49" charset="-122"/>
                <a:ea typeface="黑体" panose="02010609060101010101" pitchFamily="49" charset="-122"/>
                <a:cs typeface="黑体" panose="02010609060101010101" pitchFamily="49" charset="-122"/>
              </a:rPr>
              <a:t>______”</a:t>
            </a:r>
            <a:endParaRPr lang="zh-CN" altLang="en-US" sz="32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5044662" y="76993"/>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激趣导入</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明确目标</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矩形 21"/>
          <p:cNvSpPr/>
          <p:nvPr/>
        </p:nvSpPr>
        <p:spPr>
          <a:xfrm>
            <a:off x="984886" y="1007813"/>
            <a:ext cx="10525796" cy="600164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A.</a:t>
            </a:r>
            <a:r>
              <a:rPr lang="zh-CN" altLang="en-US" sz="3200">
                <a:latin typeface="黑体" panose="02010609060101010101" pitchFamily="49" charset="-122"/>
                <a:ea typeface="黑体" panose="02010609060101010101" pitchFamily="49" charset="-122"/>
                <a:cs typeface="黑体" panose="02010609060101010101" pitchFamily="49" charset="-122"/>
              </a:rPr>
              <a:t>不行！商场里有明文规定，任何人不得私自带顾客去仓库挑选商品。</a:t>
            </a:r>
          </a:p>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B.</a:t>
            </a:r>
            <a:r>
              <a:rPr lang="zh-CN" altLang="en-US" sz="3200">
                <a:latin typeface="黑体" panose="02010609060101010101" pitchFamily="49" charset="-122"/>
                <a:ea typeface="黑体" panose="02010609060101010101" pitchFamily="49" charset="-122"/>
                <a:cs typeface="黑体" panose="02010609060101010101" pitchFamily="49" charset="-122"/>
              </a:rPr>
              <a:t>真对不起，我们经理宣布过，任何人不得私自带顾客去仓库挑商品。</a:t>
            </a:r>
          </a:p>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C.</a:t>
            </a:r>
            <a:r>
              <a:rPr lang="zh-CN" altLang="en-US" sz="3200">
                <a:latin typeface="黑体" panose="02010609060101010101" pitchFamily="49" charset="-122"/>
                <a:ea typeface="黑体" panose="02010609060101010101" pitchFamily="49" charset="-122"/>
                <a:cs typeface="黑体" panose="02010609060101010101" pitchFamily="49" charset="-122"/>
              </a:rPr>
              <a:t>开玩笑吧，我能带你去？难道你不知道“仓库重地，闲人免进”吗？</a:t>
            </a:r>
          </a:p>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D.</a:t>
            </a:r>
            <a:r>
              <a:rPr lang="zh-CN" altLang="en-US" sz="3200">
                <a:latin typeface="黑体" panose="02010609060101010101" pitchFamily="49" charset="-122"/>
                <a:ea typeface="黑体" panose="02010609060101010101" pitchFamily="49" charset="-122"/>
                <a:cs typeface="黑体" panose="02010609060101010101" pitchFamily="49" charset="-122"/>
              </a:rPr>
              <a:t>就你特殊！我私自带着顾客去仓库挑选商品是要被罚一个月奖金的。</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5044662" y="76993"/>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激趣导入</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明确目标</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矩形 21"/>
          <p:cNvSpPr/>
          <p:nvPr/>
        </p:nvSpPr>
        <p:spPr>
          <a:xfrm>
            <a:off x="984885" y="2146486"/>
            <a:ext cx="9849484" cy="188513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3200">
                <a:latin typeface="黑体" panose="02010609060101010101" pitchFamily="49" charset="-122"/>
                <a:ea typeface="黑体" panose="02010609060101010101" pitchFamily="49" charset="-122"/>
                <a:cs typeface="黑体" panose="02010609060101010101" pitchFamily="49" charset="-122"/>
              </a:rPr>
              <a:t>    答案是</a:t>
            </a:r>
            <a:r>
              <a:rPr lang="en-US" altLang="zh-CN" sz="3200">
                <a:latin typeface="黑体" panose="02010609060101010101" pitchFamily="49" charset="-122"/>
                <a:ea typeface="黑体" panose="02010609060101010101" pitchFamily="49" charset="-122"/>
                <a:cs typeface="黑体" panose="02010609060101010101" pitchFamily="49" charset="-122"/>
              </a:rPr>
              <a:t>B</a:t>
            </a:r>
            <a:r>
              <a:rPr lang="zh-CN" altLang="en-US" sz="3200">
                <a:latin typeface="黑体" panose="02010609060101010101" pitchFamily="49" charset="-122"/>
                <a:ea typeface="黑体" panose="02010609060101010101" pitchFamily="49" charset="-122"/>
                <a:cs typeface="黑体" panose="02010609060101010101" pitchFamily="49" charset="-122"/>
              </a:rPr>
              <a:t>。因为</a:t>
            </a:r>
            <a:r>
              <a:rPr lang="en-US" altLang="zh-CN" sz="3200">
                <a:latin typeface="黑体" panose="02010609060101010101" pitchFamily="49" charset="-122"/>
                <a:ea typeface="黑体" panose="02010609060101010101" pitchFamily="49" charset="-122"/>
                <a:cs typeface="黑体" panose="02010609060101010101" pitchFamily="49" charset="-122"/>
              </a:rPr>
              <a:t>A</a:t>
            </a:r>
            <a:r>
              <a:rPr lang="zh-CN" altLang="en-US" sz="3200">
                <a:latin typeface="黑体" panose="02010609060101010101" pitchFamily="49" charset="-122"/>
                <a:ea typeface="黑体" panose="02010609060101010101" pitchFamily="49" charset="-122"/>
                <a:cs typeface="黑体" panose="02010609060101010101" pitchFamily="49" charset="-122"/>
              </a:rPr>
              <a:t>是生硬的语气，</a:t>
            </a:r>
            <a:r>
              <a:rPr lang="en-US" altLang="zh-CN" sz="3200">
                <a:latin typeface="黑体" panose="02010609060101010101" pitchFamily="49" charset="-122"/>
                <a:ea typeface="黑体" panose="02010609060101010101" pitchFamily="49" charset="-122"/>
                <a:cs typeface="黑体" panose="02010609060101010101" pitchFamily="49" charset="-122"/>
              </a:rPr>
              <a:t>C</a:t>
            </a:r>
            <a:r>
              <a:rPr lang="zh-CN" altLang="en-US" sz="3200">
                <a:latin typeface="黑体" panose="02010609060101010101" pitchFamily="49" charset="-122"/>
                <a:ea typeface="黑体" panose="02010609060101010101" pitchFamily="49" charset="-122"/>
                <a:cs typeface="黑体" panose="02010609060101010101" pitchFamily="49" charset="-122"/>
              </a:rPr>
              <a:t>是嘲讽的语气，</a:t>
            </a:r>
            <a:r>
              <a:rPr lang="en-US" altLang="zh-CN" sz="3200">
                <a:latin typeface="黑体" panose="02010609060101010101" pitchFamily="49" charset="-122"/>
                <a:ea typeface="黑体" panose="02010609060101010101" pitchFamily="49" charset="-122"/>
                <a:cs typeface="黑体" panose="02010609060101010101" pitchFamily="49" charset="-122"/>
              </a:rPr>
              <a:t>D</a:t>
            </a:r>
            <a:r>
              <a:rPr lang="zh-CN" altLang="en-US" sz="3200">
                <a:latin typeface="黑体" panose="02010609060101010101" pitchFamily="49" charset="-122"/>
                <a:ea typeface="黑体" panose="02010609060101010101" pitchFamily="49" charset="-122"/>
                <a:cs typeface="黑体" panose="02010609060101010101" pitchFamily="49" charset="-122"/>
              </a:rPr>
              <a:t>是责备的语气，而只有</a:t>
            </a:r>
            <a:r>
              <a:rPr lang="en-US" altLang="zh-CN" sz="3200">
                <a:latin typeface="黑体" panose="02010609060101010101" pitchFamily="49" charset="-122"/>
                <a:ea typeface="黑体" panose="02010609060101010101" pitchFamily="49" charset="-122"/>
                <a:cs typeface="黑体" panose="02010609060101010101" pitchFamily="49" charset="-122"/>
              </a:rPr>
              <a:t>B</a:t>
            </a:r>
            <a:r>
              <a:rPr lang="zh-CN" altLang="en-US" sz="3200">
                <a:latin typeface="黑体" panose="02010609060101010101" pitchFamily="49" charset="-122"/>
                <a:ea typeface="黑体" panose="02010609060101010101" pitchFamily="49" charset="-122"/>
                <a:cs typeface="黑体" panose="02010609060101010101" pitchFamily="49" charset="-122"/>
              </a:rPr>
              <a:t>是委婉的语气。</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5044662" y="76993"/>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激趣导入</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明确目标</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37" name="矩形 36"/>
          <p:cNvSpPr/>
          <p:nvPr/>
        </p:nvSpPr>
        <p:spPr>
          <a:xfrm>
            <a:off x="984885" y="1362287"/>
            <a:ext cx="9849484" cy="71558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2.</a:t>
            </a:r>
            <a:r>
              <a:rPr lang="zh-CN" altLang="en-US" sz="3200">
                <a:latin typeface="黑体" panose="02010609060101010101" pitchFamily="49" charset="-122"/>
                <a:ea typeface="黑体" panose="02010609060101010101" pitchFamily="49" charset="-122"/>
                <a:cs typeface="黑体" panose="02010609060101010101" pitchFamily="49" charset="-122"/>
              </a:rPr>
              <a:t>明确什么是得体？</a:t>
            </a:r>
            <a:endParaRPr lang="zh-CN" altLang="en-US" sz="3200">
              <a:latin typeface="黑体" panose="02010609060101010101" pitchFamily="49" charset="-122"/>
              <a:ea typeface="黑体" panose="02010609060101010101" pitchFamily="49" charset="-122"/>
              <a:cs typeface="黑体" panose="02010609060101010101" pitchFamily="49" charset="-122"/>
            </a:endParaRPr>
          </a:p>
        </p:txBody>
      </p: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矩形 21"/>
          <p:cNvSpPr/>
          <p:nvPr/>
        </p:nvSpPr>
        <p:spPr>
          <a:xfrm>
            <a:off x="1032990" y="2529254"/>
            <a:ext cx="9849484" cy="219290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语言表达得体，就是能</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根据语境使用语言</a:t>
            </a:r>
            <a:r>
              <a:rPr lang="zh-CN" altLang="en-US" sz="3200">
                <a:latin typeface="黑体" panose="02010609060101010101" pitchFamily="49" charset="-122"/>
                <a:ea typeface="黑体" panose="02010609060101010101" pitchFamily="49" charset="-122"/>
                <a:cs typeface="黑体" panose="02010609060101010101" pitchFamily="49" charset="-122"/>
              </a:rPr>
              <a:t>，理解不同场合、不同时间，不同身份、不同对象、不同目的等要素，能选用恰当的语句来表情达意。</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矩形 21"/>
          <p:cNvSpPr/>
          <p:nvPr/>
        </p:nvSpPr>
        <p:spPr>
          <a:xfrm>
            <a:off x="984885" y="874013"/>
            <a:ext cx="10902315" cy="145424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1.</a:t>
            </a:r>
            <a:r>
              <a:rPr lang="zh-CN" altLang="en-US" sz="3200">
                <a:latin typeface="黑体" panose="02010609060101010101" pitchFamily="49" charset="-122"/>
                <a:ea typeface="黑体" panose="02010609060101010101" pitchFamily="49" charset="-122"/>
                <a:cs typeface="黑体" panose="02010609060101010101" pitchFamily="49" charset="-122"/>
              </a:rPr>
              <a:t>读第一至第三则材料，分别找出</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不得体</a:t>
            </a:r>
            <a:r>
              <a:rPr lang="zh-CN" altLang="en-US" sz="3200">
                <a:latin typeface="黑体" panose="02010609060101010101" pitchFamily="49" charset="-122"/>
                <a:ea typeface="黑体" panose="02010609060101010101" pitchFamily="49" charset="-122"/>
                <a:cs typeface="黑体" panose="02010609060101010101" pitchFamily="49" charset="-122"/>
              </a:rPr>
              <a:t>的地方；读第四、五则材料，分别找出</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得体</a:t>
            </a:r>
            <a:r>
              <a:rPr lang="zh-CN" altLang="en-US" sz="3200">
                <a:latin typeface="黑体" panose="02010609060101010101" pitchFamily="49" charset="-122"/>
                <a:ea typeface="黑体" panose="02010609060101010101" pitchFamily="49" charset="-122"/>
                <a:cs typeface="黑体" panose="02010609060101010101" pitchFamily="49" charset="-122"/>
              </a:rPr>
              <a:t>的地方。</a:t>
            </a:r>
            <a:endParaRPr lang="zh-CN" altLang="en-US" sz="3200">
              <a:latin typeface="黑体" panose="02010609060101010101" pitchFamily="49" charset="-122"/>
              <a:ea typeface="黑体" panose="02010609060101010101" pitchFamily="49" charset="-122"/>
              <a:cs typeface="黑体" panose="02010609060101010101" pitchFamily="49" charset="-122"/>
            </a:endParaRPr>
          </a:p>
        </p:txBody>
      </p:sp>
      <p:sp>
        <p:nvSpPr>
          <p:cNvPr id="23" name="矩形 22"/>
          <p:cNvSpPr/>
          <p:nvPr/>
        </p:nvSpPr>
        <p:spPr>
          <a:xfrm>
            <a:off x="984885" y="2258272"/>
            <a:ext cx="10355468" cy="44088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材料一</a:t>
            </a:r>
            <a:endParaRPr lang="en-US" altLang="zh-CN" sz="3200">
              <a:latin typeface="黑体" panose="02010609060101010101" pitchFamily="49" charset="-122"/>
              <a:ea typeface="黑体" panose="02010609060101010101" pitchFamily="49" charset="-122"/>
              <a:cs typeface="黑体" panose="02010609060101010101" pitchFamily="49" charset="-122"/>
            </a:endParaRPr>
          </a:p>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下面是某位同学以校学生会名义起草的给来校做讲座的专家的感谢信。</a:t>
            </a:r>
            <a:endParaRPr lang="en-US" altLang="zh-CN" sz="3200">
              <a:latin typeface="黑体" panose="02010609060101010101" pitchFamily="49" charset="-122"/>
              <a:ea typeface="黑体" panose="02010609060101010101" pitchFamily="49" charset="-122"/>
              <a:cs typeface="黑体" panose="02010609060101010101" pitchFamily="49" charset="-122"/>
            </a:endParaRPr>
          </a:p>
          <a:p>
            <a:pP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XX</a:t>
            </a:r>
            <a:r>
              <a:rPr lang="zh-CN" altLang="en-US" sz="3200">
                <a:latin typeface="黑体" panose="02010609060101010101" pitchFamily="49" charset="-122"/>
                <a:ea typeface="黑体" panose="02010609060101010101" pitchFamily="49" charset="-122"/>
                <a:cs typeface="黑体" panose="02010609060101010101" pitchFamily="49" charset="-122"/>
              </a:rPr>
              <a:t>先生：</a:t>
            </a:r>
          </a:p>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谢谢您昨天来我校做关于学习方法的讲座。您讲的内容很有趣，态度也很和蔼。</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heel(1)">
                                      <p:cBhvr>
                                        <p:cTn id="7"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矩形 22"/>
          <p:cNvSpPr/>
          <p:nvPr/>
        </p:nvSpPr>
        <p:spPr>
          <a:xfrm>
            <a:off x="855766" y="920650"/>
            <a:ext cx="10421834" cy="600164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特别是您对学习方法的独到见解和海阔天空的议论，显示您确实有较高的水平，令人钦佩。许多同学听完讲座，都觉得挺不错的，还想请您在我校开设系列讲座。在此我们向您表示热烈祝贺！并期待您有机会再来我校做讲座。</a:t>
            </a:r>
          </a:p>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此致</a:t>
            </a:r>
          </a:p>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敬礼！</a:t>
            </a:r>
          </a:p>
          <a:p>
            <a:pPr algn="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XXX</a:t>
            </a:r>
            <a:r>
              <a:rPr lang="zh-CN" altLang="en-US" sz="3200">
                <a:latin typeface="黑体" panose="02010609060101010101" pitchFamily="49" charset="-122"/>
                <a:ea typeface="黑体" panose="02010609060101010101" pitchFamily="49" charset="-122"/>
                <a:cs typeface="黑体" panose="02010609060101010101" pitchFamily="49" charset="-122"/>
              </a:rPr>
              <a:t>中学学生会</a:t>
            </a:r>
          </a:p>
          <a:p>
            <a:pPr algn="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X</a:t>
            </a:r>
            <a:r>
              <a:rPr lang="zh-CN" altLang="en-US" sz="3200">
                <a:latin typeface="黑体" panose="02010609060101010101" pitchFamily="49" charset="-122"/>
                <a:ea typeface="黑体" panose="02010609060101010101" pitchFamily="49" charset="-122"/>
                <a:cs typeface="黑体" panose="02010609060101010101" pitchFamily="49" charset="-122"/>
              </a:rPr>
              <a:t>年</a:t>
            </a:r>
            <a:r>
              <a:rPr lang="en-US" altLang="zh-CN" sz="3200">
                <a:latin typeface="黑体" panose="02010609060101010101" pitchFamily="49" charset="-122"/>
                <a:ea typeface="黑体" panose="02010609060101010101" pitchFamily="49" charset="-122"/>
                <a:cs typeface="黑体" panose="02010609060101010101" pitchFamily="49" charset="-122"/>
              </a:rPr>
              <a:t>X</a:t>
            </a:r>
            <a:r>
              <a:rPr lang="zh-CN" altLang="en-US" sz="3200">
                <a:latin typeface="黑体" panose="02010609060101010101" pitchFamily="49" charset="-122"/>
                <a:ea typeface="黑体" panose="02010609060101010101" pitchFamily="49" charset="-122"/>
                <a:cs typeface="黑体" panose="02010609060101010101" pitchFamily="49" charset="-122"/>
              </a:rPr>
              <a:t>月</a:t>
            </a:r>
            <a:r>
              <a:rPr lang="en-US" altLang="zh-CN" sz="3200">
                <a:latin typeface="黑体" panose="02010609060101010101" pitchFamily="49" charset="-122"/>
                <a:ea typeface="黑体" panose="02010609060101010101" pitchFamily="49" charset="-122"/>
                <a:cs typeface="黑体" panose="02010609060101010101" pitchFamily="49" charset="-122"/>
              </a:rPr>
              <a:t>X</a:t>
            </a:r>
            <a:r>
              <a:rPr lang="zh-CN" altLang="en-US" sz="3200">
                <a:latin typeface="黑体" panose="02010609060101010101" pitchFamily="49" charset="-122"/>
                <a:ea typeface="黑体" panose="02010609060101010101" pitchFamily="49" charset="-122"/>
                <a:cs typeface="黑体" panose="02010609060101010101" pitchFamily="49" charset="-122"/>
              </a:rPr>
              <a:t>日</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heel(1)">
                                      <p:cBhvr>
                                        <p:cTn id="7"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矩形 21"/>
          <p:cNvSpPr/>
          <p:nvPr/>
        </p:nvSpPr>
        <p:spPr>
          <a:xfrm>
            <a:off x="984885" y="1549006"/>
            <a:ext cx="10421834" cy="367023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缺少问候语</a:t>
            </a:r>
            <a:r>
              <a:rPr lang="zh-CN" altLang="en-US" sz="3200">
                <a:latin typeface="黑体" panose="02010609060101010101" pitchFamily="49" charset="-122"/>
                <a:ea typeface="黑体" panose="02010609060101010101" pitchFamily="49" charset="-122"/>
                <a:cs typeface="黑体" panose="02010609060101010101" pitchFamily="49" charset="-122"/>
              </a:rPr>
              <a:t>，感谢用语</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不够热情、恳切</a:t>
            </a:r>
            <a:r>
              <a:rPr lang="zh-CN" altLang="en-US" sz="3200">
                <a:latin typeface="黑体" panose="02010609060101010101" pitchFamily="49" charset="-122"/>
                <a:ea typeface="黑体" panose="02010609060101010101" pitchFamily="49" charset="-122"/>
                <a:cs typeface="黑体" panose="02010609060101010101" pitchFamily="49" charset="-122"/>
              </a:rPr>
              <a:t>等。更不恰当的是，作者用“很有趣”“海阔天空”“觉得挺不错”这样的词语，评价专家讲座的内容、特点和反响，认为专家的水平只是“较高”，虽然表达了肯定的意思，但评价偏低，容易引起误会，还显得对专家不够尊重。</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heel(1)">
                                      <p:cBhvr>
                                        <p:cTn id="7"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矩形 22"/>
          <p:cNvSpPr/>
          <p:nvPr/>
        </p:nvSpPr>
        <p:spPr>
          <a:xfrm>
            <a:off x="855766" y="920650"/>
            <a:ext cx="10421834" cy="71558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材料二</a:t>
            </a:r>
            <a:endParaRPr lang="zh-CN" altLang="en-US" sz="3200">
              <a:latin typeface="黑体" panose="02010609060101010101" pitchFamily="49" charset="-122"/>
              <a:ea typeface="黑体" panose="02010609060101010101" pitchFamily="49" charset="-122"/>
              <a:cs typeface="黑体" panose="02010609060101010101" pitchFamily="49" charset="-122"/>
            </a:endParaRPr>
          </a:p>
        </p:txBody>
      </p:sp>
      <p:sp>
        <p:nvSpPr>
          <p:cNvPr id="22" name="矩形 21"/>
          <p:cNvSpPr/>
          <p:nvPr/>
        </p:nvSpPr>
        <p:spPr>
          <a:xfrm>
            <a:off x="984885" y="2033170"/>
            <a:ext cx="10421834" cy="304698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一秀才买柴，日：“荷薪者过来。”卖柴者因“过来”二字明白，担到面前。问日：“其价几何？”因“价”字明白，说了价钱。秀才日：“外实而内虚，烟多而焰少，请损之。”卖柴者不知说甚，荷柴而去。</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heel(1)">
                                      <p:cBhvr>
                                        <p:cTn id="7"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矩形 21"/>
          <p:cNvSpPr/>
          <p:nvPr/>
        </p:nvSpPr>
        <p:spPr>
          <a:xfrm>
            <a:off x="1314817" y="2145702"/>
            <a:ext cx="9674150" cy="145424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秀才不注意卖柴者的</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职业特</a:t>
            </a:r>
            <a:r>
              <a:rPr lang="zh-CN" altLang="en-US" sz="3200">
                <a:latin typeface="黑体" panose="02010609060101010101" pitchFamily="49" charset="-122"/>
                <a:ea typeface="黑体" panose="02010609060101010101" pitchFamily="49" charset="-122"/>
                <a:cs typeface="黑体" panose="02010609060101010101" pitchFamily="49" charset="-122"/>
              </a:rPr>
              <a:t>点，未能用简单易懂的词语来传达信息。</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heel(1)">
                                      <p:cBhvr>
                                        <p:cTn id="7"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矩形 22"/>
          <p:cNvSpPr/>
          <p:nvPr/>
        </p:nvSpPr>
        <p:spPr>
          <a:xfrm>
            <a:off x="766819" y="948585"/>
            <a:ext cx="10421834" cy="71558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材料三</a:t>
            </a:r>
            <a:endParaRPr lang="zh-CN" altLang="en-US" sz="3200">
              <a:latin typeface="黑体" panose="02010609060101010101" pitchFamily="49" charset="-122"/>
              <a:ea typeface="黑体" panose="02010609060101010101" pitchFamily="49" charset="-122"/>
              <a:cs typeface="黑体" panose="02010609060101010101" pitchFamily="49" charset="-122"/>
            </a:endParaRPr>
          </a:p>
        </p:txBody>
      </p:sp>
      <p:sp>
        <p:nvSpPr>
          <p:cNvPr id="22" name="矩形 21"/>
          <p:cNvSpPr/>
          <p:nvPr/>
        </p:nvSpPr>
        <p:spPr>
          <a:xfrm>
            <a:off x="1003347" y="1618169"/>
            <a:ext cx="10421834" cy="304698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某饭店，一位老先生生日宴会上，老友热情地点歌祝贺，当歌声中传来“西边的太阳快要落山了</a:t>
            </a:r>
            <a:r>
              <a:rPr lang="en-US" altLang="zh-CN" sz="3200">
                <a:latin typeface="黑体" panose="02010609060101010101" pitchFamily="49" charset="-122"/>
                <a:ea typeface="黑体" panose="02010609060101010101" pitchFamily="49" charset="-122"/>
                <a:cs typeface="黑体" panose="02010609060101010101" pitchFamily="49" charset="-122"/>
              </a:rPr>
              <a:t>……</a:t>
            </a:r>
            <a:r>
              <a:rPr lang="zh-CN" altLang="en-US" sz="3200">
                <a:latin typeface="黑体" panose="02010609060101010101" pitchFamily="49" charset="-122"/>
                <a:ea typeface="黑体" panose="02010609060101010101" pitchFamily="49" charset="-122"/>
                <a:cs typeface="黑体" panose="02010609060101010101" pitchFamily="49" charset="-122"/>
              </a:rPr>
              <a:t>鬼子的末日就要来到</a:t>
            </a:r>
            <a:r>
              <a:rPr lang="en-US" altLang="zh-CN" sz="3200">
                <a:latin typeface="黑体" panose="02010609060101010101" pitchFamily="49" charset="-122"/>
                <a:ea typeface="黑体" panose="02010609060101010101" pitchFamily="49" charset="-122"/>
                <a:cs typeface="黑体" panose="02010609060101010101" pitchFamily="49" charset="-122"/>
              </a:rPr>
              <a:t>……”</a:t>
            </a:r>
            <a:r>
              <a:rPr lang="zh-CN" altLang="en-US" sz="3200">
                <a:latin typeface="黑体" panose="02010609060101010101" pitchFamily="49" charset="-122"/>
                <a:ea typeface="黑体" panose="02010609060101010101" pitchFamily="49" charset="-122"/>
                <a:cs typeface="黑体" panose="02010609060101010101" pitchFamily="49" charset="-122"/>
              </a:rPr>
              <a:t>时，顿时听得主人容颜大变！尽管及时制止了乐曲继续演唱，但是整个现场气氛却变得十分尴尬。</a:t>
            </a:r>
          </a:p>
        </p:txBody>
      </p:sp>
      <p:sp>
        <p:nvSpPr>
          <p:cNvPr id="24" name="矩形 23">
            <a:extLst>
              <a:ext uri="{FF2B5EF4-FFF2-40B4-BE49-F238E27FC236}">
                <a16:creationId xmlns:a16="http://schemas.microsoft.com/office/drawing/2014/main" id="{36B20889-6DC6-4A32-8D9D-EE83E12D6CAA}"/>
              </a:ext>
            </a:extLst>
          </p:cNvPr>
          <p:cNvSpPr/>
          <p:nvPr/>
        </p:nvSpPr>
        <p:spPr>
          <a:xfrm>
            <a:off x="303567" y="4924382"/>
            <a:ext cx="10421834" cy="71558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歌词的内容完全</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不适合生日宴会的场合</a:t>
            </a:r>
            <a:r>
              <a:rPr lang="zh-CN" altLang="en-US" sz="3200">
                <a:latin typeface="黑体" panose="02010609060101010101" pitchFamily="49" charset="-122"/>
                <a:ea typeface="黑体" panose="02010609060101010101" pitchFamily="49" charset="-122"/>
                <a:cs typeface="黑体" panose="02010609060101010101" pitchFamily="49" charset="-122"/>
              </a:rPr>
              <a:t>。</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heel(1)">
                                      <p:cBhvr>
                                        <p:cTn id="7" dur="20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wheel(1)">
                                      <p:cBhvr>
                                        <p:cTn id="12" dur="2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矩形 22"/>
          <p:cNvSpPr/>
          <p:nvPr/>
        </p:nvSpPr>
        <p:spPr>
          <a:xfrm>
            <a:off x="855766" y="920650"/>
            <a:ext cx="10421834" cy="71558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材料四</a:t>
            </a:r>
            <a:endParaRPr lang="zh-CN" altLang="en-US" sz="3200">
              <a:latin typeface="黑体" panose="02010609060101010101" pitchFamily="49" charset="-122"/>
              <a:ea typeface="黑体" panose="02010609060101010101" pitchFamily="49" charset="-122"/>
              <a:cs typeface="黑体" panose="02010609060101010101" pitchFamily="49" charset="-122"/>
            </a:endParaRPr>
          </a:p>
        </p:txBody>
      </p:sp>
      <p:sp>
        <p:nvSpPr>
          <p:cNvPr id="22" name="矩形 21"/>
          <p:cNvSpPr/>
          <p:nvPr/>
        </p:nvSpPr>
        <p:spPr>
          <a:xfrm>
            <a:off x="984885" y="2033170"/>
            <a:ext cx="10421834" cy="219290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客问元方：“尊君在不？</a:t>
            </a:r>
            <a:r>
              <a:rPr lang="en-US" altLang="zh-CN" sz="3200">
                <a:latin typeface="黑体" panose="02010609060101010101" pitchFamily="49" charset="-122"/>
                <a:ea typeface="黑体" panose="02010609060101010101" pitchFamily="49" charset="-122"/>
                <a:cs typeface="黑体" panose="02010609060101010101" pitchFamily="49" charset="-122"/>
              </a:rPr>
              <a:t>……</a:t>
            </a:r>
            <a:r>
              <a:rPr lang="zh-CN" altLang="en-US" sz="3200">
                <a:latin typeface="黑体" panose="02010609060101010101" pitchFamily="49" charset="-122"/>
                <a:ea typeface="黑体" panose="02010609060101010101" pitchFamily="49" charset="-122"/>
                <a:cs typeface="黑体" panose="02010609060101010101" pitchFamily="49" charset="-122"/>
              </a:rPr>
              <a:t>元方日：“君与家君期日中。</a:t>
            </a:r>
            <a:r>
              <a:rPr lang="en-US" altLang="zh-CN" sz="3200">
                <a:latin typeface="黑体" panose="02010609060101010101" pitchFamily="49" charset="-122"/>
                <a:ea typeface="黑体" panose="02010609060101010101" pitchFamily="49" charset="-122"/>
                <a:cs typeface="黑体" panose="02010609060101010101" pitchFamily="49" charset="-122"/>
              </a:rPr>
              <a:t>……”</a:t>
            </a:r>
          </a:p>
          <a:p>
            <a:pPr algn="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a:t>
            </a:r>
            <a:r>
              <a:rPr lang="zh-CN" altLang="en-US" sz="3200">
                <a:latin typeface="黑体" panose="02010609060101010101" pitchFamily="49" charset="-122"/>
                <a:ea typeface="黑体" panose="02010609060101010101" pitchFamily="49" charset="-122"/>
                <a:cs typeface="黑体" panose="02010609060101010101" pitchFamily="49" charset="-122"/>
              </a:rPr>
              <a:t>摘自</a:t>
            </a:r>
            <a:r>
              <a:rPr lang="en-US" altLang="zh-CN" sz="3200">
                <a:latin typeface="黑体" panose="02010609060101010101" pitchFamily="49" charset="-122"/>
                <a:ea typeface="黑体" panose="02010609060101010101" pitchFamily="49" charset="-122"/>
                <a:cs typeface="黑体" panose="02010609060101010101" pitchFamily="49" charset="-122"/>
              </a:rPr>
              <a:t>《</a:t>
            </a:r>
            <a:r>
              <a:rPr lang="zh-CN" altLang="en-US" sz="3200">
                <a:latin typeface="黑体" panose="02010609060101010101" pitchFamily="49" charset="-122"/>
                <a:ea typeface="黑体" panose="02010609060101010101" pitchFamily="49" charset="-122"/>
                <a:cs typeface="黑体" panose="02010609060101010101" pitchFamily="49" charset="-122"/>
              </a:rPr>
              <a:t>陈太丘与友期行</a:t>
            </a:r>
            <a:r>
              <a:rPr lang="en-US" altLang="zh-CN" sz="3200">
                <a:latin typeface="黑体" panose="02010609060101010101" pitchFamily="49" charset="-122"/>
                <a:ea typeface="黑体" panose="02010609060101010101" pitchFamily="49" charset="-122"/>
                <a:cs typeface="黑体" panose="02010609060101010101" pitchFamily="49" charset="-122"/>
              </a:rPr>
              <a:t>》)</a:t>
            </a:r>
          </a:p>
        </p:txBody>
      </p:sp>
      <p:sp>
        <p:nvSpPr>
          <p:cNvPr id="24" name="矩形 23">
            <a:extLst>
              <a:ext uri="{FF2B5EF4-FFF2-40B4-BE49-F238E27FC236}">
                <a16:creationId xmlns:a16="http://schemas.microsoft.com/office/drawing/2014/main" id="{82949767-1165-4859-B0E5-EE5F9E1B3370}"/>
              </a:ext>
            </a:extLst>
          </p:cNvPr>
          <p:cNvSpPr/>
          <p:nvPr/>
        </p:nvSpPr>
        <p:spPr>
          <a:xfrm>
            <a:off x="984885" y="4669873"/>
            <a:ext cx="10421834" cy="145424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“尊君</a:t>
            </a:r>
            <a:r>
              <a:rPr lang="en-US" altLang="zh-CN" sz="3200">
                <a:latin typeface="黑体" panose="02010609060101010101" pitchFamily="49" charset="-122"/>
                <a:ea typeface="黑体" panose="02010609060101010101" pitchFamily="49" charset="-122"/>
                <a:cs typeface="黑体" panose="02010609060101010101" pitchFamily="49" charset="-122"/>
              </a:rPr>
              <a:t>"</a:t>
            </a:r>
            <a:r>
              <a:rPr lang="zh-CN" altLang="en-US" sz="3200">
                <a:latin typeface="黑体" panose="02010609060101010101" pitchFamily="49" charset="-122"/>
                <a:ea typeface="黑体" panose="02010609060101010101" pitchFamily="49" charset="-122"/>
                <a:cs typeface="黑体" panose="02010609060101010101" pitchFamily="49" charset="-122"/>
              </a:rPr>
              <a:t>，是对别人父亲的</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尊称</a:t>
            </a:r>
            <a:r>
              <a:rPr lang="zh-CN" altLang="en-US" sz="3200">
                <a:latin typeface="黑体" panose="02010609060101010101" pitchFamily="49" charset="-122"/>
                <a:ea typeface="黑体" panose="02010609060101010101" pitchFamily="49" charset="-122"/>
                <a:cs typeface="黑体" panose="02010609060101010101" pitchFamily="49" charset="-122"/>
              </a:rPr>
              <a:t>；“家君”，是对人谦称自己的父亲，用语得体。</a:t>
            </a:r>
            <a:endParaRPr lang="en-US" altLang="zh-CN" sz="32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heel(1)">
                                      <p:cBhvr>
                                        <p:cTn id="7" dur="20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wheel(1)">
                                      <p:cBhvr>
                                        <p:cTn id="12" dur="2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矩形 22"/>
          <p:cNvSpPr/>
          <p:nvPr/>
        </p:nvSpPr>
        <p:spPr>
          <a:xfrm>
            <a:off x="855766" y="920650"/>
            <a:ext cx="10421834" cy="715581"/>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材料五</a:t>
            </a:r>
            <a:endParaRPr lang="zh-CN" altLang="en-US" sz="3200">
              <a:latin typeface="黑体" panose="02010609060101010101" pitchFamily="49" charset="-122"/>
              <a:ea typeface="黑体" panose="02010609060101010101" pitchFamily="49" charset="-122"/>
              <a:cs typeface="黑体" panose="02010609060101010101" pitchFamily="49" charset="-122"/>
            </a:endParaRPr>
          </a:p>
        </p:txBody>
      </p:sp>
      <p:sp>
        <p:nvSpPr>
          <p:cNvPr id="22" name="矩形 21"/>
          <p:cNvSpPr/>
          <p:nvPr/>
        </p:nvSpPr>
        <p:spPr>
          <a:xfrm>
            <a:off x="984885" y="2033170"/>
            <a:ext cx="10421834" cy="230832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我第一次见到叶圣陶先生，是五十年代初，我编课本，他领导编课本。</a:t>
            </a:r>
          </a:p>
          <a:p>
            <a:pPr algn="r">
              <a:lnSpc>
                <a:spcPct val="150000"/>
              </a:lnSpc>
            </a:pPr>
            <a:r>
              <a:rPr lang="en-US" altLang="zh-CN" sz="3200">
                <a:latin typeface="黑体" panose="02010609060101010101" pitchFamily="49" charset="-122"/>
                <a:ea typeface="黑体" panose="02010609060101010101" pitchFamily="49" charset="-122"/>
                <a:cs typeface="黑体" panose="02010609060101010101" pitchFamily="49" charset="-122"/>
              </a:rPr>
              <a:t>(</a:t>
            </a:r>
            <a:r>
              <a:rPr lang="zh-CN" altLang="en-US" sz="3200">
                <a:latin typeface="黑体" panose="02010609060101010101" pitchFamily="49" charset="-122"/>
                <a:ea typeface="黑体" panose="02010609060101010101" pitchFamily="49" charset="-122"/>
                <a:cs typeface="黑体" panose="02010609060101010101" pitchFamily="49" charset="-122"/>
              </a:rPr>
              <a:t>摘自张中行的</a:t>
            </a:r>
            <a:r>
              <a:rPr lang="en-US" altLang="zh-CN" sz="3200">
                <a:latin typeface="黑体" panose="02010609060101010101" pitchFamily="49" charset="-122"/>
                <a:ea typeface="黑体" panose="02010609060101010101" pitchFamily="49" charset="-122"/>
                <a:cs typeface="黑体" panose="02010609060101010101" pitchFamily="49" charset="-122"/>
              </a:rPr>
              <a:t>《</a:t>
            </a:r>
            <a:r>
              <a:rPr lang="zh-CN" altLang="en-US" sz="3200">
                <a:latin typeface="黑体" panose="02010609060101010101" pitchFamily="49" charset="-122"/>
                <a:ea typeface="黑体" panose="02010609060101010101" pitchFamily="49" charset="-122"/>
                <a:cs typeface="黑体" panose="02010609060101010101" pitchFamily="49" charset="-122"/>
              </a:rPr>
              <a:t>叶圣陶先生二三事</a:t>
            </a:r>
            <a:r>
              <a:rPr lang="en-US" altLang="zh-CN" sz="3200">
                <a:latin typeface="黑体" panose="02010609060101010101" pitchFamily="49" charset="-122"/>
                <a:ea typeface="黑体" panose="02010609060101010101" pitchFamily="49" charset="-122"/>
                <a:cs typeface="黑体" panose="02010609060101010101" pitchFamily="49" charset="-122"/>
              </a:rPr>
              <a:t>》)</a:t>
            </a:r>
          </a:p>
        </p:txBody>
      </p:sp>
      <p:sp>
        <p:nvSpPr>
          <p:cNvPr id="24" name="矩形 23">
            <a:extLst>
              <a:ext uri="{FF2B5EF4-FFF2-40B4-BE49-F238E27FC236}">
                <a16:creationId xmlns:a16="http://schemas.microsoft.com/office/drawing/2014/main" id="{5EF3166A-67CE-4AEB-A5C2-46C72BDECE4C}"/>
              </a:ext>
            </a:extLst>
          </p:cNvPr>
          <p:cNvSpPr/>
          <p:nvPr/>
        </p:nvSpPr>
        <p:spPr>
          <a:xfrm>
            <a:off x="984885" y="4395818"/>
            <a:ext cx="10421834" cy="219290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在书面语中直呼人的姓名时，应考虑在姓名后加上</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“先生”或“女士”</a:t>
            </a:r>
            <a:r>
              <a:rPr lang="zh-CN" altLang="en-US" sz="3200">
                <a:latin typeface="黑体" panose="02010609060101010101" pitchFamily="49" charset="-122"/>
                <a:ea typeface="黑体" panose="02010609060101010101" pitchFamily="49" charset="-122"/>
                <a:cs typeface="黑体" panose="02010609060101010101" pitchFamily="49" charset="-122"/>
              </a:rPr>
              <a:t>。作者在“叶圣陶”后加上“先生”，用语得体。</a:t>
            </a:r>
            <a:endParaRPr lang="en-US" altLang="zh-CN" sz="3200">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heel(1)">
                                      <p:cBhvr>
                                        <p:cTn id="7" dur="20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wheel(1)">
                                      <p:cBhvr>
                                        <p:cTn id="12" dur="2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矩形 21"/>
          <p:cNvSpPr/>
          <p:nvPr/>
        </p:nvSpPr>
        <p:spPr>
          <a:xfrm>
            <a:off x="984885" y="1121586"/>
            <a:ext cx="10421834" cy="514756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要做到表达得体，应注意三点：</a:t>
            </a:r>
          </a:p>
          <a:p>
            <a:pPr>
              <a:lnSpc>
                <a:spcPct val="150000"/>
              </a:lnSpc>
            </a:pP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    第一，考虑写作目的。</a:t>
            </a:r>
            <a:r>
              <a:rPr lang="zh-CN" altLang="en-US" sz="3200">
                <a:latin typeface="黑体" panose="02010609060101010101" pitchFamily="49" charset="-122"/>
                <a:ea typeface="黑体" panose="02010609060101010101" pitchFamily="49" charset="-122"/>
                <a:cs typeface="黑体" panose="02010609060101010101" pitchFamily="49" charset="-122"/>
              </a:rPr>
              <a:t>不同的写作目的，意味着表达方式、态度也应不同。比如：要表示感谢，用语应恭敬；若是想反映某个问题，则应观点鲜明，指出问题的要害，并提出合理的建议。</a:t>
            </a:r>
          </a:p>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第二，注意读者的特点和应用的场合。</a:t>
            </a:r>
          </a:p>
          <a:p>
            <a:pPr>
              <a:lnSpc>
                <a:spcPct val="150000"/>
              </a:lnSpc>
            </a:pPr>
            <a:r>
              <a:rPr lang="zh-CN" altLang="en-US" sz="3200">
                <a:latin typeface="黑体" panose="02010609060101010101" pitchFamily="49" charset="-122"/>
                <a:ea typeface="黑体" panose="02010609060101010101" pitchFamily="49" charset="-122"/>
                <a:cs typeface="黑体" panose="02010609060101010101" pitchFamily="49" charset="-122"/>
              </a:rPr>
              <a:t>    第三，要注意</a:t>
            </a:r>
            <a:r>
              <a:rPr lang="zh-CN" altLang="en-US" sz="3200">
                <a:solidFill>
                  <a:srgbClr val="FF0000"/>
                </a:solidFill>
                <a:latin typeface="黑体" panose="02010609060101010101" pitchFamily="49" charset="-122"/>
                <a:ea typeface="黑体" panose="02010609060101010101" pitchFamily="49" charset="-122"/>
                <a:cs typeface="黑体" panose="02010609060101010101" pitchFamily="49" charset="-122"/>
              </a:rPr>
              <a:t>恰当使用礼貌用语</a:t>
            </a:r>
            <a:r>
              <a:rPr lang="zh-CN" altLang="en-US" sz="3200">
                <a:latin typeface="黑体" panose="02010609060101010101" pitchFamily="49" charset="-122"/>
                <a:ea typeface="黑体" panose="02010609060101010101" pitchFamily="49" charset="-122"/>
                <a:cs typeface="黑体" panose="02010609060101010101" pitchFamily="49" charset="-122"/>
              </a:rPr>
              <a:t>，谦敬用辞恰如其分。</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circle(in)">
                                      <p:cBhvr>
                                        <p:cTn id="7"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aphicFrame>
        <p:nvGraphicFramePr>
          <p:cNvPr id="2" name="表格 1"/>
          <p:cNvGraphicFramePr>
            <a:graphicFrameLocks noGrp="1"/>
          </p:cNvGraphicFramePr>
          <p:nvPr>
            <p:extLst>
              <p:ext uri="{D42A27DB-BD31-4B8C-83A1-F6EECF244321}">
                <p14:modId xmlns:p14="http://schemas.microsoft.com/office/powerpoint/2010/main" val="373710922"/>
              </p:ext>
            </p:extLst>
          </p:nvPr>
        </p:nvGraphicFramePr>
        <p:xfrm>
          <a:off x="374091" y="1092736"/>
          <a:ext cx="11436909" cy="4198620"/>
        </p:xfrm>
        <a:graphic>
          <a:graphicData uri="http://schemas.openxmlformats.org/drawingml/2006/table">
            <a:tbl>
              <a:tblPr firstRow="1" firstCol="1" bandRow="1"/>
              <a:tblGrid>
                <a:gridCol w="1162050">
                  <a:extLst>
                    <a:ext uri="{9D8B030D-6E8A-4147-A177-3AD203B41FA5}">
                      <a16:colId xmlns:a16="http://schemas.microsoft.com/office/drawing/2014/main" val="20000"/>
                    </a:ext>
                  </a:extLst>
                </a:gridCol>
                <a:gridCol w="1435659">
                  <a:extLst>
                    <a:ext uri="{9D8B030D-6E8A-4147-A177-3AD203B41FA5}">
                      <a16:colId xmlns:a16="http://schemas.microsoft.com/office/drawing/2014/main" val="20001"/>
                    </a:ext>
                  </a:extLst>
                </a:gridCol>
                <a:gridCol w="2270760">
                  <a:extLst>
                    <a:ext uri="{9D8B030D-6E8A-4147-A177-3AD203B41FA5}">
                      <a16:colId xmlns:a16="http://schemas.microsoft.com/office/drawing/2014/main" val="20002"/>
                    </a:ext>
                  </a:extLst>
                </a:gridCol>
                <a:gridCol w="6568440">
                  <a:extLst>
                    <a:ext uri="{9D8B030D-6E8A-4147-A177-3AD203B41FA5}">
                      <a16:colId xmlns:a16="http://schemas.microsoft.com/office/drawing/2014/main" val="20003"/>
                    </a:ext>
                  </a:extLst>
                </a:gridCol>
              </a:tblGrid>
              <a:tr h="383540">
                <a:tc>
                  <a:txBody>
                    <a:bodyPr vert="horz" wrap="square"/>
                    <a:lstStyle/>
                    <a:p>
                      <a:pPr indent="127000" algn="ctr">
                        <a:lnSpc>
                          <a:spcPct val="150000"/>
                        </a:lnSpc>
                        <a:spcAft>
                          <a:spcPct val="0"/>
                        </a:spcAft>
                      </a:pPr>
                      <a:r>
                        <a:rPr lang="zh-CN" sz="3200" b="1" kern="0">
                          <a:solidFill>
                            <a:srgbClr val="000000"/>
                          </a:solidFill>
                          <a:effectLst/>
                          <a:latin typeface="黑体" panose="02010609060101010101" pitchFamily="49" charset="-122"/>
                          <a:ea typeface="黑体" panose="02010609060101010101" pitchFamily="49" charset="-122"/>
                          <a:cs typeface="Calibri" panose="020f0502020204030204"/>
                        </a:rPr>
                        <a:t>类别</a:t>
                      </a:r>
                      <a:endParaRPr lang="zh-CN" sz="3200" b="1"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zh-CN" sz="3200" b="1" kern="0">
                          <a:solidFill>
                            <a:srgbClr val="000000"/>
                          </a:solidFill>
                          <a:effectLst/>
                          <a:latin typeface="黑体" panose="02010609060101010101" pitchFamily="49" charset="-122"/>
                          <a:ea typeface="黑体" panose="02010609060101010101" pitchFamily="49" charset="-122"/>
                          <a:cs typeface="Calibri" panose="020f0502020204030204"/>
                        </a:rPr>
                        <a:t>含义</a:t>
                      </a:r>
                      <a:endParaRPr lang="zh-CN" sz="3200" b="1"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zh-CN" sz="3200" b="1" kern="0">
                          <a:solidFill>
                            <a:srgbClr val="000000"/>
                          </a:solidFill>
                          <a:effectLst/>
                          <a:latin typeface="黑体" panose="02010609060101010101" pitchFamily="49" charset="-122"/>
                          <a:ea typeface="黑体" panose="02010609060101010101" pitchFamily="49" charset="-122"/>
                          <a:cs typeface="Calibri" panose="020f0502020204030204"/>
                        </a:rPr>
                        <a:t>适用范围</a:t>
                      </a:r>
                      <a:endParaRPr lang="zh-CN" sz="3200" b="1"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zh-CN" sz="3200" b="1" kern="0">
                          <a:solidFill>
                            <a:srgbClr val="000000"/>
                          </a:solidFill>
                          <a:effectLst/>
                          <a:latin typeface="黑体" panose="02010609060101010101" pitchFamily="49" charset="-122"/>
                          <a:ea typeface="黑体" panose="02010609060101010101" pitchFamily="49" charset="-122"/>
                          <a:cs typeface="Calibri" panose="020f0502020204030204"/>
                        </a:rPr>
                        <a:t>举例</a:t>
                      </a:r>
                      <a:endParaRPr lang="zh-CN" sz="3200" b="1"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65225">
                <a:tc>
                  <a:txBody>
                    <a:bodyPr vert="horz" wrap="square"/>
                    <a:lstStyle/>
                    <a:p>
                      <a:pPr indent="127000" algn="ctr">
                        <a:lnSpc>
                          <a:spcPct val="150000"/>
                        </a:lnSpc>
                        <a:spcAft>
                          <a:spcPct val="0"/>
                        </a:spcAft>
                      </a:pPr>
                      <a:r>
                        <a:rPr lang="zh-CN" sz="3200" kern="0">
                          <a:solidFill>
                            <a:srgbClr val="FF0000"/>
                          </a:solidFill>
                          <a:effectLst/>
                          <a:latin typeface="黑体" panose="02010609060101010101" pitchFamily="49" charset="-122"/>
                          <a:ea typeface="黑体" panose="02010609060101010101" pitchFamily="49" charset="-122"/>
                          <a:cs typeface="Calibri" panose="020f0502020204030204"/>
                        </a:rPr>
                        <a:t>谦辞</a:t>
                      </a:r>
                      <a:endParaRPr lang="zh-CN" sz="3200" kern="100">
                        <a:solidFill>
                          <a:srgbClr val="FF0000"/>
                        </a:solidFill>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just">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表示谦虚或谦恭的言辞</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just">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用于自己或跟自己有关的人和事</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just">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如“家”字族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家父、家母</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、“舍”字族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舍弟、舍妹</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、“小”字族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小弟、小儿</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、“愚”字族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愚兄、愚见</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、“拙”字族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拙作、拙见</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、“鄙”字族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鄙人、鄙见</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、寒舍、见教等</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transition spd="slow">
    <p:wipe/>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95000"/>
          </a:schemeClr>
        </a:solidFill>
        <a:effectLst/>
      </p:bgPr>
    </p:bg>
    <p:spTree>
      <p:nvGrpSpPr>
        <p:cNvPr id="1" name=""/>
        <p:cNvGrpSpPr/>
        <p:nvPr/>
      </p:nvGrpSpPr>
      <p:grpSpPr>
        <a:xfrm>
          <a:off x="0" y="0"/>
          <a:ext cx="0" cy="0"/>
        </a:xfrm>
      </p:grpSpPr>
      <p:cxnSp>
        <p:nvCxnSpPr>
          <p:cNvPr id="36" name="直接连接符 35"/>
          <p:cNvCxnSpPr/>
          <p:nvPr/>
        </p:nvCxnSpPr>
        <p:spPr>
          <a:xfrm flipH="1" flipV="1">
            <a:off x="7777420" y="554125"/>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5" name="波形 14"/>
          <p:cNvSpPr/>
          <p:nvPr/>
        </p:nvSpPr>
        <p:spPr>
          <a:xfrm>
            <a:off x="8698230" y="-13335"/>
            <a:ext cx="3493770" cy="817880"/>
          </a:xfrm>
          <a:custGeom>
            <a:gdLst>
              <a:gd name="connsiteX0" fmla="*/ 0 w 9130748"/>
              <a:gd name="connsiteY0" fmla="*/ 614901 h 3074504"/>
              <a:gd name="connsiteX1" fmla="*/ 9130748 w 9130748"/>
              <a:gd name="connsiteY1" fmla="*/ 614901 h 3074504"/>
              <a:gd name="connsiteX2" fmla="*/ 9130748 w 9130748"/>
              <a:gd name="connsiteY2" fmla="*/ 2459603 h 3074504"/>
              <a:gd name="connsiteX3" fmla="*/ 0 w 9130748"/>
              <a:gd name="connsiteY3" fmla="*/ 2459603 h 3074504"/>
              <a:gd name="connsiteX4" fmla="*/ 0 w 9130748"/>
              <a:gd name="connsiteY4" fmla="*/ 614901 h 3074504"/>
              <a:gd name="connsiteX0-1" fmla="*/ 9130748 w 9222188"/>
              <a:gd name="connsiteY0-2" fmla="*/ 590830 h 3027220"/>
              <a:gd name="connsiteX1-3" fmla="*/ 9130748 w 9222188"/>
              <a:gd name="connsiteY1-4" fmla="*/ 2435532 h 3027220"/>
              <a:gd name="connsiteX2-5" fmla="*/ 0 w 9222188"/>
              <a:gd name="connsiteY2-6" fmla="*/ 2435532 h 3027220"/>
              <a:gd name="connsiteX3-7" fmla="*/ 0 w 9222188"/>
              <a:gd name="connsiteY3-8" fmla="*/ 590830 h 3027220"/>
              <a:gd name="connsiteX4-9" fmla="*/ 9222188 w 9222188"/>
              <a:gd name="connsiteY4-10" fmla="*/ 682270 h 3027220"/>
              <a:gd name="connsiteX0-11" fmla="*/ 9130748 w 9130748"/>
              <a:gd name="connsiteY0-12" fmla="*/ 0 h 2436390"/>
              <a:gd name="connsiteX1-13" fmla="*/ 9130748 w 9130748"/>
              <a:gd name="connsiteY1-14" fmla="*/ 1844702 h 2436390"/>
              <a:gd name="connsiteX2-15" fmla="*/ 0 w 9130748"/>
              <a:gd name="connsiteY2-16" fmla="*/ 1844702 h 2436390"/>
              <a:gd name="connsiteX3-17" fmla="*/ 0 w 9130748"/>
              <a:gd name="connsiteY3-18" fmla="*/ 0 h 2436390"/>
              <a:gd name="connsiteX0-19" fmla="*/ 9130748 w 9130748"/>
              <a:gd name="connsiteY0-20" fmla="*/ 536428 h 2972818"/>
              <a:gd name="connsiteX1-21" fmla="*/ 9117496 w 9130748"/>
              <a:gd name="connsiteY1-22" fmla="*/ 1040 h 2972818"/>
              <a:gd name="connsiteX2-23" fmla="*/ 9130748 w 9130748"/>
              <a:gd name="connsiteY2-24" fmla="*/ 2381130 h 2972818"/>
              <a:gd name="connsiteX3-25" fmla="*/ 0 w 9130748"/>
              <a:gd name="connsiteY3-26" fmla="*/ 2381130 h 2972818"/>
              <a:gd name="connsiteX4-27" fmla="*/ 0 w 9130748"/>
              <a:gd name="connsiteY4-28" fmla="*/ 536428 h 2972818"/>
              <a:gd name="connsiteX0-29" fmla="*/ 9130748 w 9130748"/>
              <a:gd name="connsiteY0-30" fmla="*/ 569843 h 3006233"/>
              <a:gd name="connsiteX1-31" fmla="*/ 9117496 w 9130748"/>
              <a:gd name="connsiteY1-32" fmla="*/ 34455 h 3006233"/>
              <a:gd name="connsiteX2-33" fmla="*/ 9130748 w 9130748"/>
              <a:gd name="connsiteY2-34" fmla="*/ 2414545 h 3006233"/>
              <a:gd name="connsiteX3-35" fmla="*/ 0 w 9130748"/>
              <a:gd name="connsiteY3-36" fmla="*/ 2414545 h 3006233"/>
              <a:gd name="connsiteX4-37" fmla="*/ 0 w 9130748"/>
              <a:gd name="connsiteY4-38" fmla="*/ 0 h 3006233"/>
              <a:gd name="connsiteX0-39" fmla="*/ 9104244 w 9130748"/>
              <a:gd name="connsiteY0-40" fmla="*/ 0 h 3006234"/>
              <a:gd name="connsiteX1-41" fmla="*/ 9117496 w 9130748"/>
              <a:gd name="connsiteY1-42" fmla="*/ 34456 h 3006234"/>
              <a:gd name="connsiteX2-43" fmla="*/ 9130748 w 9130748"/>
              <a:gd name="connsiteY2-44" fmla="*/ 2414546 h 3006234"/>
              <a:gd name="connsiteX3-45" fmla="*/ 0 w 9130748"/>
              <a:gd name="connsiteY3-46" fmla="*/ 2414546 h 3006234"/>
              <a:gd name="connsiteX4-47" fmla="*/ 0 w 9130748"/>
              <a:gd name="connsiteY4-48" fmla="*/ 1 h 3006234"/>
              <a:gd name="connsiteX0-49" fmla="*/ 9104244 w 9130748"/>
              <a:gd name="connsiteY0-50" fmla="*/ 50296 h 3056530"/>
              <a:gd name="connsiteX1-51" fmla="*/ 9117496 w 9130748"/>
              <a:gd name="connsiteY1-52" fmla="*/ 5239 h 3056530"/>
              <a:gd name="connsiteX2-53" fmla="*/ 9130748 w 9130748"/>
              <a:gd name="connsiteY2-54" fmla="*/ 2464842 h 3056530"/>
              <a:gd name="connsiteX3-55" fmla="*/ 0 w 9130748"/>
              <a:gd name="connsiteY3-56" fmla="*/ 2464842 h 3056530"/>
              <a:gd name="connsiteX4-57" fmla="*/ 0 w 9130748"/>
              <a:gd name="connsiteY4-58" fmla="*/ 50297 h 3056530"/>
              <a:gd name="connsiteX0-59" fmla="*/ 9104244 w 9130748"/>
              <a:gd name="connsiteY0-60" fmla="*/ 0 h 3006234"/>
              <a:gd name="connsiteX1-61" fmla="*/ 9117496 w 9130748"/>
              <a:gd name="connsiteY1-62" fmla="*/ 193482 h 3006234"/>
              <a:gd name="connsiteX2-63" fmla="*/ 9130748 w 9130748"/>
              <a:gd name="connsiteY2-64" fmla="*/ 2414546 h 3006234"/>
              <a:gd name="connsiteX3-65" fmla="*/ 0 w 9130748"/>
              <a:gd name="connsiteY3-66" fmla="*/ 2414546 h 3006234"/>
              <a:gd name="connsiteX4-67" fmla="*/ 0 w 9130748"/>
              <a:gd name="connsiteY4-68" fmla="*/ 1 h 3006234"/>
              <a:gd name="connsiteX0-69" fmla="*/ 9117496 w 9130748"/>
              <a:gd name="connsiteY0-70" fmla="*/ 0 h 3045990"/>
              <a:gd name="connsiteX1-71" fmla="*/ 9117496 w 9130748"/>
              <a:gd name="connsiteY1-72" fmla="*/ 233238 h 3045990"/>
              <a:gd name="connsiteX2-73" fmla="*/ 9130748 w 9130748"/>
              <a:gd name="connsiteY2-74" fmla="*/ 2454302 h 3045990"/>
              <a:gd name="connsiteX3-75" fmla="*/ 0 w 9130748"/>
              <a:gd name="connsiteY3-76" fmla="*/ 2454302 h 3045990"/>
              <a:gd name="connsiteX4-77" fmla="*/ 0 w 9130748"/>
              <a:gd name="connsiteY4-78" fmla="*/ 39757 h 3045990"/>
              <a:gd name="connsiteX0-79" fmla="*/ 9117496 w 9130748"/>
              <a:gd name="connsiteY0-80" fmla="*/ 0 h 3045990"/>
              <a:gd name="connsiteX1-81" fmla="*/ 9117496 w 9130748"/>
              <a:gd name="connsiteY1-82" fmla="*/ 233238 h 3045990"/>
              <a:gd name="connsiteX2-83" fmla="*/ 9130748 w 9130748"/>
              <a:gd name="connsiteY2-84" fmla="*/ 2454302 h 3045990"/>
              <a:gd name="connsiteX3-85" fmla="*/ 0 w 9130748"/>
              <a:gd name="connsiteY3-86" fmla="*/ 2454302 h 3045990"/>
              <a:gd name="connsiteX4-87" fmla="*/ 0 w 9130748"/>
              <a:gd name="connsiteY4-88" fmla="*/ 13253 h 3045990"/>
              <a:gd name="connsiteX0-89" fmla="*/ 9117496 w 9132023"/>
              <a:gd name="connsiteY0-90" fmla="*/ 0 h 3045990"/>
              <a:gd name="connsiteX1-91" fmla="*/ 9130748 w 9132023"/>
              <a:gd name="connsiteY1-92" fmla="*/ 34455 h 3045990"/>
              <a:gd name="connsiteX2-93" fmla="*/ 9130748 w 9132023"/>
              <a:gd name="connsiteY2-94" fmla="*/ 2454302 h 3045990"/>
              <a:gd name="connsiteX3-95" fmla="*/ 0 w 9132023"/>
              <a:gd name="connsiteY3-96" fmla="*/ 2454302 h 3045990"/>
              <a:gd name="connsiteX4-97" fmla="*/ 0 w 9132023"/>
              <a:gd name="connsiteY4-98" fmla="*/ 13253 h 3045990"/>
              <a:gd name="connsiteX0-99" fmla="*/ 9117496 w 9132023"/>
              <a:gd name="connsiteY0-100" fmla="*/ 0 h 3045990"/>
              <a:gd name="connsiteX1-101" fmla="*/ 9130748 w 9132023"/>
              <a:gd name="connsiteY1-102" fmla="*/ 34455 h 3045990"/>
              <a:gd name="connsiteX2-103" fmla="*/ 9130748 w 9132023"/>
              <a:gd name="connsiteY2-104" fmla="*/ 2454302 h 3045990"/>
              <a:gd name="connsiteX3-105" fmla="*/ 13253 w 9132023"/>
              <a:gd name="connsiteY3-106" fmla="*/ 2454302 h 3045990"/>
              <a:gd name="connsiteX4-107" fmla="*/ 0 w 9132023"/>
              <a:gd name="connsiteY4-108" fmla="*/ 13253 h 3045990"/>
              <a:gd name="connsiteX0-109" fmla="*/ 9117496 w 9132023"/>
              <a:gd name="connsiteY0-110" fmla="*/ 0 h 3041817"/>
              <a:gd name="connsiteX1-111" fmla="*/ 9130748 w 9132023"/>
              <a:gd name="connsiteY1-112" fmla="*/ 34455 h 3041817"/>
              <a:gd name="connsiteX2-113" fmla="*/ 9130748 w 9132023"/>
              <a:gd name="connsiteY2-114" fmla="*/ 2454302 h 3041817"/>
              <a:gd name="connsiteX3-115" fmla="*/ 13253 w 9132023"/>
              <a:gd name="connsiteY3-116" fmla="*/ 2454302 h 3041817"/>
              <a:gd name="connsiteX4-117" fmla="*/ 0 w 9132023"/>
              <a:gd name="connsiteY4-118" fmla="*/ 13253 h 3041817"/>
              <a:gd name="connsiteX0-119" fmla="*/ 9117496 w 9132023"/>
              <a:gd name="connsiteY0-120" fmla="*/ 0 h 2934518"/>
              <a:gd name="connsiteX1-121" fmla="*/ 9130748 w 9132023"/>
              <a:gd name="connsiteY1-122" fmla="*/ 34455 h 2934518"/>
              <a:gd name="connsiteX2-123" fmla="*/ 9130748 w 9132023"/>
              <a:gd name="connsiteY2-124" fmla="*/ 2454302 h 2934518"/>
              <a:gd name="connsiteX3-125" fmla="*/ 13253 w 9132023"/>
              <a:gd name="connsiteY3-126" fmla="*/ 1288111 h 2934518"/>
              <a:gd name="connsiteX4-127" fmla="*/ 0 w 9132023"/>
              <a:gd name="connsiteY4-128" fmla="*/ 13253 h 2934518"/>
              <a:gd name="connsiteX0-129" fmla="*/ 9117496 w 9132023"/>
              <a:gd name="connsiteY0-130" fmla="*/ 0 h 2934518"/>
              <a:gd name="connsiteX1-131" fmla="*/ 9130748 w 9132023"/>
              <a:gd name="connsiteY1-132" fmla="*/ 34455 h 2934518"/>
              <a:gd name="connsiteX2-133" fmla="*/ 9130748 w 9132023"/>
              <a:gd name="connsiteY2-134" fmla="*/ 2454302 h 2934518"/>
              <a:gd name="connsiteX3-135" fmla="*/ 13253 w 9132023"/>
              <a:gd name="connsiteY3-136" fmla="*/ 1288111 h 2934518"/>
              <a:gd name="connsiteX4-137" fmla="*/ 0 w 9132023"/>
              <a:gd name="connsiteY4-138" fmla="*/ 13253 h 2934518"/>
              <a:gd name="connsiteX0-139" fmla="*/ 9131334 w 9145861"/>
              <a:gd name="connsiteY0-140" fmla="*/ 0 h 2939523"/>
              <a:gd name="connsiteX1-141" fmla="*/ 9144586 w 9145861"/>
              <a:gd name="connsiteY1-142" fmla="*/ 34455 h 2939523"/>
              <a:gd name="connsiteX2-143" fmla="*/ 9144586 w 9145861"/>
              <a:gd name="connsiteY2-144" fmla="*/ 2454302 h 2939523"/>
              <a:gd name="connsiteX3-145" fmla="*/ 587 w 9145861"/>
              <a:gd name="connsiteY3-146" fmla="*/ 1354371 h 2939523"/>
              <a:gd name="connsiteX4-147" fmla="*/ 13838 w 9145861"/>
              <a:gd name="connsiteY4-148" fmla="*/ 13253 h 2939523"/>
              <a:gd name="connsiteX0-149" fmla="*/ 9117496 w 9132023"/>
              <a:gd name="connsiteY0-150" fmla="*/ 0 h 2454302"/>
              <a:gd name="connsiteX1-151" fmla="*/ 9130748 w 9132023"/>
              <a:gd name="connsiteY1-152" fmla="*/ 34455 h 2454302"/>
              <a:gd name="connsiteX2-153" fmla="*/ 9130748 w 9132023"/>
              <a:gd name="connsiteY2-154" fmla="*/ 2454302 h 2454302"/>
              <a:gd name="connsiteX3-155" fmla="*/ 0 w 9132023"/>
              <a:gd name="connsiteY3-156" fmla="*/ 13253 h 2454302"/>
              <a:gd name="connsiteX0-157" fmla="*/ 9952383 w 9966910"/>
              <a:gd name="connsiteY0-158" fmla="*/ 26504 h 2480806"/>
              <a:gd name="connsiteX1-159" fmla="*/ 9965635 w 9966910"/>
              <a:gd name="connsiteY1-160" fmla="*/ 60959 h 2480806"/>
              <a:gd name="connsiteX2-161" fmla="*/ 9965635 w 9966910"/>
              <a:gd name="connsiteY2-162" fmla="*/ 2480806 h 2480806"/>
              <a:gd name="connsiteX3-163" fmla="*/ 0 w 9966910"/>
              <a:gd name="connsiteY3-164" fmla="*/ 0 h 2480806"/>
              <a:gd name="connsiteX0-165" fmla="*/ 9952383 w 9966910"/>
              <a:gd name="connsiteY0-166" fmla="*/ 26504 h 2480806"/>
              <a:gd name="connsiteX1-167" fmla="*/ 9965635 w 9966910"/>
              <a:gd name="connsiteY1-168" fmla="*/ 60959 h 2480806"/>
              <a:gd name="connsiteX2-169" fmla="*/ 9965635 w 9966910"/>
              <a:gd name="connsiteY2-170" fmla="*/ 2480806 h 2480806"/>
              <a:gd name="connsiteX3-171" fmla="*/ 0 w 9966910"/>
              <a:gd name="connsiteY3-172" fmla="*/ 0 h 2480806"/>
              <a:gd name="connsiteX0-173" fmla="*/ 9952383 w 9966910"/>
              <a:gd name="connsiteY0-174" fmla="*/ 26504 h 2480806"/>
              <a:gd name="connsiteX1-175" fmla="*/ 9965635 w 9966910"/>
              <a:gd name="connsiteY1-176" fmla="*/ 60959 h 2480806"/>
              <a:gd name="connsiteX2-177" fmla="*/ 9965635 w 9966910"/>
              <a:gd name="connsiteY2-178" fmla="*/ 2480806 h 2480806"/>
              <a:gd name="connsiteX3-179" fmla="*/ 0 w 9966910"/>
              <a:gd name="connsiteY3-180" fmla="*/ 0 h 2480806"/>
              <a:gd name="connsiteX0-181" fmla="*/ 9952383 w 9966910"/>
              <a:gd name="connsiteY0-182" fmla="*/ 26504 h 2480806"/>
              <a:gd name="connsiteX1-183" fmla="*/ 9965635 w 9966910"/>
              <a:gd name="connsiteY1-184" fmla="*/ 60959 h 2480806"/>
              <a:gd name="connsiteX2-185" fmla="*/ 9965635 w 9966910"/>
              <a:gd name="connsiteY2-186" fmla="*/ 2480806 h 2480806"/>
              <a:gd name="connsiteX3-187" fmla="*/ 0 w 9966910"/>
              <a:gd name="connsiteY3-188" fmla="*/ 0 h 2480806"/>
              <a:gd name="connsiteX0-189" fmla="*/ 9952383 w 9966910"/>
              <a:gd name="connsiteY0-190" fmla="*/ 26504 h 2552596"/>
              <a:gd name="connsiteX1-191" fmla="*/ 9965635 w 9966910"/>
              <a:gd name="connsiteY1-192" fmla="*/ 60959 h 2552596"/>
              <a:gd name="connsiteX2-193" fmla="*/ 9965635 w 9966910"/>
              <a:gd name="connsiteY2-194" fmla="*/ 2480806 h 2552596"/>
              <a:gd name="connsiteX3-195" fmla="*/ 4558748 w 9966910"/>
              <a:gd name="connsiteY3-196" fmla="*/ 1743988 h 2552596"/>
              <a:gd name="connsiteX4-197" fmla="*/ 0 w 9966910"/>
              <a:gd name="connsiteY4-198" fmla="*/ 0 h 2552596"/>
              <a:gd name="connsiteX0-199" fmla="*/ 9952383 w 9966910"/>
              <a:gd name="connsiteY0-200" fmla="*/ 26504 h 2554879"/>
              <a:gd name="connsiteX1-201" fmla="*/ 9965635 w 9966910"/>
              <a:gd name="connsiteY1-202" fmla="*/ 60959 h 2554879"/>
              <a:gd name="connsiteX2-203" fmla="*/ 9965635 w 9966910"/>
              <a:gd name="connsiteY2-204" fmla="*/ 2480806 h 2554879"/>
              <a:gd name="connsiteX3-205" fmla="*/ 4638261 w 9966910"/>
              <a:gd name="connsiteY3-206" fmla="*/ 1770492 h 2554879"/>
              <a:gd name="connsiteX4-207" fmla="*/ 0 w 9966910"/>
              <a:gd name="connsiteY4-208" fmla="*/ 0 h 2554879"/>
              <a:gd name="connsiteX0-209" fmla="*/ 9952383 w 9966910"/>
              <a:gd name="connsiteY0-210" fmla="*/ 26504 h 2516254"/>
              <a:gd name="connsiteX1-211" fmla="*/ 9965635 w 9966910"/>
              <a:gd name="connsiteY1-212" fmla="*/ 60959 h 2516254"/>
              <a:gd name="connsiteX2-213" fmla="*/ 9965635 w 9966910"/>
              <a:gd name="connsiteY2-214" fmla="*/ 2480806 h 2516254"/>
              <a:gd name="connsiteX3-215" fmla="*/ 4638261 w 9966910"/>
              <a:gd name="connsiteY3-216" fmla="*/ 1770492 h 2516254"/>
              <a:gd name="connsiteX4-217" fmla="*/ 0 w 9966910"/>
              <a:gd name="connsiteY4-218" fmla="*/ 0 h 2516254"/>
              <a:gd name="connsiteX0-219" fmla="*/ 9952383 w 9966910"/>
              <a:gd name="connsiteY0-220" fmla="*/ 26504 h 2516254"/>
              <a:gd name="connsiteX1-221" fmla="*/ 9965635 w 9966910"/>
              <a:gd name="connsiteY1-222" fmla="*/ 60959 h 2516254"/>
              <a:gd name="connsiteX2-223" fmla="*/ 9965635 w 9966910"/>
              <a:gd name="connsiteY2-224" fmla="*/ 2480806 h 2516254"/>
              <a:gd name="connsiteX3-225" fmla="*/ 4638261 w 9966910"/>
              <a:gd name="connsiteY3-226" fmla="*/ 1770492 h 2516254"/>
              <a:gd name="connsiteX4-227" fmla="*/ 0 w 9966910"/>
              <a:gd name="connsiteY4-228" fmla="*/ 0 h 2516254"/>
              <a:gd name="connsiteX0-229" fmla="*/ 9952383 w 9966910"/>
              <a:gd name="connsiteY0-230" fmla="*/ 26504 h 2511885"/>
              <a:gd name="connsiteX1-231" fmla="*/ 9965635 w 9966910"/>
              <a:gd name="connsiteY1-232" fmla="*/ 60959 h 2511885"/>
              <a:gd name="connsiteX2-233" fmla="*/ 9965635 w 9966910"/>
              <a:gd name="connsiteY2-234" fmla="*/ 2480806 h 2511885"/>
              <a:gd name="connsiteX3-235" fmla="*/ 4638261 w 9966910"/>
              <a:gd name="connsiteY3-236" fmla="*/ 1770492 h 2511885"/>
              <a:gd name="connsiteX4-237" fmla="*/ 0 w 9966910"/>
              <a:gd name="connsiteY4-238" fmla="*/ 0 h 2511885"/>
              <a:gd name="connsiteX0-239" fmla="*/ 9952383 w 9966910"/>
              <a:gd name="connsiteY0-240" fmla="*/ 26504 h 2508978"/>
              <a:gd name="connsiteX1-241" fmla="*/ 9965635 w 9966910"/>
              <a:gd name="connsiteY1-242" fmla="*/ 60959 h 2508978"/>
              <a:gd name="connsiteX2-243" fmla="*/ 9965635 w 9966910"/>
              <a:gd name="connsiteY2-244" fmla="*/ 2480806 h 2508978"/>
              <a:gd name="connsiteX3-245" fmla="*/ 4638261 w 9966910"/>
              <a:gd name="connsiteY3-246" fmla="*/ 1770492 h 2508978"/>
              <a:gd name="connsiteX4-247" fmla="*/ 0 w 9966910"/>
              <a:gd name="connsiteY4-248" fmla="*/ 0 h 2508978"/>
              <a:gd name="connsiteX0-249" fmla="*/ 9952383 w 9966910"/>
              <a:gd name="connsiteY0-250" fmla="*/ 26504 h 2508978"/>
              <a:gd name="connsiteX1-251" fmla="*/ 9965635 w 9966910"/>
              <a:gd name="connsiteY1-252" fmla="*/ 60959 h 2508978"/>
              <a:gd name="connsiteX2-253" fmla="*/ 9965635 w 9966910"/>
              <a:gd name="connsiteY2-254" fmla="*/ 2480806 h 2508978"/>
              <a:gd name="connsiteX3-255" fmla="*/ 4638261 w 9966910"/>
              <a:gd name="connsiteY3-256" fmla="*/ 1770492 h 2508978"/>
              <a:gd name="connsiteX4-257" fmla="*/ 0 w 9966910"/>
              <a:gd name="connsiteY4-258" fmla="*/ 0 h 2508978"/>
              <a:gd name="connsiteX0-259" fmla="*/ 9952383 w 9966910"/>
              <a:gd name="connsiteY0-260" fmla="*/ 26504 h 2508978"/>
              <a:gd name="connsiteX1-261" fmla="*/ 9965635 w 9966910"/>
              <a:gd name="connsiteY1-262" fmla="*/ 7950 h 2508978"/>
              <a:gd name="connsiteX2-263" fmla="*/ 9965635 w 9966910"/>
              <a:gd name="connsiteY2-264" fmla="*/ 2480806 h 2508978"/>
              <a:gd name="connsiteX3-265" fmla="*/ 4638261 w 9966910"/>
              <a:gd name="connsiteY3-266" fmla="*/ 1770492 h 2508978"/>
              <a:gd name="connsiteX4-267" fmla="*/ 0 w 9966910"/>
              <a:gd name="connsiteY4-268" fmla="*/ 0 h 2508978"/>
              <a:gd name="connsiteX0-269" fmla="*/ 9952383 w 9965635"/>
              <a:gd name="connsiteY0-270" fmla="*/ 26504 h 2508978"/>
              <a:gd name="connsiteX1-271" fmla="*/ 9952382 w 9965635"/>
              <a:gd name="connsiteY1-272" fmla="*/ 113968 h 2508978"/>
              <a:gd name="connsiteX2-273" fmla="*/ 9965635 w 9965635"/>
              <a:gd name="connsiteY2-274" fmla="*/ 2480806 h 2508978"/>
              <a:gd name="connsiteX3-275" fmla="*/ 4638261 w 9965635"/>
              <a:gd name="connsiteY3-276" fmla="*/ 1770492 h 2508978"/>
              <a:gd name="connsiteX4-277" fmla="*/ 0 w 9965635"/>
              <a:gd name="connsiteY4-278" fmla="*/ 0 h 2508978"/>
              <a:gd name="connsiteX0-279" fmla="*/ 9952383 w 9965635"/>
              <a:gd name="connsiteY0-280" fmla="*/ 26504 h 2508978"/>
              <a:gd name="connsiteX1-281" fmla="*/ 9925877 w 9965635"/>
              <a:gd name="connsiteY1-282" fmla="*/ 47707 h 2508978"/>
              <a:gd name="connsiteX2-283" fmla="*/ 9965635 w 9965635"/>
              <a:gd name="connsiteY2-284" fmla="*/ 2480806 h 2508978"/>
              <a:gd name="connsiteX3-285" fmla="*/ 4638261 w 9965635"/>
              <a:gd name="connsiteY3-286" fmla="*/ 1770492 h 2508978"/>
              <a:gd name="connsiteX4-287" fmla="*/ 0 w 9965635"/>
              <a:gd name="connsiteY4-288" fmla="*/ 0 h 2508978"/>
              <a:gd name="connsiteX0-289" fmla="*/ 9952383 w 9966909"/>
              <a:gd name="connsiteY0-290" fmla="*/ 26504 h 2508978"/>
              <a:gd name="connsiteX1-291" fmla="*/ 9965634 w 9966909"/>
              <a:gd name="connsiteY1-292" fmla="*/ 47707 h 2508978"/>
              <a:gd name="connsiteX2-293" fmla="*/ 9965635 w 9966909"/>
              <a:gd name="connsiteY2-294" fmla="*/ 2480806 h 2508978"/>
              <a:gd name="connsiteX3-295" fmla="*/ 4638261 w 9966909"/>
              <a:gd name="connsiteY3-296" fmla="*/ 1770492 h 2508978"/>
              <a:gd name="connsiteX4-297" fmla="*/ 0 w 9966909"/>
              <a:gd name="connsiteY4-298" fmla="*/ 0 h 2508978"/>
              <a:gd name="connsiteX0-299" fmla="*/ 9952383 w 9966909"/>
              <a:gd name="connsiteY0-300" fmla="*/ 26504 h 2508978"/>
              <a:gd name="connsiteX1-301" fmla="*/ 9965634 w 9966909"/>
              <a:gd name="connsiteY1-302" fmla="*/ 272993 h 2508978"/>
              <a:gd name="connsiteX2-303" fmla="*/ 9965635 w 9966909"/>
              <a:gd name="connsiteY2-304" fmla="*/ 2480806 h 2508978"/>
              <a:gd name="connsiteX3-305" fmla="*/ 4638261 w 9966909"/>
              <a:gd name="connsiteY3-306" fmla="*/ 1770492 h 2508978"/>
              <a:gd name="connsiteX4-307" fmla="*/ 0 w 9966909"/>
              <a:gd name="connsiteY4-308" fmla="*/ 0 h 2508978"/>
              <a:gd name="connsiteX0-309" fmla="*/ 9965635 w 9966909"/>
              <a:gd name="connsiteY0-310" fmla="*/ 0 h 2522231"/>
              <a:gd name="connsiteX1-311" fmla="*/ 9965634 w 9966909"/>
              <a:gd name="connsiteY1-312" fmla="*/ 286246 h 2522231"/>
              <a:gd name="connsiteX2-313" fmla="*/ 9965635 w 9966909"/>
              <a:gd name="connsiteY2-314" fmla="*/ 2494059 h 2522231"/>
              <a:gd name="connsiteX3-315" fmla="*/ 4638261 w 9966909"/>
              <a:gd name="connsiteY3-316" fmla="*/ 1783745 h 2522231"/>
              <a:gd name="connsiteX4-317" fmla="*/ 0 w 9966909"/>
              <a:gd name="connsiteY4-318" fmla="*/ 13253 h 2522231"/>
              <a:gd name="connsiteX0-319" fmla="*/ 9965635 w 9966909"/>
              <a:gd name="connsiteY0-320" fmla="*/ 0 h 2522231"/>
              <a:gd name="connsiteX1-321" fmla="*/ 9965634 w 9966909"/>
              <a:gd name="connsiteY1-322" fmla="*/ 286246 h 2522231"/>
              <a:gd name="connsiteX2-323" fmla="*/ 9965635 w 9966909"/>
              <a:gd name="connsiteY2-324" fmla="*/ 2494059 h 2522231"/>
              <a:gd name="connsiteX3-325" fmla="*/ 4638261 w 9966909"/>
              <a:gd name="connsiteY3-326" fmla="*/ 1783745 h 2522231"/>
              <a:gd name="connsiteX4-327" fmla="*/ 0 w 9966909"/>
              <a:gd name="connsiteY4-328" fmla="*/ 13253 h 2522231"/>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9966909" h="2522231">
                <a:moveTo>
                  <a:pt x="9965635" y="0"/>
                </a:moveTo>
                <a:cubicBezTo>
                  <a:pt x="9961218" y="29155"/>
                  <a:pt x="9970051" y="257091"/>
                  <a:pt x="9965634" y="286246"/>
                </a:cubicBezTo>
                <a:cubicBezTo>
                  <a:pt x="9970051" y="1079609"/>
                  <a:pt x="9961218" y="1700696"/>
                  <a:pt x="9965635" y="2494059"/>
                </a:cubicBezTo>
                <a:cubicBezTo>
                  <a:pt x="9064487" y="2774564"/>
                  <a:pt x="6630505" y="845491"/>
                  <a:pt x="4638261" y="1783745"/>
                </a:cubicBezTo>
                <a:cubicBezTo>
                  <a:pt x="3162853" y="2059390"/>
                  <a:pt x="759791" y="303918"/>
                  <a:pt x="0" y="13253"/>
                </a:cubicBezTo>
              </a:path>
            </a:pathLst>
          </a:custGeom>
          <a:solidFill>
            <a:srgbClr val="9AC97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波形 15"/>
          <p:cNvSpPr/>
          <p:nvPr/>
        </p:nvSpPr>
        <p:spPr>
          <a:xfrm>
            <a:off x="0" y="6108065"/>
            <a:ext cx="4041775" cy="774065"/>
          </a:xfrm>
          <a:custGeom>
            <a:gdLst>
              <a:gd name="connsiteX0" fmla="*/ 0 w 6877878"/>
              <a:gd name="connsiteY0" fmla="*/ 270841 h 2166730"/>
              <a:gd name="connsiteX1" fmla="*/ 6877878 w 6877878"/>
              <a:gd name="connsiteY1" fmla="*/ 270841 h 2166730"/>
              <a:gd name="connsiteX2" fmla="*/ 6877878 w 6877878"/>
              <a:gd name="connsiteY2" fmla="*/ 1895889 h 2166730"/>
              <a:gd name="connsiteX3" fmla="*/ 0 w 6877878"/>
              <a:gd name="connsiteY3" fmla="*/ 1895889 h 2166730"/>
              <a:gd name="connsiteX4" fmla="*/ 0 w 6877878"/>
              <a:gd name="connsiteY4" fmla="*/ 270841 h 2166730"/>
              <a:gd name="connsiteX0-1" fmla="*/ 0 w 6877878"/>
              <a:gd name="connsiteY0-2" fmla="*/ 1885666 h 2147154"/>
              <a:gd name="connsiteX1-3" fmla="*/ 0 w 6877878"/>
              <a:gd name="connsiteY1-4" fmla="*/ 260618 h 2147154"/>
              <a:gd name="connsiteX2-5" fmla="*/ 6877878 w 6877878"/>
              <a:gd name="connsiteY2-6" fmla="*/ 260618 h 2147154"/>
              <a:gd name="connsiteX3-7" fmla="*/ 6877878 w 6877878"/>
              <a:gd name="connsiteY3-8" fmla="*/ 1885666 h 2147154"/>
              <a:gd name="connsiteX4-9" fmla="*/ 91440 w 6877878"/>
              <a:gd name="connsiteY4-10" fmla="*/ 1977106 h 2147154"/>
              <a:gd name="connsiteX0-11" fmla="*/ 0 w 6877878"/>
              <a:gd name="connsiteY0-12" fmla="*/ 1885666 h 1885666"/>
              <a:gd name="connsiteX1-13" fmla="*/ 0 w 6877878"/>
              <a:gd name="connsiteY1-14" fmla="*/ 260618 h 1885666"/>
              <a:gd name="connsiteX2-15" fmla="*/ 6877878 w 6877878"/>
              <a:gd name="connsiteY2-16" fmla="*/ 260618 h 1885666"/>
              <a:gd name="connsiteX3-17" fmla="*/ 6877878 w 6877878"/>
              <a:gd name="connsiteY3-18" fmla="*/ 1885666 h 1885666"/>
              <a:gd name="connsiteX0-19" fmla="*/ 0 w 6904382"/>
              <a:gd name="connsiteY0-20" fmla="*/ 2243475 h 2243475"/>
              <a:gd name="connsiteX1-21" fmla="*/ 26504 w 6904382"/>
              <a:gd name="connsiteY1-22" fmla="*/ 260618 h 2243475"/>
              <a:gd name="connsiteX2-23" fmla="*/ 6904382 w 6904382"/>
              <a:gd name="connsiteY2-24" fmla="*/ 260618 h 2243475"/>
              <a:gd name="connsiteX3-25" fmla="*/ 6904382 w 6904382"/>
              <a:gd name="connsiteY3-26" fmla="*/ 1885666 h 2243475"/>
              <a:gd name="connsiteX0-27" fmla="*/ 0 w 6904382"/>
              <a:gd name="connsiteY0-28" fmla="*/ 2243475 h 2243475"/>
              <a:gd name="connsiteX1-29" fmla="*/ 26504 w 6904382"/>
              <a:gd name="connsiteY1-30" fmla="*/ 260618 h 2243475"/>
              <a:gd name="connsiteX2-31" fmla="*/ 6904382 w 6904382"/>
              <a:gd name="connsiteY2-32" fmla="*/ 260618 h 2243475"/>
              <a:gd name="connsiteX3-33" fmla="*/ 6904382 w 6904382"/>
              <a:gd name="connsiteY3-34" fmla="*/ 2097701 h 2243475"/>
              <a:gd name="connsiteX0-35" fmla="*/ 0 w 6904382"/>
              <a:gd name="connsiteY0-36" fmla="*/ 2243475 h 2243475"/>
              <a:gd name="connsiteX1-37" fmla="*/ 26504 w 6904382"/>
              <a:gd name="connsiteY1-38" fmla="*/ 260618 h 2243475"/>
              <a:gd name="connsiteX2-39" fmla="*/ 6904382 w 6904382"/>
              <a:gd name="connsiteY2-40" fmla="*/ 260618 h 2243475"/>
              <a:gd name="connsiteX3-41" fmla="*/ 6904382 w 6904382"/>
              <a:gd name="connsiteY3-42" fmla="*/ 2137457 h 2243475"/>
              <a:gd name="connsiteX0-43" fmla="*/ 0 w 6904382"/>
              <a:gd name="connsiteY0-44" fmla="*/ 2243475 h 2243475"/>
              <a:gd name="connsiteX1-45" fmla="*/ 26504 w 6904382"/>
              <a:gd name="connsiteY1-46" fmla="*/ 260618 h 2243475"/>
              <a:gd name="connsiteX2-47" fmla="*/ 6904382 w 6904382"/>
              <a:gd name="connsiteY2-48" fmla="*/ 260618 h 2243475"/>
              <a:gd name="connsiteX3-49" fmla="*/ 6904382 w 6904382"/>
              <a:gd name="connsiteY3-50" fmla="*/ 2190466 h 2243475"/>
              <a:gd name="connsiteX0-51" fmla="*/ 0 w 6891130"/>
              <a:gd name="connsiteY0-52" fmla="*/ 2150710 h 2190466"/>
              <a:gd name="connsiteX1-53" fmla="*/ 13252 w 6891130"/>
              <a:gd name="connsiteY1-54" fmla="*/ 260618 h 2190466"/>
              <a:gd name="connsiteX2-55" fmla="*/ 6891130 w 6891130"/>
              <a:gd name="connsiteY2-56" fmla="*/ 260618 h 2190466"/>
              <a:gd name="connsiteX3-57" fmla="*/ 6891130 w 6891130"/>
              <a:gd name="connsiteY3-58" fmla="*/ 2190466 h 2190466"/>
              <a:gd name="connsiteX0-59" fmla="*/ 0 w 6891130"/>
              <a:gd name="connsiteY0-60" fmla="*/ 1991684 h 2190466"/>
              <a:gd name="connsiteX1-61" fmla="*/ 13252 w 6891130"/>
              <a:gd name="connsiteY1-62" fmla="*/ 260618 h 2190466"/>
              <a:gd name="connsiteX2-63" fmla="*/ 6891130 w 6891130"/>
              <a:gd name="connsiteY2-64" fmla="*/ 260618 h 2190466"/>
              <a:gd name="connsiteX3-65" fmla="*/ 6891130 w 6891130"/>
              <a:gd name="connsiteY3-66" fmla="*/ 2190466 h 2190466"/>
              <a:gd name="connsiteX0-67" fmla="*/ 0 w 6904382"/>
              <a:gd name="connsiteY0-68" fmla="*/ 2097701 h 2190466"/>
              <a:gd name="connsiteX1-69" fmla="*/ 26504 w 6904382"/>
              <a:gd name="connsiteY1-70" fmla="*/ 260618 h 2190466"/>
              <a:gd name="connsiteX2-71" fmla="*/ 6904382 w 6904382"/>
              <a:gd name="connsiteY2-72" fmla="*/ 260618 h 2190466"/>
              <a:gd name="connsiteX3-73" fmla="*/ 6904382 w 6904382"/>
              <a:gd name="connsiteY3-74" fmla="*/ 2190466 h 2190466"/>
              <a:gd name="connsiteX0-75" fmla="*/ 0 w 6904382"/>
              <a:gd name="connsiteY0-76" fmla="*/ 2097701 h 2190466"/>
              <a:gd name="connsiteX1-77" fmla="*/ 26504 w 6904382"/>
              <a:gd name="connsiteY1-78" fmla="*/ 260618 h 2190466"/>
              <a:gd name="connsiteX2-79" fmla="*/ 6904382 w 6904382"/>
              <a:gd name="connsiteY2-80" fmla="*/ 260618 h 2190466"/>
              <a:gd name="connsiteX3-81" fmla="*/ 6904382 w 6904382"/>
              <a:gd name="connsiteY3-82" fmla="*/ 2190466 h 2190466"/>
              <a:gd name="connsiteX0-83" fmla="*/ 1276 w 6879153"/>
              <a:gd name="connsiteY0-84" fmla="*/ 2084449 h 2190466"/>
              <a:gd name="connsiteX1-85" fmla="*/ 1275 w 6879153"/>
              <a:gd name="connsiteY1-86" fmla="*/ 260618 h 2190466"/>
              <a:gd name="connsiteX2-87" fmla="*/ 6879153 w 6879153"/>
              <a:gd name="connsiteY2-88" fmla="*/ 260618 h 2190466"/>
              <a:gd name="connsiteX3-89" fmla="*/ 6879153 w 6879153"/>
              <a:gd name="connsiteY3-90" fmla="*/ 2190466 h 2190466"/>
              <a:gd name="connsiteX0-91" fmla="*/ 1276 w 6879153"/>
              <a:gd name="connsiteY0-92" fmla="*/ 2150709 h 2190466"/>
              <a:gd name="connsiteX1-93" fmla="*/ 1275 w 6879153"/>
              <a:gd name="connsiteY1-94" fmla="*/ 260618 h 2190466"/>
              <a:gd name="connsiteX2-95" fmla="*/ 6879153 w 6879153"/>
              <a:gd name="connsiteY2-96" fmla="*/ 260618 h 2190466"/>
              <a:gd name="connsiteX3-97" fmla="*/ 6879153 w 6879153"/>
              <a:gd name="connsiteY3-98" fmla="*/ 2190466 h 2190466"/>
              <a:gd name="connsiteX0-99" fmla="*/ 1276 w 6879153"/>
              <a:gd name="connsiteY0-100" fmla="*/ 1890091 h 1929848"/>
              <a:gd name="connsiteX1-101" fmla="*/ 1275 w 6879153"/>
              <a:gd name="connsiteY1-102" fmla="*/ 0 h 1929848"/>
              <a:gd name="connsiteX2-103" fmla="*/ 6879153 w 6879153"/>
              <a:gd name="connsiteY2-104" fmla="*/ 1929848 h 1929848"/>
              <a:gd name="connsiteX0-105" fmla="*/ 1276 w 7846562"/>
              <a:gd name="connsiteY0-106" fmla="*/ 1890091 h 1943101"/>
              <a:gd name="connsiteX1-107" fmla="*/ 1275 w 7846562"/>
              <a:gd name="connsiteY1-108" fmla="*/ 0 h 1943101"/>
              <a:gd name="connsiteX2-109" fmla="*/ 7846562 w 7846562"/>
              <a:gd name="connsiteY2-110" fmla="*/ 1943101 h 1943101"/>
              <a:gd name="connsiteX0-111" fmla="*/ 1276 w 7846562"/>
              <a:gd name="connsiteY0-112" fmla="*/ 1928372 h 1981382"/>
              <a:gd name="connsiteX1-113" fmla="*/ 1275 w 7846562"/>
              <a:gd name="connsiteY1-114" fmla="*/ 38281 h 1981382"/>
              <a:gd name="connsiteX2-115" fmla="*/ 3446839 w 7846562"/>
              <a:gd name="connsiteY2-116" fmla="*/ 761353 h 1981382"/>
              <a:gd name="connsiteX3-117" fmla="*/ 7846562 w 7846562"/>
              <a:gd name="connsiteY3-118" fmla="*/ 1981382 h 1981382"/>
              <a:gd name="connsiteX0-119" fmla="*/ 1276 w 7846562"/>
              <a:gd name="connsiteY0-120" fmla="*/ 1928372 h 1981382"/>
              <a:gd name="connsiteX1-121" fmla="*/ 1275 w 7846562"/>
              <a:gd name="connsiteY1-122" fmla="*/ 38281 h 1981382"/>
              <a:gd name="connsiteX2-123" fmla="*/ 3446839 w 7846562"/>
              <a:gd name="connsiteY2-124" fmla="*/ 761353 h 1981382"/>
              <a:gd name="connsiteX3-125" fmla="*/ 7846562 w 7846562"/>
              <a:gd name="connsiteY3-126" fmla="*/ 1981382 h 1981382"/>
              <a:gd name="connsiteX0-127" fmla="*/ 1276 w 7846562"/>
              <a:gd name="connsiteY0-128" fmla="*/ 1912584 h 1965594"/>
              <a:gd name="connsiteX1-129" fmla="*/ 1275 w 7846562"/>
              <a:gd name="connsiteY1-130" fmla="*/ 22493 h 1965594"/>
              <a:gd name="connsiteX2-131" fmla="*/ 3446839 w 7846562"/>
              <a:gd name="connsiteY2-132" fmla="*/ 745565 h 1965594"/>
              <a:gd name="connsiteX3-133" fmla="*/ 7846562 w 7846562"/>
              <a:gd name="connsiteY3-134" fmla="*/ 1965594 h 1965594"/>
              <a:gd name="connsiteX0-135" fmla="*/ 1276 w 7846562"/>
              <a:gd name="connsiteY0-136" fmla="*/ 1912584 h 1965594"/>
              <a:gd name="connsiteX1-137" fmla="*/ 1275 w 7846562"/>
              <a:gd name="connsiteY1-138" fmla="*/ 22493 h 1965594"/>
              <a:gd name="connsiteX2-139" fmla="*/ 3446839 w 7846562"/>
              <a:gd name="connsiteY2-140" fmla="*/ 745565 h 1965594"/>
              <a:gd name="connsiteX3-141" fmla="*/ 7846562 w 7846562"/>
              <a:gd name="connsiteY3-142" fmla="*/ 1965594 h 1965594"/>
              <a:gd name="connsiteX0-143" fmla="*/ 1276 w 7846562"/>
              <a:gd name="connsiteY0-144" fmla="*/ 1910875 h 1963885"/>
              <a:gd name="connsiteX1-145" fmla="*/ 1275 w 7846562"/>
              <a:gd name="connsiteY1-146" fmla="*/ 20784 h 1963885"/>
              <a:gd name="connsiteX2-147" fmla="*/ 3446839 w 7846562"/>
              <a:gd name="connsiteY2-148" fmla="*/ 743856 h 1963885"/>
              <a:gd name="connsiteX3-149" fmla="*/ 7846562 w 7846562"/>
              <a:gd name="connsiteY3-150" fmla="*/ 1963885 h 1963885"/>
              <a:gd name="connsiteX0-151" fmla="*/ 1276 w 7846562"/>
              <a:gd name="connsiteY0-152" fmla="*/ 1910875 h 1963885"/>
              <a:gd name="connsiteX1-153" fmla="*/ 1275 w 7846562"/>
              <a:gd name="connsiteY1-154" fmla="*/ 20784 h 1963885"/>
              <a:gd name="connsiteX2-155" fmla="*/ 3446839 w 7846562"/>
              <a:gd name="connsiteY2-156" fmla="*/ 743856 h 1963885"/>
              <a:gd name="connsiteX3-157" fmla="*/ 7846562 w 7846562"/>
              <a:gd name="connsiteY3-158" fmla="*/ 1963885 h 1963885"/>
              <a:gd name="connsiteX0-159" fmla="*/ 1276 w 7846562"/>
              <a:gd name="connsiteY0-160" fmla="*/ 1911484 h 1964494"/>
              <a:gd name="connsiteX1-161" fmla="*/ 1275 w 7846562"/>
              <a:gd name="connsiteY1-162" fmla="*/ 21393 h 1964494"/>
              <a:gd name="connsiteX2-163" fmla="*/ 3446839 w 7846562"/>
              <a:gd name="connsiteY2-164" fmla="*/ 744465 h 1964494"/>
              <a:gd name="connsiteX3-165" fmla="*/ 7846562 w 7846562"/>
              <a:gd name="connsiteY3-166" fmla="*/ 1964494 h 1964494"/>
              <a:gd name="connsiteX0-167" fmla="*/ 1276 w 8389901"/>
              <a:gd name="connsiteY0-168" fmla="*/ 1911484 h 1964494"/>
              <a:gd name="connsiteX1-169" fmla="*/ 1275 w 8389901"/>
              <a:gd name="connsiteY1-170" fmla="*/ 21393 h 1964494"/>
              <a:gd name="connsiteX2-171" fmla="*/ 3446839 w 8389901"/>
              <a:gd name="connsiteY2-172" fmla="*/ 744465 h 1964494"/>
              <a:gd name="connsiteX3-173" fmla="*/ 8389901 w 8389901"/>
              <a:gd name="connsiteY3-174" fmla="*/ 1964494 h 1964494"/>
              <a:gd name="connsiteX0-175" fmla="*/ 1276 w 8403153"/>
              <a:gd name="connsiteY0-176" fmla="*/ 1911484 h 1911485"/>
              <a:gd name="connsiteX1-177" fmla="*/ 1275 w 8403153"/>
              <a:gd name="connsiteY1-178" fmla="*/ 21393 h 1911485"/>
              <a:gd name="connsiteX2-179" fmla="*/ 3446839 w 8403153"/>
              <a:gd name="connsiteY2-180" fmla="*/ 744465 h 1911485"/>
              <a:gd name="connsiteX3-181" fmla="*/ 8403153 w 8403153"/>
              <a:gd name="connsiteY3-182" fmla="*/ 1911485 h 1911485"/>
              <a:gd name="connsiteX0-183" fmla="*/ 1276 w 8429657"/>
              <a:gd name="connsiteY0-184" fmla="*/ 1911484 h 1911485"/>
              <a:gd name="connsiteX1-185" fmla="*/ 1275 w 8429657"/>
              <a:gd name="connsiteY1-186" fmla="*/ 21393 h 1911485"/>
              <a:gd name="connsiteX2-187" fmla="*/ 3446839 w 8429657"/>
              <a:gd name="connsiteY2-188" fmla="*/ 744465 h 1911485"/>
              <a:gd name="connsiteX3-189" fmla="*/ 8429657 w 8429657"/>
              <a:gd name="connsiteY3-190" fmla="*/ 1911485 h 1911485"/>
              <a:gd name="connsiteX0-191" fmla="*/ 1276 w 8429657"/>
              <a:gd name="connsiteY0-192" fmla="*/ 1911484 h 1937990"/>
              <a:gd name="connsiteX1-193" fmla="*/ 1275 w 8429657"/>
              <a:gd name="connsiteY1-194" fmla="*/ 21393 h 1937990"/>
              <a:gd name="connsiteX2-195" fmla="*/ 3446839 w 8429657"/>
              <a:gd name="connsiteY2-196" fmla="*/ 744465 h 1937990"/>
              <a:gd name="connsiteX3-197" fmla="*/ 8429657 w 8429657"/>
              <a:gd name="connsiteY3-198" fmla="*/ 1937990 h 1937990"/>
            </a:gdLst>
            <a:cxnLst>
              <a:cxn ang="0">
                <a:pos x="connsiteX0-1" y="connsiteY0-2"/>
              </a:cxn>
              <a:cxn ang="0">
                <a:pos x="connsiteX1-3" y="connsiteY1-4"/>
              </a:cxn>
              <a:cxn ang="0">
                <a:pos x="connsiteX2-5" y="connsiteY2-6"/>
              </a:cxn>
              <a:cxn ang="0">
                <a:pos x="connsiteX3-7" y="connsiteY3-8"/>
              </a:cxn>
            </a:cxnLst>
            <a:rect l="l" t="t" r="r" b="b"/>
            <a:pathLst>
              <a:path w="8429657" h="1937990">
                <a:moveTo>
                  <a:pt x="1276" y="1911484"/>
                </a:moveTo>
                <a:cubicBezTo>
                  <a:pt x="5693" y="1281453"/>
                  <a:pt x="-3142" y="651424"/>
                  <a:pt x="1275" y="21393"/>
                </a:cubicBezTo>
                <a:cubicBezTo>
                  <a:pt x="575535" y="-173110"/>
                  <a:pt x="2165795" y="1030215"/>
                  <a:pt x="3446839" y="744465"/>
                </a:cubicBezTo>
                <a:cubicBezTo>
                  <a:pt x="5960335" y="564734"/>
                  <a:pt x="7696370" y="1734652"/>
                  <a:pt x="8429657" y="1937990"/>
                </a:cubicBezTo>
              </a:path>
            </a:pathLst>
          </a:custGeom>
          <a:solidFill>
            <a:srgbClr val="35A9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4" name="矩形 33"/>
          <p:cNvSpPr/>
          <p:nvPr/>
        </p:nvSpPr>
        <p:spPr>
          <a:xfrm>
            <a:off x="4885094" y="15518"/>
            <a:ext cx="1826141" cy="107721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rgbClr val="00B050"/>
                </a:solidFill>
                <a:latin typeface="微软雅黑" panose="020b0503020204020204" charset="-122"/>
                <a:ea typeface="微软雅黑" panose="020b0503020204020204" charset="-122"/>
              </a:rPr>
              <a:t>例子引路</a:t>
            </a:r>
            <a:endParaRPr lang="en-US" altLang="zh-CN" sz="3200" b="1">
              <a:solidFill>
                <a:srgbClr val="00B050"/>
              </a:solidFill>
              <a:latin typeface="微软雅黑" panose="020b0503020204020204" charset="-122"/>
              <a:ea typeface="微软雅黑" panose="020b0503020204020204" charset="-122"/>
            </a:endParaRPr>
          </a:p>
          <a:p>
            <a:r>
              <a:rPr lang="zh-CN" altLang="en-US" sz="3200" b="1">
                <a:solidFill>
                  <a:srgbClr val="00B050"/>
                </a:solidFill>
                <a:latin typeface="微软雅黑" panose="020b0503020204020204" charset="-122"/>
                <a:ea typeface="微软雅黑" panose="020b0503020204020204" charset="-122"/>
              </a:rPr>
              <a:t>探究方法</a:t>
            </a:r>
          </a:p>
        </p:txBody>
      </p:sp>
      <p:cxnSp>
        <p:nvCxnSpPr>
          <p:cNvPr id="35" name="直接连接符 34"/>
          <p:cNvCxnSpPr/>
          <p:nvPr/>
        </p:nvCxnSpPr>
        <p:spPr>
          <a:xfrm flipH="1" flipV="1">
            <a:off x="984885" y="554126"/>
            <a:ext cx="3056949" cy="1"/>
          </a:xfrm>
          <a:prstGeom prst="line">
            <a:avLst/>
          </a:prstGeom>
          <a:ln>
            <a:solidFill>
              <a:srgbClr val="00B050"/>
            </a:solidFill>
          </a:ln>
        </p:spPr>
        <p:style>
          <a:lnRef idx="3">
            <a:schemeClr val="accent6"/>
          </a:lnRef>
          <a:fillRef idx="0">
            <a:schemeClr val="accent6"/>
          </a:fillRef>
          <a:effectRef idx="2">
            <a:schemeClr val="accent6"/>
          </a:effectRef>
          <a:fontRef idx="minor">
            <a:schemeClr val="tx1"/>
          </a:fontRef>
        </p:style>
      </p:cxnSp>
      <p:sp>
        <p:nvSpPr>
          <p:cNvPr id="12" name="TextBox 11"/>
          <p:cNvSpPr txBox="1"/>
          <p:nvPr/>
        </p:nvSpPr>
        <p:spPr>
          <a:xfrm>
            <a:off x="1955085" y="36818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TextBox 12"/>
          <p:cNvSpPr txBox="1"/>
          <p:nvPr/>
        </p:nvSpPr>
        <p:spPr>
          <a:xfrm>
            <a:off x="4178086" y="367553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TextBox 13"/>
          <p:cNvSpPr txBox="1"/>
          <p:nvPr/>
        </p:nvSpPr>
        <p:spPr>
          <a:xfrm>
            <a:off x="2368127" y="444019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TextBox 16"/>
          <p:cNvSpPr txBox="1"/>
          <p:nvPr/>
        </p:nvSpPr>
        <p:spPr>
          <a:xfrm>
            <a:off x="4755102" y="4424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TextBox 17"/>
          <p:cNvSpPr txBox="1"/>
          <p:nvPr/>
        </p:nvSpPr>
        <p:spPr>
          <a:xfrm>
            <a:off x="1955085" y="518695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TextBox 18"/>
          <p:cNvSpPr txBox="1"/>
          <p:nvPr/>
        </p:nvSpPr>
        <p:spPr>
          <a:xfrm>
            <a:off x="3370366" y="5180648"/>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TextBox 19"/>
          <p:cNvSpPr txBox="1"/>
          <p:nvPr/>
        </p:nvSpPr>
        <p:spPr>
          <a:xfrm>
            <a:off x="1130086" y="585078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TextBox 20"/>
          <p:cNvSpPr txBox="1"/>
          <p:nvPr/>
        </p:nvSpPr>
        <p:spPr>
          <a:xfrm>
            <a:off x="3151260" y="5866020"/>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aphicFrame>
        <p:nvGraphicFramePr>
          <p:cNvPr id="2" name="表格 1"/>
          <p:cNvGraphicFramePr>
            <a:graphicFrameLocks noGrp="1"/>
          </p:cNvGraphicFramePr>
          <p:nvPr>
            <p:extLst>
              <p:ext uri="{D42A27DB-BD31-4B8C-83A1-F6EECF244321}">
                <p14:modId xmlns:p14="http://schemas.microsoft.com/office/powerpoint/2010/main" val="4278138550"/>
              </p:ext>
            </p:extLst>
          </p:nvPr>
        </p:nvGraphicFramePr>
        <p:xfrm>
          <a:off x="374091" y="1092736"/>
          <a:ext cx="11436909" cy="4198620"/>
        </p:xfrm>
        <a:graphic>
          <a:graphicData uri="http://schemas.openxmlformats.org/drawingml/2006/table">
            <a:tbl>
              <a:tblPr firstRow="1" firstCol="1" bandRow="1"/>
              <a:tblGrid>
                <a:gridCol w="1162050">
                  <a:extLst>
                    <a:ext uri="{9D8B030D-6E8A-4147-A177-3AD203B41FA5}">
                      <a16:colId xmlns:a16="http://schemas.microsoft.com/office/drawing/2014/main" val="20000"/>
                    </a:ext>
                  </a:extLst>
                </a:gridCol>
                <a:gridCol w="1435659">
                  <a:extLst>
                    <a:ext uri="{9D8B030D-6E8A-4147-A177-3AD203B41FA5}">
                      <a16:colId xmlns:a16="http://schemas.microsoft.com/office/drawing/2014/main" val="20001"/>
                    </a:ext>
                  </a:extLst>
                </a:gridCol>
                <a:gridCol w="2270760">
                  <a:extLst>
                    <a:ext uri="{9D8B030D-6E8A-4147-A177-3AD203B41FA5}">
                      <a16:colId xmlns:a16="http://schemas.microsoft.com/office/drawing/2014/main" val="20002"/>
                    </a:ext>
                  </a:extLst>
                </a:gridCol>
                <a:gridCol w="6568440">
                  <a:extLst>
                    <a:ext uri="{9D8B030D-6E8A-4147-A177-3AD203B41FA5}">
                      <a16:colId xmlns:a16="http://schemas.microsoft.com/office/drawing/2014/main" val="20003"/>
                    </a:ext>
                  </a:extLst>
                </a:gridCol>
              </a:tblGrid>
              <a:tr h="383540">
                <a:tc>
                  <a:txBody>
                    <a:bodyPr vert="horz" wrap="square"/>
                    <a:lstStyle/>
                    <a:p>
                      <a:pPr indent="127000" algn="ctr">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类别</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含义</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适用范围</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ctr">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举例</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160145">
                <a:tc>
                  <a:txBody>
                    <a:bodyPr vert="horz" wrap="square"/>
                    <a:lstStyle/>
                    <a:p>
                      <a:pPr indent="127000" algn="ctr">
                        <a:lnSpc>
                          <a:spcPct val="150000"/>
                        </a:lnSpc>
                        <a:spcAft>
                          <a:spcPct val="0"/>
                        </a:spcAft>
                      </a:pPr>
                      <a:r>
                        <a:rPr lang="zh-CN" sz="3200" kern="0">
                          <a:solidFill>
                            <a:srgbClr val="FF0000"/>
                          </a:solidFill>
                          <a:effectLst/>
                          <a:latin typeface="黑体" panose="02010609060101010101" pitchFamily="49" charset="-122"/>
                          <a:ea typeface="黑体" panose="02010609060101010101" pitchFamily="49" charset="-122"/>
                          <a:cs typeface="Calibri" panose="020f0502020204030204"/>
                        </a:rPr>
                        <a:t>敬辞</a:t>
                      </a:r>
                      <a:endParaRPr lang="zh-CN" sz="3200" kern="100">
                        <a:solidFill>
                          <a:srgbClr val="FF0000"/>
                        </a:solidFill>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just">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表示恭敬的言辞</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just">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用于对方或跟对方有关的人和事</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indent="127000" algn="just">
                        <a:lnSpc>
                          <a:spcPct val="150000"/>
                        </a:lnSpc>
                        <a:spcAft>
                          <a:spcPct val="0"/>
                        </a:spcAft>
                      </a:pP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如“令”字族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令尊、令郎</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、“垂”字族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垂问、垂念</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、“赐”字族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赐教、赐复</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、“高”字族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高见、高寿</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、“奉”字族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奉送、奉陪</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、“惠”字族</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惠顾、惠存</a:t>
                      </a:r>
                      <a:r>
                        <a:rPr lang="en-US" sz="3200" kern="0">
                          <a:solidFill>
                            <a:srgbClr val="000000"/>
                          </a:solidFill>
                          <a:effectLst/>
                          <a:latin typeface="黑体" panose="02010609060101010101" pitchFamily="49" charset="-122"/>
                          <a:ea typeface="黑体" panose="02010609060101010101" pitchFamily="49" charset="-122"/>
                          <a:cs typeface="Calibri" panose="020f0502020204030204"/>
                        </a:rPr>
                        <a:t>)</a:t>
                      </a:r>
                      <a:r>
                        <a:rPr lang="zh-CN" sz="3200" kern="0">
                          <a:solidFill>
                            <a:srgbClr val="000000"/>
                          </a:solidFill>
                          <a:effectLst/>
                          <a:latin typeface="黑体" panose="02010609060101010101" pitchFamily="49" charset="-122"/>
                          <a:ea typeface="黑体" panose="02010609060101010101" pitchFamily="49" charset="-122"/>
                          <a:cs typeface="Calibri" panose="020f0502020204030204"/>
                        </a:rPr>
                        <a:t>、光临、赏脸等</a:t>
                      </a:r>
                      <a:endParaRPr lang="zh-CN" sz="3200" kern="100">
                        <a:effectLst/>
                        <a:latin typeface="黑体" panose="02010609060101010101" pitchFamily="49" charset="-122"/>
                        <a:ea typeface="黑体" panose="02010609060101010101" pitchFamily="49" charset="-122"/>
                        <a:cs typeface="Times New Roman" panose="02020603050405020304"/>
                      </a:endParaRPr>
                    </a:p>
                  </a:txBody>
                  <a:tcPr marL="9525" marR="9525" marT="9525" marB="9525"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cSld>
  <p:clrMapOvr>
    <a:masterClrMapping/>
  </p:clrMapOvr>
  <p:transition spd="slow">
    <p:wipe/>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https://d.book118.com/586213130004010043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CEEACA"/>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18</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18</vt:i4>
      </vt:variant>
    </vt:vector>
  </HeadingPairs>
  <TitlesOfParts>
    <vt:vector baseType="lpstr" size="28">
      <vt:lpstr>Arial</vt:lpstr>
      <vt:lpstr>Calibri</vt:lpstr>
      <vt:lpstr>Calibri Light</vt:lpstr>
      <vt:lpstr>宋体</vt:lpstr>
      <vt:lpstr>华文楷体</vt:lpstr>
      <vt:lpstr>DFKai-SB</vt:lpstr>
      <vt:lpstr>微软雅黑</vt:lpstr>
      <vt:lpstr>黑体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2024-09-10T18:40:49.651</cp:lastPrinted>
  <dcterms:created xsi:type="dcterms:W3CDTF">2024-09-10T10:40:49Z</dcterms:created>
  <dcterms:modified xsi:type="dcterms:W3CDTF">2024-09-10T10:40:52Z</dcterms:modified>
</cp:coreProperties>
</file>