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0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333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53CE9-B0C7-4182-A2D7-4BB2E1294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6E96B-D7AF-4B17-9726-C2659D1A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B764E-D84F-4553-8BBD-B25654082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499DF-DD37-4D90-826F-B0F388EDB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6E396-66EC-4175-8218-3D4F69919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0DCCD6-BAAB-4584-95FC-99E6ECD8F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72780B-15E5-42E4-BB00-DC2CD909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464AE-3DDF-4362-A75F-3C9E25BC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9E5D9-35B9-4569-BD9E-F725E7F6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72D6D-A0F8-4B33-8E7D-E0AA2AE12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226ED-4D31-42DC-9EDB-FB43DD44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016" r:id="rId2"/>
    <p:sldLayoutId id="2147486017" r:id="rId3"/>
    <p:sldLayoutId id="2147486018" r:id="rId4"/>
    <p:sldLayoutId id="2147486019" r:id="rId5"/>
    <p:sldLayoutId id="2147486020" r:id="rId6"/>
    <p:sldLayoutId id="2147486021" r:id="rId7"/>
    <p:sldLayoutId id="2147486022" r:id="rId8"/>
    <p:sldLayoutId id="2147486023" r:id="rId9"/>
    <p:sldLayoutId id="2147486024" r:id="rId10"/>
    <p:sldLayoutId id="21474860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15" Type="http://schemas.openxmlformats.org/officeDocument/2006/relationships/tags" Target="../tags/tag185.xml" /><Relationship Id="rId16" Type="http://schemas.openxmlformats.org/officeDocument/2006/relationships/tags" Target="../tags/tag186.xml" /><Relationship Id="rId17" Type="http://schemas.openxmlformats.org/officeDocument/2006/relationships/tags" Target="../tags/tag187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22" Type="http://schemas.openxmlformats.org/officeDocument/2006/relationships/tags" Target="../tags/tag252.xml" /><Relationship Id="rId23" Type="http://schemas.openxmlformats.org/officeDocument/2006/relationships/tags" Target="../tags/tag253.xml" /><Relationship Id="rId24" Type="http://schemas.openxmlformats.org/officeDocument/2006/relationships/tags" Target="../tags/tag254.xml" /><Relationship Id="rId25" Type="http://schemas.openxmlformats.org/officeDocument/2006/relationships/tags" Target="../tags/tag255.xml" /><Relationship Id="rId26" Type="http://schemas.openxmlformats.org/officeDocument/2006/relationships/tags" Target="../tags/tag256.xml" /><Relationship Id="rId27" Type="http://schemas.openxmlformats.org/officeDocument/2006/relationships/tags" Target="../tags/tag257.xml" /><Relationship Id="rId28" Type="http://schemas.openxmlformats.org/officeDocument/2006/relationships/tags" Target="../tags/tag258.xml" /><Relationship Id="rId29" Type="http://schemas.openxmlformats.org/officeDocument/2006/relationships/tags" Target="../tags/tag259.xml" /><Relationship Id="rId3" Type="http://schemas.openxmlformats.org/officeDocument/2006/relationships/tags" Target="../tags/tag233.xml" /><Relationship Id="rId30" Type="http://schemas.openxmlformats.org/officeDocument/2006/relationships/tags" Target="../tags/tag260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3.xml" /><Relationship Id="rId11" Type="http://schemas.openxmlformats.org/officeDocument/2006/relationships/tags" Target="../tags/tag314.xml" /><Relationship Id="rId12" Type="http://schemas.openxmlformats.org/officeDocument/2006/relationships/tags" Target="../tags/tag315.xml" /><Relationship Id="rId13" Type="http://schemas.openxmlformats.org/officeDocument/2006/relationships/tags" Target="../tags/tag316.xml" /><Relationship Id="rId2" Type="http://schemas.openxmlformats.org/officeDocument/2006/relationships/tags" Target="../tags/tag305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Relationship Id="rId9" Type="http://schemas.openxmlformats.org/officeDocument/2006/relationships/tags" Target="../tags/tag3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5.xml" /><Relationship Id="rId11" Type="http://schemas.openxmlformats.org/officeDocument/2006/relationships/tags" Target="../tags/tag326.xml" /><Relationship Id="rId12" Type="http://schemas.openxmlformats.org/officeDocument/2006/relationships/tags" Target="../tags/tag327.xml" /><Relationship Id="rId13" Type="http://schemas.openxmlformats.org/officeDocument/2006/relationships/tags" Target="../tags/tag328.xml" /><Relationship Id="rId14" Type="http://schemas.openxmlformats.org/officeDocument/2006/relationships/tags" Target="../tags/tag329.xml" /><Relationship Id="rId15" Type="http://schemas.openxmlformats.org/officeDocument/2006/relationships/tags" Target="../tags/tag330.xml" /><Relationship Id="rId16" Type="http://schemas.openxmlformats.org/officeDocument/2006/relationships/tags" Target="../tags/tag331.xml" /><Relationship Id="rId17" Type="http://schemas.openxmlformats.org/officeDocument/2006/relationships/tags" Target="../tags/tag332.xml" /><Relationship Id="rId2" Type="http://schemas.openxmlformats.org/officeDocument/2006/relationships/tags" Target="../tags/tag317.xml" /><Relationship Id="rId3" Type="http://schemas.openxmlformats.org/officeDocument/2006/relationships/tags" Target="../tags/tag318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tags" Target="../tags/tag323.xml" /><Relationship Id="rId9" Type="http://schemas.openxmlformats.org/officeDocument/2006/relationships/tags" Target="../tags/tag32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132200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数学的发现：引导学生通过自主探索发现数学知识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数学发现的重要性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如何引导学生自主探索数学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数学发现的实践方法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5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数学发现的案例分析</a:t>
            </a:r>
            <a:endParaRPr lang="zh-CN" altLang="en-US" sz="25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如何评价学生的数学发现能力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数学发现的重要性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培养数学思维</a:t>
            </a:r>
            <a:endParaRPr lang="zh-CN" altLang="en-US"/>
          </a:p>
        </p:txBody>
      </p:sp>
      <p:sp>
        <p:nvSpPr>
          <p:cNvPr id="1049050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6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数学发现有助于培养学生的逻辑思维和推理能力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8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0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2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6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通过自主探索，学生可以更好地理解和应用数学知识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8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0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6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数学发现能够激发学生的学习热情和创造力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8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0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6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数学发现有助于培养学生的问题解决能力和创新精神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8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提高解决问题的能力</a:t>
            </a:r>
            <a:endParaRPr lang="zh-CN" altLang="en-US"/>
          </a:p>
        </p:txBody>
      </p:sp>
      <p:sp>
        <p:nvSpPr>
          <p:cNvPr id="104912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促进数学发展：数学发现是推动数学学科发展的重要力量，能够为数学理论和应用做出贡献。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培养自主学习能力：数学发现能够激发学生的学习热情和好奇心，促使学生主动学习数学知识。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激发创新精神：通过自主探索数学问题，学生可以激发创新精神，发现新的数学原理和应用。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提高解决问题的能力：数学发现有助于培养学生的逻辑思维和问题解决能力，使学生能够更好地应对各种挑战。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激发学习兴趣和动力</a:t>
            </a:r>
            <a:endParaRPr lang="zh-CN" altLang="en-US"/>
          </a:p>
        </p:txBody>
      </p:sp>
      <p:sp>
        <p:nvSpPr>
          <p:cNvPr id="1049186" name="圆角矩形 5"/>
          <p:cNvSpPr/>
          <p:nvPr>
            <p:custDataLst>
              <p:tags r:id="rId2"/>
            </p:custDataLst>
          </p:nvPr>
        </p:nvSpPr>
        <p:spPr>
          <a:xfrm>
            <a:off x="631891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圆角矩形 3"/>
          <p:cNvSpPr/>
          <p:nvPr>
            <p:custDataLst>
              <p:tags r:id="rId3"/>
            </p:custDataLst>
          </p:nvPr>
        </p:nvSpPr>
        <p:spPr>
          <a:xfrm>
            <a:off x="608400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5"/>
          <p:cNvSpPr txBox="1"/>
          <p:nvPr>
            <p:custDataLst>
              <p:tags r:id="rId4"/>
            </p:custDataLst>
          </p:nvPr>
        </p:nvSpPr>
        <p:spPr>
          <a:xfrm>
            <a:off x="784903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激发学习兴趣和动力：通过自主探索，学生可以发现数学的奥秘，从而激发对数学的兴趣和好奇心，增强学习动力。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圆角矩形 16"/>
          <p:cNvSpPr/>
          <p:nvPr>
            <p:custDataLst>
              <p:tags r:id="rId5"/>
            </p:custDataLst>
          </p:nvPr>
        </p:nvSpPr>
        <p:spPr>
          <a:xfrm>
            <a:off x="791252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500" b="1">
                <a:latin typeface="+mn-ea"/>
              </a:rPr>
              <a:t>01</a:t>
            </a:r>
            <a:endParaRPr lang="en-US" altLang="zh-CN" sz="2500" b="1">
              <a:latin typeface="+mn-ea"/>
            </a:endParaRPr>
          </a:p>
        </p:txBody>
      </p:sp>
      <p:sp>
        <p:nvSpPr>
          <p:cNvPr id="1049194" name="圆角矩形 12"/>
          <p:cNvSpPr/>
          <p:nvPr>
            <p:custDataLst>
              <p:tags r:id="rId6"/>
            </p:custDataLst>
          </p:nvPr>
        </p:nvSpPr>
        <p:spPr>
          <a:xfrm>
            <a:off x="3431174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圆角矩形 13"/>
          <p:cNvSpPr/>
          <p:nvPr>
            <p:custDataLst>
              <p:tags r:id="rId7"/>
            </p:custDataLst>
          </p:nvPr>
        </p:nvSpPr>
        <p:spPr>
          <a:xfrm>
            <a:off x="3401968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圆角矩形 15"/>
          <p:cNvSpPr/>
          <p:nvPr>
            <p:custDataLst>
              <p:tags r:id="rId8"/>
            </p:custDataLst>
          </p:nvPr>
        </p:nvSpPr>
        <p:spPr>
          <a:xfrm>
            <a:off x="3634977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00" name="文本框 10"/>
          <p:cNvSpPr txBox="1"/>
          <p:nvPr>
            <p:custDataLst>
              <p:tags r:id="rId9"/>
            </p:custDataLst>
          </p:nvPr>
        </p:nvSpPr>
        <p:spPr>
          <a:xfrm>
            <a:off x="3579741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培养创新思维和解决问题的能力：自主探索数学发现的过程中，学生需要独立思考、勇于尝试，这有助于培养他们的创新思维和解决问题的能力。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5"/>
          <p:cNvSpPr/>
          <p:nvPr>
            <p:custDataLst>
              <p:tags r:id="rId10"/>
            </p:custDataLst>
          </p:nvPr>
        </p:nvSpPr>
        <p:spPr>
          <a:xfrm>
            <a:off x="6224742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圆角矩形 3"/>
          <p:cNvSpPr/>
          <p:nvPr>
            <p:custDataLst>
              <p:tags r:id="rId11"/>
            </p:custDataLst>
          </p:nvPr>
        </p:nvSpPr>
        <p:spPr>
          <a:xfrm>
            <a:off x="6201251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文本框 23"/>
          <p:cNvSpPr txBox="1"/>
          <p:nvPr>
            <p:custDataLst>
              <p:tags r:id="rId12"/>
            </p:custDataLst>
          </p:nvPr>
        </p:nvSpPr>
        <p:spPr>
          <a:xfrm>
            <a:off x="6377754" y="1877360"/>
            <a:ext cx="2199935" cy="308181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提高数学素养和综合能力：通过数学发现，学生可以深入理解数学概念、定理和公式，提高数学素养。同时，在探索过程中，学生需要运用多种知识技能，有助于提高他们的综合能力。</a:t>
            </a:r>
            <a:endParaRPr lang="zh-CN" altLang="en-US" sz="12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圆角矩形 16"/>
          <p:cNvSpPr/>
          <p:nvPr>
            <p:custDataLst>
              <p:tags r:id="rId13"/>
            </p:custDataLst>
          </p:nvPr>
        </p:nvSpPr>
        <p:spPr>
          <a:xfrm>
            <a:off x="6384103" y="5139486"/>
            <a:ext cx="687599" cy="68823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10" name="圆角矩形 12"/>
          <p:cNvSpPr/>
          <p:nvPr>
            <p:custDataLst>
              <p:tags r:id="rId14"/>
            </p:custDataLst>
          </p:nvPr>
        </p:nvSpPr>
        <p:spPr>
          <a:xfrm>
            <a:off x="9024025" y="1549751"/>
            <a:ext cx="2553575" cy="4686846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圆角矩形 13"/>
          <p:cNvSpPr/>
          <p:nvPr>
            <p:custDataLst>
              <p:tags r:id="rId15"/>
            </p:custDataLst>
          </p:nvPr>
        </p:nvSpPr>
        <p:spPr>
          <a:xfrm>
            <a:off x="8994819" y="1503403"/>
            <a:ext cx="2553575" cy="4686846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圆角矩形 15"/>
          <p:cNvSpPr/>
          <p:nvPr>
            <p:custDataLst>
              <p:tags r:id="rId16"/>
            </p:custDataLst>
          </p:nvPr>
        </p:nvSpPr>
        <p:spPr>
          <a:xfrm>
            <a:off x="9227828" y="5144565"/>
            <a:ext cx="687599" cy="68823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16" name="文本框 32"/>
          <p:cNvSpPr txBox="1"/>
          <p:nvPr>
            <p:custDataLst>
              <p:tags r:id="rId17"/>
            </p:custDataLst>
          </p:nvPr>
        </p:nvSpPr>
        <p:spPr>
          <a:xfrm>
            <a:off x="9172592" y="1882440"/>
            <a:ext cx="2198665" cy="3081814"/>
          </a:xfrm>
          <a:prstGeom prst="rect">
            <a:avLst/>
          </a:prstGeom>
          <a:noFill/>
        </p:spPr>
        <p:txBody>
          <a:bodyPr wrap="square" rtlCol="0" anchor="t" anchorCtr="0">
            <a:normAutofit fontScale="45652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为未来的学习和职业生涯奠定基础：数学发现的重要性不仅在于数学学科本身，更在于它能够为未来的学习和职业生涯提供重要的基础和支撑。无论是科学研究、工程设计还是金融经济，都需要数学作为基础工具，而数学发现能够帮助学生更好地掌握和应用数学知识，为未来的发展做好准备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如何引导学生自主探索数学</a:t>
            </a:r>
            <a:endParaRPr lang="zh-CN" altLang="en-US"/>
          </a:p>
        </p:txBody>
      </p:sp>
      <p:sp>
        <p:nvSpPr>
          <p:cNvPr id="104925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25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创设问题情境</a:t>
            </a:r>
            <a:endParaRPr lang="zh-CN" altLang="en-US"/>
          </a:p>
        </p:txBody>
      </p:sp>
      <p:sp>
        <p:nvSpPr>
          <p:cNvPr id="10493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创设有趣的问题，激发学生的好奇心和探究欲望。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给予学生充分的自主探究时间和空间，鼓励他们通过观察、实验、推理等方式寻找答案。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创设的问题情境应具有层次性和开放性，满足不同学生的需求，促进其个性化发展。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设计的问题应与学生的实际生活和已有知识经验相关联，提高其实际应用能力。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提供探究资源</a:t>
            </a:r>
            <a:endParaRPr lang="zh-CN" altLang="en-US"/>
          </a:p>
        </p:txBody>
      </p:sp>
      <p:sp>
        <p:nvSpPr>
          <p:cNvPr id="1049402" name="Freeform 27"/>
          <p:cNvSpPr/>
          <p:nvPr>
            <p:custDataLst>
              <p:tags r:id="rId2"/>
            </p:custDataLst>
          </p:nvPr>
        </p:nvSpPr>
        <p:spPr bwMode="auto">
          <a:xfrm>
            <a:off x="69095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矩形: 圆角 32"/>
          <p:cNvSpPr/>
          <p:nvPr>
            <p:custDataLst>
              <p:tags r:id="rId3"/>
            </p:custDataLst>
          </p:nvPr>
        </p:nvSpPr>
        <p:spPr>
          <a:xfrm flipH="1">
            <a:off x="81901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095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08" name="正文"/>
          <p:cNvSpPr txBox="1"/>
          <p:nvPr>
            <p:custDataLst>
              <p:tags r:id="rId5"/>
            </p:custDataLst>
          </p:nvPr>
        </p:nvSpPr>
        <p:spPr>
          <a:xfrm>
            <a:off x="952172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提供丰富多样的数学探究资源，如数学游戏、数学实验、数学问题等，以激发学生对数学的兴趣和好奇心。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0" name="标题"/>
          <p:cNvSpPr txBox="1"/>
          <p:nvPr>
            <p:custDataLst>
              <p:tags r:id="rId6"/>
            </p:custDataLst>
          </p:nvPr>
        </p:nvSpPr>
        <p:spPr>
          <a:xfrm>
            <a:off x="75976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12" name="Freeform 27"/>
          <p:cNvSpPr/>
          <p:nvPr>
            <p:custDataLst>
              <p:tags r:id="rId7"/>
            </p:custDataLst>
          </p:nvPr>
        </p:nvSpPr>
        <p:spPr bwMode="auto">
          <a:xfrm>
            <a:off x="351334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矩形: 圆角 38"/>
          <p:cNvSpPr/>
          <p:nvPr>
            <p:custDataLst>
              <p:tags r:id="rId8"/>
            </p:custDataLst>
          </p:nvPr>
        </p:nvSpPr>
        <p:spPr>
          <a:xfrm flipH="1">
            <a:off x="364140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334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18" name="正文"/>
          <p:cNvSpPr txBox="1"/>
          <p:nvPr>
            <p:custDataLst>
              <p:tags r:id="rId10"/>
            </p:custDataLst>
          </p:nvPr>
        </p:nvSpPr>
        <p:spPr>
          <a:xfrm>
            <a:off x="377456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引导学生通过观察、思考、实践等方式，自主探索数学知识的产生和发展过程，从而加深对数学的理解和掌握。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0" name="标题"/>
          <p:cNvSpPr txBox="1"/>
          <p:nvPr>
            <p:custDataLst>
              <p:tags r:id="rId11"/>
            </p:custDataLst>
          </p:nvPr>
        </p:nvSpPr>
        <p:spPr>
          <a:xfrm>
            <a:off x="358215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22" name="Freeform 27"/>
          <p:cNvSpPr/>
          <p:nvPr>
            <p:custDataLst>
              <p:tags r:id="rId12"/>
            </p:custDataLst>
          </p:nvPr>
        </p:nvSpPr>
        <p:spPr bwMode="auto">
          <a:xfrm>
            <a:off x="6335738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矩形: 圆角 68"/>
          <p:cNvSpPr/>
          <p:nvPr>
            <p:custDataLst>
              <p:tags r:id="rId13"/>
            </p:custDataLst>
          </p:nvPr>
        </p:nvSpPr>
        <p:spPr>
          <a:xfrm flipH="1">
            <a:off x="6463797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738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28" name="正文"/>
          <p:cNvSpPr txBox="1"/>
          <p:nvPr>
            <p:custDataLst>
              <p:tags r:id="rId15"/>
            </p:custDataLst>
          </p:nvPr>
        </p:nvSpPr>
        <p:spPr>
          <a:xfrm>
            <a:off x="659695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鼓励学生自主提出问题、分析问题和解决问题，培养其独立思考和解决问题的能力。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30" name="标题"/>
          <p:cNvSpPr txBox="1"/>
          <p:nvPr>
            <p:custDataLst>
              <p:tags r:id="rId16"/>
            </p:custDataLst>
          </p:nvPr>
        </p:nvSpPr>
        <p:spPr>
          <a:xfrm>
            <a:off x="6404546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432" name="Freeform 27"/>
          <p:cNvSpPr/>
          <p:nvPr>
            <p:custDataLst>
              <p:tags r:id="rId17"/>
            </p:custDataLst>
          </p:nvPr>
        </p:nvSpPr>
        <p:spPr bwMode="auto">
          <a:xfrm>
            <a:off x="9158129" y="5987748"/>
            <a:ext cx="186957" cy="171836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矩形: 圆角 74"/>
          <p:cNvSpPr/>
          <p:nvPr>
            <p:custDataLst>
              <p:tags r:id="rId18"/>
            </p:custDataLst>
          </p:nvPr>
        </p:nvSpPr>
        <p:spPr>
          <a:xfrm flipH="1">
            <a:off x="9286825" y="1490400"/>
            <a:ext cx="2208097" cy="4758891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129" y="5188814"/>
            <a:ext cx="2183841" cy="903849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438" name="正文"/>
          <p:cNvSpPr txBox="1"/>
          <p:nvPr>
            <p:custDataLst>
              <p:tags r:id="rId20"/>
            </p:custDataLst>
          </p:nvPr>
        </p:nvSpPr>
        <p:spPr>
          <a:xfrm>
            <a:off x="9419343" y="1580232"/>
            <a:ext cx="1941988" cy="3589087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提供适当的指导和帮助，帮助学生克服探究过程中的困难和障碍，促进其探究学习的顺利进行。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40" name="标题"/>
          <p:cNvSpPr txBox="1"/>
          <p:nvPr>
            <p:custDataLst>
              <p:tags r:id="rId21"/>
            </p:custDataLst>
          </p:nvPr>
        </p:nvSpPr>
        <p:spPr>
          <a:xfrm>
            <a:off x="9227573" y="5237872"/>
            <a:ext cx="2087863" cy="65871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鼓励猜想与验证</a:t>
            </a:r>
            <a:endParaRPr lang="zh-CN" altLang="en-US"/>
          </a:p>
        </p:txBody>
      </p:sp>
      <p:sp>
        <p:nvSpPr>
          <p:cNvPr id="104947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鼓励学生提出数学猜想，激发他们的好奇心和探索欲望。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鼓励学生独立思考，培养他们的创新意识和解决问题的能力。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在教学过程中提供丰富的数学问题和情境，引导学生主动探究，发现数学知识的内在规律。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引导学生通过观察、实验、归纳等方法验证自己的猜想，培养他们的逻辑思维和科学精神。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及时反馈与调整</a:t>
            </a:r>
            <a:endParaRPr lang="zh-CN" altLang="en-US"/>
          </a:p>
        </p:txBody>
      </p:sp>
      <p:sp>
        <p:nvSpPr>
          <p:cNvPr id="1049554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56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58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及时给予学生正面的反馈，鼓励他们继续探索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62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64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66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调整教学方法，适应学生的学习需求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6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70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72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74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引导学生自我反思，发现自己的不足并改进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7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57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580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582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鼓励学生在探索过程中互相交流、合作与分享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58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1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数学发现的实践方法</a:t>
            </a:r>
            <a:endParaRPr lang="zh-CN" altLang="en-US"/>
          </a:p>
        </p:txBody>
      </p:sp>
      <p:sp>
        <p:nvSpPr>
          <p:cNvPr id="104962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962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数学游戏与活动</a:t>
            </a:r>
            <a:endParaRPr lang="zh-CN" altLang="en-US"/>
          </a:p>
        </p:txBody>
      </p:sp>
      <p:sp>
        <p:nvSpPr>
          <p:cNvPr id="104969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利用数学游戏激发学生学习兴趣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通过实践操作，让学生亲身体验数学知识的形成过程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1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1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2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利用数学游戏和活动，帮助学生巩固所学知识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设计具有挑战性的数学活动，引导学生自主探索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数学实验与观察</a:t>
            </a:r>
            <a:endParaRPr lang="zh-CN" altLang="en-US"/>
          </a:p>
        </p:txBody>
      </p:sp>
      <p:sp>
        <p:nvSpPr>
          <p:cNvPr id="1049770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2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通过实验操作，引导学生观察数学现象，发现数学规律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76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8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利用数学软件，模拟数学实验，帮助学生理解抽象概念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82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鼓励学生自主设计数学实验，培养创新能力和实践能力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88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0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92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结合生活实际，引导学生观察生活中的数学问题，提高数学应用能力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数学建模与解决实际问题</a:t>
            </a:r>
            <a:endParaRPr lang="zh-CN" altLang="en-US"/>
          </a:p>
        </p:txBody>
      </p:sp>
      <p:sp>
        <p:nvSpPr>
          <p:cNvPr id="10498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实践方法：在数学教学中，引导学生通过观察、实验、归纳、类比等方法自主探索发现数学知识。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数学建模：通过建立数学模型将实际问题转化为数学问题，便于分析和解决。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解决实际问题：通过数学建模，可以解决各种实际问题，如物理问题、经济问题等。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案例分析：通过具体案例分析，让学生了解数学建模与解决实际问题的过程和方法，提高数学应用能力。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https://d.book118.com/586213220045010055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8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20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+中文正文</vt:lpstr>
      <vt:lpstr>Office Theme</vt:lpstr>
      <vt:lpstr>数学的发现：引导学生通过自主探索发现数学知识</vt:lpstr>
      <vt:lpstr>目录</vt:lpstr>
      <vt:lpstr>添加章节标题</vt:lpstr>
      <vt:lpstr>数学发现的重要性</vt:lpstr>
      <vt:lpstr>PowerPoint Presentation</vt:lpstr>
      <vt:lpstr>培养数学思维</vt:lpstr>
      <vt:lpstr>提高解决问题的能力</vt:lpstr>
      <vt:lpstr>激发学习兴趣和动力</vt:lpstr>
      <vt:lpstr>如何引导学生自主探索数学</vt:lpstr>
      <vt:lpstr>PowerPoint Presentation</vt:lpstr>
      <vt:lpstr>创设问题情境</vt:lpstr>
      <vt:lpstr>提供探究资源</vt:lpstr>
      <vt:lpstr>鼓励猜想与验证</vt:lpstr>
      <vt:lpstr>及时反馈与调整</vt:lpstr>
      <vt:lpstr>数学发现的实践方法</vt:lpstr>
      <vt:lpstr>PowerPoint Presentation</vt:lpstr>
      <vt:lpstr>数学游戏与活动</vt:lpstr>
      <vt:lpstr>数学实验与观察</vt:lpstr>
      <vt:lpstr>数学建模与解决实际问题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2024-09-22T18:16:46.827</cp:lastPrinted>
  <dcterms:created xsi:type="dcterms:W3CDTF">2024-09-22T10:16:46Z</dcterms:created>
  <dcterms:modified xsi:type="dcterms:W3CDTF">2024-09-22T10:16:49Z</dcterms:modified>
</cp:coreProperties>
</file>