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title=""/>
        <p:cNvGrpSpPr/>
        <p:nvPr/>
      </p:nvGrpSpPr>
      <p:grpSpPr>
        <a:xfrm>
          <a:off x="0" y="0"/>
          <a:ext cx="0" cy="0"/>
        </a:xfrm>
      </p:grpSpPr>
      <p:sp>
        <p:nvSpPr>
          <p:cNvPr id="2" name="Header 1" title=""/>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p:txBody>
      </p:sp>
      <p:sp>
        <p:nvSpPr>
          <p:cNvPr id="3" name="DateTime 2" title=""/>
          <p:cNvSpPr txBox="1">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BDB686-2B54-4A69-A53B-D2C26DEECA9D}" type="datetimeFigureOut">
              <a:t>2024/9/10</a:t>
            </a:fld>
          </a:p>
        </p:txBody>
      </p:sp>
      <p:sp>
        <p:nvSpPr>
          <p:cNvPr id="4" name="SlideImage 3" title=""/>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Notes 4" title=""/>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sz="1200"/>
            </a:defPPr>
          </a:lstStyle>
          <a:p>
            <a:r>
              <a:rPr smtClean="0"/>
              <a:t>First Level</a:t>
            </a:r>
          </a:p>
          <a:p>
            <a:pPr lvl="1"/>
            <a:r>
              <a:rPr smtClean="0"/>
              <a:t>Second Level</a:t>
            </a:r>
          </a:p>
          <a:p>
            <a:pPr lvl="2"/>
            <a:r>
              <a:rPr smtClean="0"/>
              <a:t>Third level</a:t>
            </a:r>
          </a:p>
          <a:p>
            <a:pPr lvl="3"/>
            <a:r>
              <a:rPr smtClean="0"/>
              <a:t>Fourth level</a:t>
            </a:r>
          </a:p>
          <a:p>
            <a:pPr lvl="4"/>
            <a:r>
              <a:rPr smtClean="0"/>
              <a:t>Fifth level</a:t>
            </a:r>
          </a:p>
        </p:txBody>
      </p:sp>
      <p:sp>
        <p:nvSpPr>
          <p:cNvPr id="6" name="Footer 5" title=""/>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p:txBody>
      </p:sp>
      <p:sp>
        <p:nvSpPr>
          <p:cNvPr id="7" name="SlideNumber 6" title=""/>
          <p:cNvSpPr txBox="1">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908646-8FF0-426E-B41C-EF3C0463FD47}" type="slidenum">
              <a:rPr smtClean="0"/>
              <a:t>‹#›</a:t>
            </a:fld>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846071-0E10-404B-9B08-77BDB5C28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DE838-F92D-495C-84C8-96D33B33E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AA2F2A-C4C5-4CA3-BCC7-A04FEF49C7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F3F45B-7D35-436F-972A-1BF579F95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F5F518-1F0F-4702-9FF2-BA6988E97A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72B531-DDD1-4549-B3EA-7E1227B706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574420-24E6-413C-A505-801C4328CC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A5F648-ED8A-4304-B60E-03E18AB6CE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81C5BA-1C3B-4289-9B8E-0BACEBAC21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D8C55-5411-4854-8821-3BEB2F9C4E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C936B4-1AF6-4173-83A2-556B362D9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spTree>
      <p:nvGrpSpPr>
        <p:cNvPr id="1" name=""/>
        <p:cNvGrpSpPr/>
        <p:nvPr/>
      </p:nvGrpSpPr>
      <p:grpSpPr/>
      <p:sp>
        <p:nvSpPr>
          <p:cNvPr id="2050" name="标题 1"/>
          <p:cNvSpPr/>
          <p:nvPr>
            <p:ph type="ctrTitle"/>
          </p:nvPr>
        </p:nvSpPr>
        <p:spPr>
          <a:xfrm>
            <a:off x="685800" y="2130425"/>
            <a:ext cx="7772400" cy="1470025"/>
          </a:xfrm>
          <a:prstGeom prst="rect">
            <a:avLst/>
          </a:prstGeom>
          <a:solidFill>
            <a:srgbClr val="99CCFF"/>
          </a:solidFill>
          <a:ln cap="flat">
            <a:noFill/>
            <a:prstDash val="solid"/>
            <a:miter lim="800000"/>
            <a:headEnd type="none" w="med" len="med"/>
            <a:tailEnd type="none" w="med" len="med"/>
          </a:ln>
        </p:spPr>
        <p:txBody>
          <a:bodyPr/>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stStyle>
          <a:p>
            <a:pPr lvl="0"/>
            <a:r>
              <a:t>单击此处编辑母版标题样式</a:t>
            </a:r>
          </a:p>
        </p:txBody>
      </p:sp>
      <p:sp>
        <p:nvSpPr>
          <p:cNvPr id="2051" name="副标题 2"/>
          <p:cNvSpPr/>
          <p:nvPr>
            <p:ph type="subTitle" idx="1"/>
          </p:nvPr>
        </p:nvSpPr>
        <p:spPr>
          <a:xfrm>
            <a:off x="1371600" y="3886200"/>
            <a:ext cx="6400800" cy="1752600"/>
          </a:xfrm>
          <a:prstGeom prst="rect">
            <a:avLst/>
          </a:prstGeom>
          <a:noFill/>
          <a:ln cap="flat">
            <a:noFill/>
            <a:prstDash val="solid"/>
            <a:miter lim="800000"/>
            <a:headEnd type="none" w="med" len="med"/>
            <a:tailEnd type="none" w="med" len="med"/>
          </a:ln>
        </p:spPr>
        <p:txBody>
          <a:bodyPr/>
          <a:lstStyle>
            <a:lvl1pPr marL="0" indent="0" algn="ctr" defTabSz="914400" rtl="0" eaLnBrk="0" fontAlgn="base" hangingPunct="0">
              <a:lnSpc>
                <a:spcPct val="100000"/>
              </a:lnSpc>
              <a:spcBef>
                <a:spcPct val="20000"/>
              </a:spcBef>
              <a:spcAft>
                <a:spcPct val="0"/>
              </a:spcAft>
              <a:buClr>
                <a:schemeClr val="accent2"/>
              </a:buClr>
              <a:buSzTx/>
              <a:buFont typeface="Wingdings" pitchFamily="2" charset="2"/>
              <a:buNone/>
              <a:defRPr kumimoji="0" lang="en-US" altLang="en-US" sz="2400" b="1" i="0" u="none" baseline="0">
                <a:solidFill>
                  <a:schemeClr val="tx1"/>
                </a:solidFill>
                <a:latin typeface="Arial" pitchFamily="34" charset="0"/>
                <a:ea typeface="仿宋_GB2312"/>
              </a:defRPr>
            </a:lvl1pPr>
            <a:lvl2pPr marL="457200" indent="0" algn="ctr" defTabSz="914400" rtl="0" eaLnBrk="0" fontAlgn="base" hangingPunct="0">
              <a:lnSpc>
                <a:spcPct val="100000"/>
              </a:lnSpc>
              <a:spcBef>
                <a:spcPct val="20000"/>
              </a:spcBef>
              <a:spcAft>
                <a:spcPct val="0"/>
              </a:spcAft>
              <a:buClr>
                <a:srgbClr val="FF0000"/>
              </a:buClr>
              <a:buSzTx/>
              <a:buFont typeface="Wingdings" pitchFamily="2" charset="2"/>
              <a:buNone/>
              <a:defRPr kumimoji="0" lang="en-US" altLang="en-US" sz="2000" b="0" i="0" u="none" baseline="0">
                <a:solidFill>
                  <a:schemeClr val="tx1"/>
                </a:solidFill>
                <a:latin typeface="Arial" pitchFamily="34" charset="0"/>
                <a:ea typeface="仿宋_GB2312"/>
              </a:defRPr>
            </a:lvl2pPr>
            <a:lvl3pPr marL="914400" indent="0" algn="ctr" defTabSz="914400" rtl="0" eaLnBrk="0" fontAlgn="base" hangingPunct="0">
              <a:lnSpc>
                <a:spcPct val="100000"/>
              </a:lnSpc>
              <a:spcBef>
                <a:spcPct val="20000"/>
              </a:spcBef>
              <a:spcAft>
                <a:spcPct val="0"/>
              </a:spcAft>
              <a:buClrTx/>
              <a:buSzTx/>
              <a:buFontTx/>
              <a:buNone/>
              <a:defRPr kumimoji="0" lang="en-US" altLang="en-US" sz="2400" b="0" i="0" u="none" baseline="0">
                <a:solidFill>
                  <a:schemeClr val="tx1"/>
                </a:solidFill>
                <a:latin typeface="Arial" pitchFamily="34" charset="0"/>
                <a:ea typeface="仿宋_GB2312"/>
              </a:defRPr>
            </a:lvl3pPr>
            <a:lvl4pPr marL="1371600" indent="0" algn="ctr" defTabSz="914400" rtl="0" eaLnBrk="0" fontAlgn="base" hangingPunct="0">
              <a:lnSpc>
                <a:spcPct val="100000"/>
              </a:lnSpc>
              <a:spcBef>
                <a:spcPct val="20000"/>
              </a:spcBef>
              <a:spcAft>
                <a:spcPct val="0"/>
              </a:spcAft>
              <a:buClrTx/>
              <a:buSzTx/>
              <a:buFontTx/>
              <a:buNone/>
              <a:defRPr kumimoji="0" lang="en-US" altLang="en-US" sz="1600" b="0" i="0" u="none" baseline="0">
                <a:solidFill>
                  <a:schemeClr val="tx1"/>
                </a:solidFill>
                <a:latin typeface="Arial" pitchFamily="34" charset="0"/>
                <a:ea typeface="仿宋_GB2312"/>
              </a:defRPr>
            </a:lvl4pPr>
            <a:lvl5pPr marL="1828800" indent="0" algn="ctr" defTabSz="914400" rtl="0" eaLnBrk="0" fontAlgn="base" hangingPunct="0">
              <a:lnSpc>
                <a:spcPct val="100000"/>
              </a:lnSpc>
              <a:spcBef>
                <a:spcPct val="20000"/>
              </a:spcBef>
              <a:spcAft>
                <a:spcPct val="0"/>
              </a:spcAft>
              <a:buClrTx/>
              <a:buSzTx/>
              <a:buFontTx/>
              <a:buNone/>
              <a:defRPr kumimoji="0" lang="en-US" altLang="en-US" sz="1200" b="0" i="0" u="none" baseline="0">
                <a:solidFill>
                  <a:schemeClr val="tx1"/>
                </a:solidFill>
                <a:latin typeface="Arial" pitchFamily="34" charset="0"/>
                <a:ea typeface="仿宋_GB2312"/>
              </a:defRPr>
            </a:lvl5pPr>
          </a:lstStyle>
          <a:p>
            <a:pPr lvl="0"/>
            <a:r>
              <a:t>单击此处编辑母版副标题样式</a:t>
            </a:r>
          </a:p>
        </p:txBody>
      </p:sp>
      <p:sp>
        <p:nvSpPr>
          <p:cNvPr id="2052" name="Rectangle 5"/>
          <p:cNvSpPr/>
          <p:nvPr>
            <p:ph type="ftr" sz="quarter" idx="2"/>
          </p:nvPr>
        </p:nvSpPr>
        <p:spPr bwMode="auto">
          <a:xfrm>
            <a:off x="3124200" y="6245225"/>
            <a:ext cx="2895600" cy="476250"/>
          </a:xfrm>
          <a:prstGeom prst="rect">
            <a:avLst/>
          </a:prstGeom>
          <a:noFill/>
          <a:ln cap="flat">
            <a:noFill/>
            <a:prstDash val="solid"/>
            <a:round/>
            <a:headEnd type="none" w="med" len="med"/>
            <a:tailEnd type="none" w="med" len="med"/>
          </a:ln>
          <a:effectLst/>
        </p:spPr>
        <p:txBody>
          <a:bodyPr/>
          <a:lstStyle>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5pPr>
          </a:lstStyle>
          <a:p>
            <a:pPr lvl="0" algn="ctr" eaLnBrk="1" hangingPunct="1">
              <a:spcBef>
                <a:spcPct val="0"/>
              </a:spcBef>
            </a:pPr>
            <a:endParaRPr sz="1400"/>
          </a:p>
        </p:txBody>
      </p:sp>
      <p:sp>
        <p:nvSpPr>
          <p:cNvPr id="2053" name="Rectangle 6"/>
          <p:cNvSpPr/>
          <p:nvPr>
            <p:ph type="sldNum" sz="quarter" idx="3"/>
          </p:nvPr>
        </p:nvSpPr>
        <p:spPr bwMode="auto">
          <a:xfrm>
            <a:off x="6553200" y="6245225"/>
            <a:ext cx="2133600" cy="476250"/>
          </a:xfrm>
          <a:prstGeom prst="rect">
            <a:avLst/>
          </a:prstGeom>
          <a:noFill/>
          <a:ln cap="flat">
            <a:noFill/>
            <a:prstDash val="solid"/>
            <a:round/>
            <a:headEnd type="none" w="med" len="med"/>
            <a:tailEnd type="none" w="med" len="med"/>
          </a:ln>
          <a:effectLst/>
        </p:spPr>
        <p:txBody>
          <a:bodyPr/>
          <a:lstStyle>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5pPr>
          </a:lstStyle>
          <a:p>
            <a:pPr lvl="0" algn="r" eaLnBrk="1" hangingPunct="1">
              <a:spcBef>
                <a:spcPct val="0"/>
              </a:spcBef>
            </a:pPr>
            <a:fld id="{AA6E1B70-32A3-4A43-9137-DB6AB9205E58}" type="slidenum">
              <a:rPr lang="en-US" altLang="zh-CN" sz="1400"/>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Footer Placeholder 1"/>
          <p:cNvSpPr>
            <a:spLocks noGrp="1"/>
          </p:cNvSpPr>
          <p:nvPr>
            <p:ph type="ftr" sz="quarter"/>
          </p:nvPr>
        </p:nvSpPr>
        <p:spPr/>
        <p:txBody>
          <a:bodyPr/>
          <a:lstStyle/>
          <a:p>
            <a:pPr marL="0" lvl="0" indent="0" algn="ctr" defTabSz="914400" rtl="0" eaLnBrk="1" fontAlgn="base" hangingPunct="1">
              <a:lnSpc>
                <a:spcPct val="100000"/>
              </a:lnSpc>
              <a:spcBef>
                <a:spcPct val="0"/>
              </a:spcBef>
              <a:spcAft>
                <a:spcPct val="0"/>
              </a:spcAft>
              <a:buClrTx/>
              <a:buSzTx/>
            </a:pPr>
            <a:endParaRPr kumimoji="0" sz="1400" u="none" baseline="0">
              <a:solidFill>
                <a:schemeClr val="tx1"/>
              </a:solidFill>
              <a:ea typeface="仿宋_GB2312"/>
            </a:endParaRPr>
          </a:p>
        </p:txBody>
      </p:sp>
      <p:sp>
        <p:nvSpPr>
          <p:cNvPr id="3" name="Slide Number Placeholder 2"/>
          <p:cNvSpPr>
            <a:spLocks noGrp="1"/>
          </p:cNvSpPr>
          <p:nvPr>
            <p:ph type="sldNum" sz="quarter" idx="1"/>
          </p:nvPr>
        </p:nvSpPr>
        <p:spPr/>
        <p:txBody>
          <a:bodyPr/>
          <a:lstStyle/>
          <a:p>
            <a:pPr marL="0" lvl="0" indent="0" algn="r" defTabSz="914400" rtl="0" eaLnBrk="1" fontAlgn="base" hangingPunct="1">
              <a:lnSpc>
                <a:spcPct val="100000"/>
              </a:lnSpc>
              <a:spcBef>
                <a:spcPct val="0"/>
              </a:spcBef>
              <a:spcAft>
                <a:spcPct val="0"/>
              </a:spcAft>
              <a:buClrTx/>
              <a:buSzTx/>
            </a:pPr>
            <a:fld id="{93AE1883-0942-4AA3-9DB2-9C7C3A0314B1}" type="slidenum">
              <a:rPr kumimoji="0" lang="en-US" altLang="zh-CN" sz="1400" u="none" baseline="0">
                <a:solidFill>
                  <a:schemeClr val="tx1"/>
                </a:solidFill>
                <a:ea typeface="仿宋_GB231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pic>
        <p:nvPicPr>
          <p:cNvPr id="1026" name="Picture 8" descr="标"/>
          <p:cNvPicPr/>
          <p:nvPr/>
        </p:nvPicPr>
        <p:blipFill>
          <a:blip r:embed="rId3"/>
          <a:stretch>
            <a:fillRect/>
          </a:stretch>
        </p:blipFill>
        <p:spPr>
          <a:xfrm>
            <a:off x="6588125" y="242888"/>
            <a:ext cx="2376488" cy="420688"/>
          </a:xfrm>
          <a:prstGeom prst="rect">
            <a:avLst/>
          </a:prstGeom>
          <a:noFill/>
          <a:ln cap="flat">
            <a:noFill/>
            <a:prstDash val="solid"/>
            <a:miter lim="800000"/>
            <a:headEnd type="none" w="med" len="med"/>
            <a:tailEnd type="none" w="med" len="med"/>
          </a:ln>
        </p:spPr>
      </p:pic>
      <p:sp>
        <p:nvSpPr>
          <p:cNvPr id="1027" name="Rectangle 2"/>
          <p:cNvSpPr/>
          <p:nvPr>
            <p:ph type="title"/>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单击此处编辑母版标题样式</a:t>
            </a:r>
          </a:p>
        </p:txBody>
      </p:sp>
      <p:sp>
        <p:nvSpPr>
          <p:cNvPr id="1028" name="Rectangle 3"/>
          <p:cNvSpPr/>
          <p:nvPr>
            <p:ph type="body" idx="1"/>
          </p:nvPr>
        </p:nvSpPr>
        <p:spPr>
          <a:xfrm>
            <a:off x="395288" y="1628775"/>
            <a:ext cx="8351838" cy="4608512"/>
          </a:xfrm>
          <a:prstGeom prst="rect">
            <a:avLst/>
          </a:prstGeom>
          <a:noFill/>
          <a:ln cap="flat">
            <a:noFill/>
            <a:prstDash val="solid"/>
            <a:miter lim="800000"/>
            <a:headEnd type="none" w="med" len="med"/>
            <a:tailEnd type="none" w="med" len="med"/>
          </a:ln>
        </p:spPr>
        <p:txBody>
          <a:bodyPr/>
          <a:lstStyle>
            <a:lvl1pPr marL="342900" indent="-342900" algn="l" defTabSz="914400" rtl="0" eaLnBrk="0" fontAlgn="base" hangingPunct="0">
              <a:lnSpc>
                <a:spcPct val="100000"/>
              </a:lnSpc>
              <a:spcBef>
                <a:spcPct val="20000"/>
              </a:spcBef>
              <a:spcAft>
                <a:spcPct val="0"/>
              </a:spcAft>
              <a:buClr>
                <a:schemeClr val="accent2"/>
              </a:buClr>
              <a:buSzTx/>
              <a:buFont typeface="Wingdings" pitchFamily="2" charset="2"/>
              <a:buChar char="u"/>
              <a:defRPr kumimoji="0" lang="en-US" altLang="en-US" sz="2400" b="1" i="0" u="none" baseline="0">
                <a:solidFill>
                  <a:schemeClr val="tx1"/>
                </a:solidFill>
                <a:latin typeface="Arial" pitchFamily="34" charset="0"/>
                <a:ea typeface="仿宋_GB2312"/>
              </a:defRPr>
            </a:lvl1pPr>
            <a:lvl2pPr marL="742950" indent="-285750" algn="l" defTabSz="914400" rtl="0" eaLnBrk="0" fontAlgn="base" hangingPunct="0">
              <a:lnSpc>
                <a:spcPct val="100000"/>
              </a:lnSpc>
              <a:spcBef>
                <a:spcPct val="20000"/>
              </a:spcBef>
              <a:spcAft>
                <a:spcPct val="0"/>
              </a:spcAft>
              <a:buClr>
                <a:srgbClr val="FF0000"/>
              </a:buClr>
              <a:buSzTx/>
              <a:buFont typeface="Wingdings" pitchFamily="2" charset="2"/>
              <a:buChar char="Ø"/>
              <a:defRPr kumimoji="0" lang="en-US" altLang="en-US" sz="2000" b="0" i="0" u="none" baseline="0">
                <a:solidFill>
                  <a:schemeClr val="tx1"/>
                </a:solidFill>
                <a:latin typeface="Arial" pitchFamily="34" charset="0"/>
                <a:ea typeface="仿宋_GB2312"/>
              </a:defRPr>
            </a:lvl2pPr>
            <a:lvl3pPr marL="1143000" indent="-228600" algn="l" defTabSz="914400" rtl="0" eaLnBrk="0" fontAlgn="base" hangingPunct="0">
              <a:lnSpc>
                <a:spcPct val="100000"/>
              </a:lnSpc>
              <a:spcBef>
                <a:spcPct val="20000"/>
              </a:spcBef>
              <a:spcAft>
                <a:spcPct val="0"/>
              </a:spcAft>
              <a:buClrTx/>
              <a:buSzTx/>
              <a:buFontTx/>
              <a:buChar char="•"/>
              <a:defRPr kumimoji="0" lang="en-US" altLang="en-US" sz="2400" b="0" i="0" u="none" baseline="0">
                <a:solidFill>
                  <a:schemeClr val="tx1"/>
                </a:solidFill>
                <a:latin typeface="Arial" pitchFamily="34" charset="0"/>
                <a:ea typeface="仿宋_GB2312"/>
              </a:defRPr>
            </a:lvl3pPr>
            <a:lvl4pPr marL="1600200" indent="-228600" algn="l" defTabSz="914400" rtl="0" eaLnBrk="0" fontAlgn="base" hangingPunct="0">
              <a:lnSpc>
                <a:spcPct val="100000"/>
              </a:lnSpc>
              <a:spcBef>
                <a:spcPct val="20000"/>
              </a:spcBef>
              <a:spcAft>
                <a:spcPct val="0"/>
              </a:spcAft>
              <a:buClrTx/>
              <a:buSzTx/>
              <a:buFontTx/>
              <a:buChar char="–"/>
              <a:defRPr kumimoji="0" lang="en-US" altLang="en-US" sz="1600" b="0" i="0" u="none" baseline="0">
                <a:solidFill>
                  <a:schemeClr val="tx1"/>
                </a:solidFill>
                <a:latin typeface="Arial" pitchFamily="34" charset="0"/>
                <a:ea typeface="仿宋_GB2312"/>
              </a:defRPr>
            </a:lvl4pPr>
            <a:lvl5pPr marL="2057400" indent="-228600" algn="l" defTabSz="914400" rtl="0" eaLnBrk="0" fontAlgn="base" hangingPunct="0">
              <a:lnSpc>
                <a:spcPct val="100000"/>
              </a:lnSpc>
              <a:spcBef>
                <a:spcPct val="20000"/>
              </a:spcBef>
              <a:spcAft>
                <a:spcPct val="0"/>
              </a:spcAft>
              <a:buClrTx/>
              <a:buSzTx/>
              <a:buFontTx/>
              <a:buChar char="»"/>
              <a:defRPr kumimoji="0" lang="en-US" altLang="en-US" sz="1200" b="0" i="0" u="none" baseline="0">
                <a:solidFill>
                  <a:schemeClr val="tx1"/>
                </a:solidFill>
                <a:latin typeface="Arial" pitchFamily="34" charset="0"/>
                <a:ea typeface="仿宋_GB2312"/>
              </a:defRPr>
            </a:lvl5pPr>
          </a:lstStyle>
          <a:p>
            <a:pPr lvl="0"/>
            <a:r>
              <a:t>单击此处编辑母版文本样式</a:t>
            </a:r>
          </a:p>
          <a:p>
            <a:pPr lvl="1"/>
            <a:r>
              <a:t>第二级</a:t>
            </a:r>
          </a:p>
          <a:p>
            <a:pPr lvl="2"/>
            <a:r>
              <a:t>第三级</a:t>
            </a:r>
          </a:p>
          <a:p>
            <a:pPr lvl="3"/>
            <a:r>
              <a:t>第四级</a:t>
            </a:r>
          </a:p>
          <a:p>
            <a:pPr lvl="4"/>
            <a:r>
              <a:t>第五级</a:t>
            </a:r>
          </a:p>
        </p:txBody>
      </p:sp>
      <p:sp>
        <p:nvSpPr>
          <p:cNvPr id="1029" name="Rectangle 5"/>
          <p:cNvSpPr/>
          <p:nvPr>
            <p:ph type="ftr" sz="quarter" idx="2"/>
          </p:nvPr>
        </p:nvSpPr>
        <p:spPr bwMode="auto">
          <a:xfrm>
            <a:off x="3124200" y="6245225"/>
            <a:ext cx="2895600" cy="476250"/>
          </a:xfrm>
          <a:prstGeom prst="rect">
            <a:avLst/>
          </a:prstGeom>
          <a:noFill/>
          <a:ln cap="flat">
            <a:noFill/>
            <a:prstDash val="solid"/>
            <a:round/>
            <a:headEnd type="none" w="med" len="med"/>
            <a:tailEnd type="none" w="med" len="med"/>
          </a:ln>
          <a:effectLst/>
        </p:spPr>
        <p:txBody>
          <a:bodyPr/>
          <a:lstStyle>
            <a:defPPr algn="l" rtl="0" eaLnBrk="1" hangingPunct="1">
              <a:defRPr kumimoji="0"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5pPr>
          </a:lstStyle>
          <a:p>
            <a:pPr marL="0" lvl="0" indent="0" algn="ctr" defTabSz="914400" rtl="0" eaLnBrk="1" fontAlgn="base" hangingPunct="1">
              <a:lnSpc>
                <a:spcPct val="100000"/>
              </a:lnSpc>
              <a:spcBef>
                <a:spcPct val="0"/>
              </a:spcBef>
              <a:spcAft>
                <a:spcPct val="0"/>
              </a:spcAft>
              <a:buClrTx/>
              <a:buSzTx/>
            </a:pPr>
            <a:endParaRPr kumimoji="0" sz="1400" u="none" baseline="0">
              <a:solidFill>
                <a:schemeClr val="tx1"/>
              </a:solidFill>
              <a:ea typeface="仿宋_GB2312"/>
            </a:endParaRPr>
          </a:p>
        </p:txBody>
      </p:sp>
      <p:sp>
        <p:nvSpPr>
          <p:cNvPr id="1030" name="Rectangle 6"/>
          <p:cNvSpPr/>
          <p:nvPr>
            <p:ph type="sldNum" sz="quarter" idx="3"/>
          </p:nvPr>
        </p:nvSpPr>
        <p:spPr bwMode="auto">
          <a:xfrm>
            <a:off x="6553200" y="6245225"/>
            <a:ext cx="2133600" cy="476250"/>
          </a:xfrm>
          <a:prstGeom prst="rect">
            <a:avLst/>
          </a:prstGeom>
          <a:noFill/>
          <a:ln cap="flat">
            <a:noFill/>
            <a:prstDash val="solid"/>
            <a:round/>
            <a:headEnd type="none" w="med" len="med"/>
            <a:tailEnd type="none" w="med" len="med"/>
          </a:ln>
          <a:effectLst/>
        </p:spPr>
        <p:txBody>
          <a:bodyPr/>
          <a:lstStyle>
            <a:defPPr algn="l" rtl="0" eaLnBrk="1" hangingPunct="1">
              <a:defRPr kumimoji="0" lang="en-US"/>
            </a:defPPr>
            <a:lvl1pPr marL="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1pPr>
            <a:lvl2pPr marL="4572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2pPr>
            <a:lvl3pPr marL="9144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3pPr>
            <a:lvl4pPr marL="13716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4pPr>
            <a:lvl5pPr marL="1828800" indent="0" algn="l" defTabSz="914400" rtl="0" eaLnBrk="1" fontAlgn="base" hangingPunct="1">
              <a:lnSpc>
                <a:spcPct val="100000"/>
              </a:lnSpc>
              <a:spcBef>
                <a:spcPct val="0"/>
              </a:spcBef>
              <a:spcAft>
                <a:spcPct val="0"/>
              </a:spcAft>
              <a:buClrTx/>
              <a:buSzTx/>
              <a:buFontTx/>
              <a:buNone/>
              <a:defRPr kumimoji="0" lang="en-US" altLang="en-US" sz="1800" b="0" i="0" u="none" baseline="0">
                <a:solidFill>
                  <a:schemeClr val="tx1"/>
                </a:solidFill>
                <a:latin typeface="Arial" pitchFamily="34" charset="0"/>
                <a:ea typeface="仿宋_GB2312"/>
              </a:defRPr>
            </a:lvl5pPr>
          </a:lstStyle>
          <a:p>
            <a:pPr marL="0" lvl="0" indent="0" algn="r" defTabSz="914400" rtl="0" eaLnBrk="1" fontAlgn="base" hangingPunct="1">
              <a:lnSpc>
                <a:spcPct val="100000"/>
              </a:lnSpc>
              <a:spcBef>
                <a:spcPct val="0"/>
              </a:spcBef>
              <a:spcAft>
                <a:spcPct val="0"/>
              </a:spcAft>
              <a:buClrTx/>
              <a:buSzTx/>
            </a:pPr>
            <a:fld id="{CD59B50E-B913-4EC4-B6A4-A87C2A6C816D}" type="slidenum">
              <a:rPr kumimoji="0" lang="en-US" altLang="zh-CN" sz="1400" u="none" baseline="0">
                <a:solidFill>
                  <a:schemeClr val="tx1"/>
                </a:solidFill>
                <a:ea typeface="仿宋_GB2312"/>
              </a:rPr>
              <a:t>*</a:t>
            </a:fld>
          </a:p>
        </p:txBody>
      </p:sp>
      <p:cxnSp>
        <p:nvCxnSpPr>
          <p:cNvPr id="1031" name="Line 9"/>
          <p:cNvCxnSpPr/>
          <p:nvPr/>
        </p:nvCxnSpPr>
        <p:spPr bwMode="auto">
          <a:xfrm>
            <a:off x="0" y="6524625"/>
            <a:ext cx="9144000" cy="0"/>
          </a:xfrm>
          <a:prstGeom prst="line">
            <a:avLst/>
          </a:prstGeom>
          <a:noFill/>
          <a:ln w="31750" cap="flat">
            <a:solidFill>
              <a:srgbClr val="3399FF"/>
            </a:solidFill>
            <a:prstDash val="solid"/>
            <a:round/>
            <a:headEnd type="none" w="med" len="med"/>
            <a:tailEnd type="none" w="med" len="med"/>
          </a:ln>
          <a:effectLst/>
        </p:spPr>
      </p:cxn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marL="0" indent="0" algn="l" defTabSz="914400" rtl="0" eaLnBrk="0" fontAlgn="base" hangingPunct="0">
        <a:lnSpc>
          <a:spcPct val="100000"/>
        </a:lnSpc>
        <a:spcBef>
          <a:spcPct val="0"/>
        </a:spcBef>
        <a:spcAft>
          <a:spcPct val="0"/>
        </a:spcAft>
        <a:buClrTx/>
        <a:buSzTx/>
        <a:buFontTx/>
        <a:buNone/>
        <a:defRPr kumimoji="0"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sz="2800" b="1" i="0" u="none" baseline="0">
          <a:solidFill>
            <a:schemeClr val="tx2"/>
          </a:solidFill>
          <a:latin typeface="Arial" pitchFamily="34" charset="0"/>
          <a:ea typeface="黑体"/>
        </a:defRPr>
      </a:lvl5pPr>
    </p:titleStyle>
    <p:bodyStyle>
      <a:lvl1pPr marL="342900" indent="-342900" algn="l" defTabSz="914400" rtl="0" eaLnBrk="0" fontAlgn="base" hangingPunct="0">
        <a:lnSpc>
          <a:spcPct val="100000"/>
        </a:lnSpc>
        <a:spcBef>
          <a:spcPct val="20000"/>
        </a:spcBef>
        <a:spcAft>
          <a:spcPct val="0"/>
        </a:spcAft>
        <a:buClr>
          <a:schemeClr val="accent2"/>
        </a:buClr>
        <a:buSzTx/>
        <a:buFont typeface="Wingdings" pitchFamily="2" charset="2"/>
        <a:buChar char="u"/>
        <a:defRPr kumimoji="0" sz="2400" b="1" i="0" u="none" baseline="0">
          <a:solidFill>
            <a:schemeClr val="tx1"/>
          </a:solidFill>
          <a:latin typeface="Arial" pitchFamily="34" charset="0"/>
          <a:ea typeface="仿宋_GB2312"/>
        </a:defRPr>
      </a:lvl1pPr>
      <a:lvl2pPr marL="742950" indent="-285750" algn="l" defTabSz="914400" rtl="0" eaLnBrk="0" fontAlgn="base" hangingPunct="0">
        <a:lnSpc>
          <a:spcPct val="100000"/>
        </a:lnSpc>
        <a:spcBef>
          <a:spcPct val="20000"/>
        </a:spcBef>
        <a:spcAft>
          <a:spcPct val="0"/>
        </a:spcAft>
        <a:buClr>
          <a:srgbClr val="FF0000"/>
        </a:buClr>
        <a:buSzTx/>
        <a:buFont typeface="Wingdings" pitchFamily="2" charset="2"/>
        <a:buChar char="Ø"/>
        <a:defRPr kumimoji="0" sz="2000" b="0" i="0" u="none" baseline="0">
          <a:solidFill>
            <a:schemeClr val="tx1"/>
          </a:solidFill>
          <a:latin typeface="Arial" pitchFamily="34" charset="0"/>
          <a:ea typeface="仿宋_GB2312"/>
        </a:defRPr>
      </a:lvl2pPr>
      <a:lvl3pPr marL="1143000" indent="-228600" algn="l" defTabSz="914400" rtl="0" eaLnBrk="0" fontAlgn="base" hangingPunct="0">
        <a:lnSpc>
          <a:spcPct val="100000"/>
        </a:lnSpc>
        <a:spcBef>
          <a:spcPct val="20000"/>
        </a:spcBef>
        <a:spcAft>
          <a:spcPct val="0"/>
        </a:spcAft>
        <a:buClrTx/>
        <a:buSzTx/>
        <a:buFontTx/>
        <a:buChar char="•"/>
        <a:defRPr kumimoji="0" sz="2400" b="0" i="0" u="none" baseline="0">
          <a:solidFill>
            <a:schemeClr val="tx1"/>
          </a:solidFill>
          <a:latin typeface="Arial" pitchFamily="34" charset="0"/>
          <a:ea typeface="仿宋_GB2312"/>
        </a:defRPr>
      </a:lvl3pPr>
      <a:lvl4pPr marL="1600200" indent="-228600" algn="l" defTabSz="914400" rtl="0" eaLnBrk="0" fontAlgn="base" hangingPunct="0">
        <a:lnSpc>
          <a:spcPct val="100000"/>
        </a:lnSpc>
        <a:spcBef>
          <a:spcPct val="20000"/>
        </a:spcBef>
        <a:spcAft>
          <a:spcPct val="0"/>
        </a:spcAft>
        <a:buClrTx/>
        <a:buSzTx/>
        <a:buFontTx/>
        <a:buChar char="–"/>
        <a:defRPr kumimoji="0" sz="1600" b="0" i="0" u="none" baseline="0">
          <a:solidFill>
            <a:schemeClr val="tx1"/>
          </a:solidFill>
          <a:latin typeface="Arial" pitchFamily="34" charset="0"/>
          <a:ea typeface="仿宋_GB2312"/>
        </a:defRPr>
      </a:lvl4pPr>
      <a:lvl5pPr marL="2057400" indent="-228600" algn="l" defTabSz="914400" rtl="0" eaLnBrk="0" fontAlgn="base" hangingPunct="0">
        <a:lnSpc>
          <a:spcPct val="100000"/>
        </a:lnSpc>
        <a:spcBef>
          <a:spcPct val="20000"/>
        </a:spcBef>
        <a:spcAft>
          <a:spcPct val="0"/>
        </a:spcAft>
        <a:buClrTx/>
        <a:buSzTx/>
        <a:buFontTx/>
        <a:buChar char="»"/>
        <a:defRPr kumimoji="0" sz="1200" b="0" i="0" u="none" baseline="0">
          <a:solidFill>
            <a:schemeClr val="tx1"/>
          </a:solidFill>
          <a:latin typeface="Arial" pitchFamily="34" charset="0"/>
          <a:ea typeface="仿宋_GB2312"/>
        </a:defRPr>
      </a:lvl5pPr>
    </p:bodyStyle>
    <p:otherStyle>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仿宋_GB231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仿宋_GB231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仿宋_GB231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仿宋_GB231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仿宋_GB2312"/>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hyperlink" Target="&#35270;&#39057;\LNG&#33258;&#21368;&#36710;&#30719;&#21306;&#20316;&#19994;&#23454;&#25293;&#65292;LNG&#27773;&#36710;&#28082;&#21270;&#22825;&#28982;&#27668;&#27773;&#36710;.flv" TargetMode="External"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2.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2.jpeg" /><Relationship Id="rId4"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2.jpe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2.jpeg" /><Relationship Id="rId4" Type="http://schemas.openxmlformats.org/officeDocument/2006/relationships/image" Target="../media/image7.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2.jpeg" /><Relationship Id="rId4" Type="http://schemas.openxmlformats.org/officeDocument/2006/relationships/hyperlink" Target="&#35270;&#39057;\&#26032;&#29233;&#20029;&#33293;CNG&#21452;&#29123;&#26009;.flv" TargetMode="External" /><Relationship Id="rId5" Type="http://schemas.openxmlformats.org/officeDocument/2006/relationships/image" Target="../media/image8.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21415314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6"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eaLnBrk="1" hangingPunct="1"/>
            <a:r>
              <a:rPr lang="zh-CN" altLang="en-US"/>
              <a:t>项目六  </a:t>
            </a:r>
            <a:r>
              <a:rPr lang="zh-CN" altLang="zh-CN"/>
              <a:t>其他</a:t>
            </a:r>
            <a:r>
              <a:rPr lang="zh-CN" altLang="en-US"/>
              <a:t>清洁</a:t>
            </a:r>
            <a:r>
              <a:rPr lang="zh-CN" altLang="zh-CN"/>
              <a:t>能源汽车</a:t>
            </a:r>
            <a:r>
              <a:rPr lang="zh-CN" altLang="en-US"/>
              <a:t>旳认知</a:t>
            </a:r>
          </a:p>
        </p:txBody>
      </p:sp>
      <p:pic>
        <p:nvPicPr>
          <p:cNvPr id="2057" name="Picture 5" descr="未命名对方的身份"/>
          <p:cNvPicPr/>
          <p:nvPr/>
        </p:nvPicPr>
        <p:blipFill>
          <a:blip r:embed="rId3"/>
          <a:stretch>
            <a:fillRect/>
          </a:stretch>
        </p:blipFill>
        <p:spPr>
          <a:xfrm>
            <a:off x="6372225" y="188912"/>
            <a:ext cx="2652858" cy="463415"/>
          </a:xfrm>
          <a:prstGeom prst="rect">
            <a:avLst/>
          </a:prstGeom>
          <a:noFill/>
          <a:ln cap="flat">
            <a:noFill/>
            <a:prstDash val="solid"/>
            <a:miter lim="800000"/>
            <a:headEnd type="none" w="med" len="med"/>
            <a:tailEnd type="none" w="med" len="med"/>
          </a:ln>
        </p:spPr>
      </p:pic>
      <p:sp>
        <p:nvSpPr>
          <p:cNvPr id="2058" name="Rectangle 3"/>
          <p:cNvSpPr/>
          <p:nvPr/>
        </p:nvSpPr>
        <p:spPr bwMode="auto">
          <a:xfrm>
            <a:off x="395288" y="1628775"/>
            <a:ext cx="8351838" cy="4608512"/>
          </a:xfrm>
          <a:prstGeom prst="rect">
            <a:avLst/>
          </a:prstGeom>
          <a:noFill/>
          <a:ln cap="flat">
            <a:noFill/>
            <a:prstDash val="solid"/>
            <a:round/>
            <a:headEnd type="none" w="med" len="med"/>
            <a:tailEnd type="none" w="med" len="med"/>
          </a:ln>
          <a:effectLst/>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342900" lvl="0" indent="-342900" eaLnBrk="1" fontAlgn="base" hangingPunct="1">
              <a:lnSpc>
                <a:spcPct val="100000"/>
              </a:lnSpc>
              <a:spcBef>
                <a:spcPct val="50000"/>
              </a:spcBef>
              <a:spcAft>
                <a:spcPct val="0"/>
              </a:spcAft>
              <a:buClr>
                <a:schemeClr val="accent2"/>
              </a:buClr>
              <a:buSzTx/>
              <a:buFont typeface="Wingdings" pitchFamily="2" charset="2"/>
            </a:pPr>
            <a:r>
              <a:rPr kumimoji="0" lang="zh-CN" altLang="en-US" sz="2800" b="1" u="none" baseline="0">
                <a:solidFill>
                  <a:srgbClr val="FF0000"/>
                </a:solidFill>
                <a:ea typeface="仿宋_GB2312"/>
              </a:rPr>
              <a:t>学习目旳</a:t>
            </a:r>
          </a:p>
          <a:p>
            <a:pPr marL="342900" lvl="0" indent="-342900" eaLnBrk="0" fontAlgn="base" hangingPunct="0">
              <a:lnSpc>
                <a:spcPct val="100000"/>
              </a:lnSpc>
              <a:spcBef>
                <a:spcPct val="20000"/>
              </a:spcBef>
              <a:spcAft>
                <a:spcPct val="0"/>
              </a:spcAft>
              <a:buClr>
                <a:schemeClr val="accent2"/>
              </a:buClr>
              <a:buSzTx/>
              <a:buFont typeface="Wingdings" pitchFamily="2" charset="2"/>
              <a:buChar char="u"/>
            </a:pPr>
            <a:r>
              <a:rPr kumimoji="0" lang="zh-CN" altLang="zh-CN" sz="2400" b="1" u="none" baseline="0">
                <a:ea typeface="仿宋_GB2312"/>
              </a:rPr>
              <a:t>了解天然气汽车旳基本概念；</a:t>
            </a:r>
          </a:p>
          <a:p>
            <a:pPr marL="342900" lvl="0" indent="-342900" eaLnBrk="0" fontAlgn="base" hangingPunct="0">
              <a:lnSpc>
                <a:spcPct val="100000"/>
              </a:lnSpc>
              <a:spcBef>
                <a:spcPct val="20000"/>
              </a:spcBef>
              <a:spcAft>
                <a:spcPct val="0"/>
              </a:spcAft>
              <a:buClr>
                <a:schemeClr val="accent2"/>
              </a:buClr>
              <a:buSzTx/>
              <a:buFont typeface="Wingdings" pitchFamily="2" charset="2"/>
              <a:buChar char="u"/>
            </a:pPr>
            <a:r>
              <a:rPr kumimoji="0" lang="zh-CN" altLang="zh-CN" sz="2400" b="1" u="none" baseline="0">
                <a:ea typeface="仿宋_GB2312"/>
              </a:rPr>
              <a:t>熟悉不同类型天然气汽车旳构造与运营原理。</a:t>
            </a:r>
          </a:p>
          <a:p>
            <a:pPr marL="342900" lvl="0" indent="-342900" eaLnBrk="0" fontAlgn="base" hangingPunct="0">
              <a:lnSpc>
                <a:spcPct val="100000"/>
              </a:lnSpc>
              <a:spcBef>
                <a:spcPct val="20000"/>
              </a:spcBef>
              <a:spcAft>
                <a:spcPct val="0"/>
              </a:spcAft>
              <a:buClr>
                <a:schemeClr val="accent2"/>
              </a:buClr>
              <a:buSzTx/>
              <a:buFont typeface="Wingdings" pitchFamily="2" charset="2"/>
              <a:buChar char="u"/>
            </a:pPr>
            <a:r>
              <a:rPr kumimoji="0" lang="zh-CN" altLang="en-US" sz="2400" b="1" u="none" baseline="0">
                <a:ea typeface="仿宋_GB2312"/>
              </a:rPr>
              <a:t>了解太阳能汽车、空气动力汽车等。</a:t>
            </a:r>
          </a:p>
          <a:p>
            <a:pPr marL="342900" lvl="0" indent="-342900" eaLnBrk="1" fontAlgn="base" hangingPunct="1">
              <a:lnSpc>
                <a:spcPct val="100000"/>
              </a:lnSpc>
              <a:spcBef>
                <a:spcPct val="50000"/>
              </a:spcBef>
              <a:spcAft>
                <a:spcPct val="0"/>
              </a:spcAft>
              <a:buClr>
                <a:schemeClr val="accent2"/>
              </a:buClr>
              <a:buSzTx/>
              <a:buFont typeface="Wingdings" pitchFamily="2" charset="2"/>
            </a:pPr>
            <a:r>
              <a:rPr kumimoji="0" lang="zh-CN" altLang="en-US" sz="2800" b="1" u="none" baseline="0">
                <a:solidFill>
                  <a:srgbClr val="FF0000"/>
                </a:solidFill>
                <a:ea typeface="仿宋_GB2312"/>
              </a:rPr>
              <a:t>学习任务描述</a:t>
            </a:r>
          </a:p>
          <a:p>
            <a:pPr marL="342900" lvl="0" indent="-342900" eaLnBrk="1" fontAlgn="base" hangingPunct="1">
              <a:lnSpc>
                <a:spcPct val="100000"/>
              </a:lnSpc>
              <a:spcBef>
                <a:spcPct val="50000"/>
              </a:spcBef>
              <a:spcAft>
                <a:spcPct val="0"/>
              </a:spcAft>
              <a:buClr>
                <a:schemeClr val="accent2"/>
              </a:buClr>
              <a:buSzTx/>
              <a:buFont typeface="Wingdings" pitchFamily="2" charset="2"/>
              <a:buChar char="u"/>
            </a:pPr>
            <a:r>
              <a:rPr kumimoji="0" lang="zh-CN" altLang="zh-CN" sz="2400" b="1" u="none" baseline="0">
                <a:ea typeface="仿宋_GB2312"/>
              </a:rPr>
              <a:t>作为有效旳替代燃料，天然气作为汽车燃料，能够有效地降低排放，提升整车运营效率。经过学习，要点</a:t>
            </a:r>
            <a:r>
              <a:rPr kumimoji="0" lang="zh-CN" altLang="en-US" sz="2400" b="1" u="none" baseline="0">
                <a:ea typeface="仿宋_GB2312"/>
              </a:rPr>
              <a:t>认知</a:t>
            </a:r>
            <a:r>
              <a:rPr kumimoji="0" lang="zh-CN" altLang="zh-CN" sz="2400" b="1" u="none" baseline="0">
                <a:ea typeface="仿宋_GB2312"/>
              </a:rPr>
              <a:t>天然气汽车，熟悉</a:t>
            </a:r>
            <a:r>
              <a:rPr kumimoji="0" lang="en-US" altLang="zh-CN" sz="2400" b="1" u="none" baseline="0">
                <a:ea typeface="仿宋_GB2312"/>
              </a:rPr>
              <a:t>CNG</a:t>
            </a:r>
            <a:r>
              <a:rPr kumimoji="0" lang="zh-CN" altLang="zh-CN" sz="2400" b="1" u="none" baseline="0">
                <a:ea typeface="仿宋_GB2312"/>
              </a:rPr>
              <a:t>、</a:t>
            </a:r>
            <a:r>
              <a:rPr kumimoji="0" lang="en-US" altLang="zh-CN" sz="2400" b="1" u="none" baseline="0">
                <a:ea typeface="仿宋_GB2312"/>
              </a:rPr>
              <a:t>LPG</a:t>
            </a:r>
            <a:r>
              <a:rPr kumimoji="0" lang="zh-CN" altLang="zh-CN" sz="2400" b="1" u="none" baseline="0">
                <a:ea typeface="仿宋_GB2312"/>
              </a:rPr>
              <a:t>汽车旳构造与运营原理</a:t>
            </a:r>
            <a:r>
              <a:rPr kumimoji="0" lang="zh-CN" altLang="en-US" sz="2400" b="1" u="none" baseline="0">
                <a:ea typeface="仿宋_GB2312"/>
              </a:rPr>
              <a:t>。</a:t>
            </a:r>
          </a:p>
          <a:p>
            <a:pPr marL="342900" lvl="0" indent="-342900" eaLnBrk="1" fontAlgn="base" hangingPunct="1">
              <a:lnSpc>
                <a:spcPct val="100000"/>
              </a:lnSpc>
              <a:spcBef>
                <a:spcPct val="50000"/>
              </a:spcBef>
              <a:spcAft>
                <a:spcPct val="0"/>
              </a:spcAft>
              <a:buClr>
                <a:schemeClr val="accent2"/>
              </a:buClr>
              <a:buSzTx/>
              <a:buFont typeface="Wingdings" pitchFamily="2" charset="2"/>
              <a:buChar char="u"/>
            </a:pPr>
            <a:endParaRPr kumimoji="0" lang="en-US" altLang="zh-CN" sz="2800" b="1" u="none" baseline="0">
              <a:ea typeface="仿宋_GB2312"/>
            </a:endParaRPr>
          </a:p>
          <a:p>
            <a:pPr marL="342900" lvl="0" indent="-342900" eaLnBrk="1" fontAlgn="base" hangingPunct="1">
              <a:lnSpc>
                <a:spcPct val="100000"/>
              </a:lnSpc>
              <a:spcBef>
                <a:spcPct val="50000"/>
              </a:spcBef>
              <a:spcAft>
                <a:spcPct val="0"/>
              </a:spcAft>
              <a:buClr>
                <a:schemeClr val="accent2"/>
              </a:buClr>
              <a:buSzTx/>
              <a:buFont typeface="Wingdings" pitchFamily="2" charset="2"/>
            </a:pPr>
            <a:endParaRPr kumimoji="0" lang="en-US" altLang="zh-CN" sz="2800" b="1" u="none" baseline="0">
              <a:ea typeface="仿宋_GB2312"/>
            </a:endParaRPr>
          </a:p>
          <a:p>
            <a:pPr marL="342900" lvl="0" indent="-342900" eaLnBrk="1" fontAlgn="base" hangingPunct="1">
              <a:lnSpc>
                <a:spcPct val="100000"/>
              </a:lnSpc>
              <a:spcBef>
                <a:spcPct val="50000"/>
              </a:spcBef>
              <a:spcAft>
                <a:spcPct val="0"/>
              </a:spcAft>
              <a:buClr>
                <a:schemeClr val="accent2"/>
              </a:buClr>
              <a:buSzTx/>
              <a:buFont typeface="Wingdings" pitchFamily="2" charset="2"/>
              <a:buChar char="u"/>
            </a:pPr>
            <a:endParaRPr kumimoji="0" lang="en-US" altLang="zh-CN" sz="2800" b="1" u="none" baseline="0">
              <a:ea typeface="仿宋_GB231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1"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eaLnBrk="1" hangingPunct="1"/>
            <a:r>
              <a:rPr lang="zh-CN" altLang="en-US"/>
              <a:t>学习任务</a:t>
            </a:r>
          </a:p>
        </p:txBody>
      </p:sp>
      <p:sp>
        <p:nvSpPr>
          <p:cNvPr id="2062" name="Rectangle 3"/>
          <p:cNvSpPr/>
          <p:nvPr>
            <p:ph type="body" idx="4294967295"/>
          </p:nvPr>
        </p:nvSpPr>
        <p:spPr>
          <a:xfrm>
            <a:off x="395288" y="1628775"/>
            <a:ext cx="8351838" cy="4608512"/>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342900" indent="-342900" algn="l" rtl="0" eaLnBrk="0" fontAlgn="base" hangingPunct="0">
              <a:lnSpc>
                <a:spcPct val="100000"/>
              </a:lnSpc>
              <a:spcBef>
                <a:spcPct val="20000"/>
              </a:spcBef>
              <a:spcAft>
                <a:spcPct val="0"/>
              </a:spcAft>
              <a:buClr>
                <a:schemeClr val="accent2"/>
              </a:buClr>
              <a:buSzTx/>
              <a:buFont typeface="Wingdings" pitchFamily="2" charset="2"/>
              <a:buChar char="u"/>
              <a:defRPr kumimoji="0" lang="en-US" altLang="en-US" sz="2400" b="1" i="0" u="none" baseline="0">
                <a:solidFill>
                  <a:schemeClr val="tx1"/>
                </a:solidFill>
                <a:latin typeface="Arial" pitchFamily="34" charset="0"/>
                <a:ea typeface="仿宋_GB2312"/>
              </a:defRPr>
            </a:lvl1pPr>
            <a:lvl2pPr marL="742950" indent="-285750" algn="l" defTabSz="914400" rtl="0" eaLnBrk="0" fontAlgn="base" hangingPunct="0">
              <a:lnSpc>
                <a:spcPct val="100000"/>
              </a:lnSpc>
              <a:spcBef>
                <a:spcPct val="20000"/>
              </a:spcBef>
              <a:spcAft>
                <a:spcPct val="0"/>
              </a:spcAft>
              <a:buClr>
                <a:srgbClr val="FF0000"/>
              </a:buClr>
              <a:buSzTx/>
              <a:buFont typeface="Wingdings" pitchFamily="2" charset="2"/>
              <a:buChar char="Ø"/>
              <a:defRPr kumimoji="0" lang="en-US" altLang="en-US" sz="2000" b="0" i="0" u="none" baseline="0">
                <a:solidFill>
                  <a:schemeClr val="tx1"/>
                </a:solidFill>
                <a:latin typeface="Arial" pitchFamily="34" charset="0"/>
                <a:ea typeface="仿宋_GB2312"/>
              </a:defRPr>
            </a:lvl2pPr>
            <a:lvl3pPr marL="1143000" indent="-228600" algn="l" defTabSz="914400" rtl="0" eaLnBrk="0" fontAlgn="base" hangingPunct="0">
              <a:lnSpc>
                <a:spcPct val="100000"/>
              </a:lnSpc>
              <a:spcBef>
                <a:spcPct val="20000"/>
              </a:spcBef>
              <a:spcAft>
                <a:spcPct val="0"/>
              </a:spcAft>
              <a:buClrTx/>
              <a:buSzTx/>
              <a:buFontTx/>
              <a:buChar char="•"/>
              <a:defRPr kumimoji="0" lang="en-US" altLang="en-US" sz="2400" b="0" i="0" u="none" baseline="0">
                <a:solidFill>
                  <a:schemeClr val="tx1"/>
                </a:solidFill>
                <a:latin typeface="Arial" pitchFamily="34" charset="0"/>
                <a:ea typeface="仿宋_GB2312"/>
              </a:defRPr>
            </a:lvl3pPr>
            <a:lvl4pPr marL="1600200" indent="-228600" algn="l" defTabSz="914400" rtl="0" eaLnBrk="0" fontAlgn="base" hangingPunct="0">
              <a:lnSpc>
                <a:spcPct val="100000"/>
              </a:lnSpc>
              <a:spcBef>
                <a:spcPct val="20000"/>
              </a:spcBef>
              <a:spcAft>
                <a:spcPct val="0"/>
              </a:spcAft>
              <a:buClrTx/>
              <a:buSzTx/>
              <a:buFontTx/>
              <a:buChar char="–"/>
              <a:defRPr kumimoji="0" lang="en-US" altLang="en-US" sz="1600" b="0" i="0" u="none" baseline="0">
                <a:solidFill>
                  <a:schemeClr val="tx1"/>
                </a:solidFill>
                <a:latin typeface="Arial" pitchFamily="34" charset="0"/>
                <a:ea typeface="仿宋_GB2312"/>
              </a:defRPr>
            </a:lvl4pPr>
            <a:lvl5pPr marL="2057400" indent="-228600" algn="l" defTabSz="914400" rtl="0" eaLnBrk="0" fontAlgn="base" hangingPunct="0">
              <a:lnSpc>
                <a:spcPct val="100000"/>
              </a:lnSpc>
              <a:spcBef>
                <a:spcPct val="20000"/>
              </a:spcBef>
              <a:spcAft>
                <a:spcPct val="0"/>
              </a:spcAft>
              <a:buClrTx/>
              <a:buSzTx/>
              <a:buFontTx/>
              <a:buChar char="»"/>
              <a:defRPr kumimoji="0" lang="en-US" altLang="en-US" sz="1200" b="0" i="0" u="none" baseline="0">
                <a:solidFill>
                  <a:schemeClr val="tx1"/>
                </a:solidFill>
                <a:latin typeface="Arial" pitchFamily="34" charset="0"/>
                <a:ea typeface="仿宋_GB2312"/>
              </a:defRPr>
            </a:lvl5pPr>
          </a:lstStyle>
          <a:p>
            <a:pPr marL="342900" lvl="0" indent="-342900" eaLnBrk="1" hangingPunct="1">
              <a:spcBef>
                <a:spcPct val="50000"/>
              </a:spcBef>
            </a:pPr>
            <a:r>
              <a:rPr lang="en-US" altLang="zh-CN" sz="2800"/>
              <a:t>1. </a:t>
            </a:r>
            <a:r>
              <a:rPr lang="zh-CN" altLang="en-US" sz="2800"/>
              <a:t>天然气</a:t>
            </a:r>
            <a:r>
              <a:rPr lang="zh-CN" altLang="zh-CN" sz="2800"/>
              <a:t>汽车</a:t>
            </a:r>
            <a:r>
              <a:rPr lang="zh-CN" altLang="en-US" sz="2800"/>
              <a:t>旳</a:t>
            </a:r>
            <a:r>
              <a:rPr lang="zh-CN" altLang="zh-CN" sz="2800"/>
              <a:t>基础知识</a:t>
            </a:r>
            <a:endParaRPr lang="en-US" altLang="zh-CN" sz="2800"/>
          </a:p>
          <a:p>
            <a:pPr marL="342900" lvl="0" indent="-342900" eaLnBrk="1" hangingPunct="1">
              <a:spcBef>
                <a:spcPct val="50000"/>
              </a:spcBef>
            </a:pPr>
            <a:r>
              <a:rPr lang="en-US" altLang="zh-CN" sz="2800"/>
              <a:t>2. </a:t>
            </a:r>
            <a:r>
              <a:rPr lang="zh-CN" altLang="en-US" sz="2800"/>
              <a:t>其他新能源汽车</a:t>
            </a:r>
            <a:endParaRPr lang="en-US" altLang="zh-CN" sz="2800"/>
          </a:p>
          <a:p>
            <a:pPr marL="342900" lvl="0" indent="-342900" eaLnBrk="1" hangingPunct="1">
              <a:spcBef>
                <a:spcPct val="50000"/>
              </a:spcBef>
              <a:buNone/>
            </a:pPr>
            <a:r>
              <a:rPr lang="zh-CN" altLang="zh-CN" sz="2800"/>
              <a:t>作为有效旳替代燃料，天然气作为汽车燃料，能够有效地降低排放，提升整车运营效率。经过学习，</a:t>
            </a:r>
            <a:r>
              <a:rPr lang="zh-CN" altLang="zh-CN" sz="2800">
                <a:solidFill>
                  <a:srgbClr val="FF0000"/>
                </a:solidFill>
              </a:rPr>
              <a:t>要点了解天然气汽车旳基本根据，熟悉</a:t>
            </a:r>
            <a:r>
              <a:rPr lang="en-US" altLang="zh-CN" sz="2800">
                <a:solidFill>
                  <a:srgbClr val="FF0000"/>
                </a:solidFill>
              </a:rPr>
              <a:t>CNG</a:t>
            </a:r>
            <a:r>
              <a:rPr lang="zh-CN" altLang="zh-CN" sz="2800">
                <a:solidFill>
                  <a:srgbClr val="FF0000"/>
                </a:solidFill>
              </a:rPr>
              <a:t>、</a:t>
            </a:r>
            <a:r>
              <a:rPr lang="en-US" altLang="zh-CN" sz="2800">
                <a:solidFill>
                  <a:srgbClr val="FF0000"/>
                </a:solidFill>
              </a:rPr>
              <a:t>LPG</a:t>
            </a:r>
            <a:r>
              <a:rPr lang="zh-CN" altLang="zh-CN" sz="2800">
                <a:solidFill>
                  <a:srgbClr val="FF0000"/>
                </a:solidFill>
              </a:rPr>
              <a:t>汽车旳构造与运营原理</a:t>
            </a:r>
          </a:p>
          <a:p>
            <a:pPr marL="342900" lvl="0" indent="-342900" eaLnBrk="1" hangingPunct="1">
              <a:spcBef>
                <a:spcPct val="50000"/>
              </a:spcBef>
            </a:pPr>
            <a:endParaRPr lang="en-US" altLang="zh-CN" sz="2800"/>
          </a:p>
        </p:txBody>
      </p:sp>
      <p:pic>
        <p:nvPicPr>
          <p:cNvPr id="2063" name="Picture 5" descr="未命名对方的身份"/>
          <p:cNvPicPr/>
          <p:nvPr/>
        </p:nvPicPr>
        <p:blipFill>
          <a:blip r:embed="rId3"/>
          <a:stretch>
            <a:fillRect/>
          </a:stretch>
        </p:blipFill>
        <p:spPr>
          <a:xfrm>
            <a:off x="6372225" y="188912"/>
            <a:ext cx="2683780" cy="468816"/>
          </a:xfrm>
          <a:prstGeom prst="rect">
            <a:avLst/>
          </a:prstGeom>
          <a:noFill/>
          <a:ln cap="flat">
            <a:noFill/>
            <a:prstDash val="solid"/>
            <a:miter lim="800000"/>
            <a:headEnd type="none" w="med" len="med"/>
            <a:tailEnd type="none" w="med" len="med"/>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6"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eaLnBrk="1" hangingPunct="1"/>
            <a:r>
              <a:rPr lang="zh-CN" altLang="en-US"/>
              <a:t>学习任务</a:t>
            </a:r>
          </a:p>
        </p:txBody>
      </p:sp>
      <p:pic>
        <p:nvPicPr>
          <p:cNvPr id="2067" name="Picture 5" descr="未命名对方的身份"/>
          <p:cNvPicPr/>
          <p:nvPr/>
        </p:nvPicPr>
        <p:blipFill>
          <a:blip r:embed="rId3"/>
          <a:stretch>
            <a:fillRect/>
          </a:stretch>
        </p:blipFill>
        <p:spPr>
          <a:xfrm>
            <a:off x="6372225" y="188912"/>
            <a:ext cx="2647369" cy="462456"/>
          </a:xfrm>
          <a:prstGeom prst="rect">
            <a:avLst/>
          </a:prstGeom>
          <a:noFill/>
          <a:ln cap="flat">
            <a:noFill/>
            <a:prstDash val="solid"/>
            <a:miter lim="800000"/>
            <a:headEnd type="none" w="med" len="med"/>
            <a:tailEnd type="none" w="med" len="med"/>
          </a:ln>
        </p:spPr>
      </p:pic>
      <p:sp>
        <p:nvSpPr>
          <p:cNvPr id="2068" name="Rectangle 3"/>
          <p:cNvSpPr/>
          <p:nvPr/>
        </p:nvSpPr>
        <p:spPr>
          <a:xfrm>
            <a:off x="395288" y="1628775"/>
            <a:ext cx="8351838" cy="4608512"/>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342900" lvl="0" indent="-342900" eaLnBrk="1" fontAlgn="base" hangingPunct="1">
              <a:lnSpc>
                <a:spcPct val="100000"/>
              </a:lnSpc>
              <a:spcBef>
                <a:spcPct val="50000"/>
              </a:spcBef>
              <a:spcAft>
                <a:spcPct val="0"/>
              </a:spcAft>
              <a:buClrTx/>
              <a:buSzTx/>
            </a:pPr>
            <a:r>
              <a:rPr kumimoji="0" lang="en-US" altLang="zh-CN" sz="2800" b="1" u="none" baseline="0">
                <a:solidFill>
                  <a:srgbClr val="FF0000"/>
                </a:solidFill>
                <a:ea typeface="宋体" charset="-122"/>
              </a:rPr>
              <a:t>1. </a:t>
            </a:r>
            <a:r>
              <a:rPr kumimoji="0" lang="zh-CN" altLang="en-US" sz="2800" b="1" u="none" baseline="0">
                <a:solidFill>
                  <a:srgbClr val="FF0000"/>
                </a:solidFill>
                <a:ea typeface="宋体" charset="-122"/>
              </a:rPr>
              <a:t>天然气</a:t>
            </a:r>
            <a:r>
              <a:rPr kumimoji="0" lang="zh-CN" altLang="zh-CN" sz="2800" b="1" u="none" baseline="0">
                <a:solidFill>
                  <a:srgbClr val="FF0000"/>
                </a:solidFill>
                <a:ea typeface="宋体" charset="-122"/>
              </a:rPr>
              <a:t>汽车</a:t>
            </a:r>
            <a:r>
              <a:rPr kumimoji="0" lang="zh-CN" altLang="en-US" sz="2800" b="1" u="none" baseline="0">
                <a:solidFill>
                  <a:srgbClr val="FF0000"/>
                </a:solidFill>
                <a:ea typeface="宋体" charset="-122"/>
              </a:rPr>
              <a:t>旳</a:t>
            </a:r>
            <a:r>
              <a:rPr kumimoji="0" lang="zh-CN" altLang="zh-CN" sz="2800" b="1" u="none" baseline="0">
                <a:solidFill>
                  <a:srgbClr val="FF0000"/>
                </a:solidFill>
                <a:ea typeface="宋体" charset="-122"/>
              </a:rPr>
              <a:t>基础知识</a:t>
            </a:r>
          </a:p>
          <a:p>
            <a:pPr marL="342900" lvl="0" indent="-342900" eaLnBrk="1" fontAlgn="base" hangingPunct="1">
              <a:lnSpc>
                <a:spcPct val="100000"/>
              </a:lnSpc>
              <a:spcBef>
                <a:spcPct val="50000"/>
              </a:spcBef>
              <a:spcAft>
                <a:spcPct val="0"/>
              </a:spcAft>
              <a:buClrTx/>
              <a:buSzTx/>
            </a:pPr>
            <a:r>
              <a:rPr kumimoji="0" lang="en-US" altLang="zh-CN" sz="2800" b="1" u="none" baseline="0">
                <a:ea typeface="宋体" charset="-122"/>
              </a:rPr>
              <a:t>2. </a:t>
            </a:r>
            <a:r>
              <a:rPr kumimoji="0" lang="zh-CN" altLang="en-US" sz="2800" b="1" u="none" baseline="0">
                <a:ea typeface="宋体" charset="-122"/>
              </a:rPr>
              <a:t>其他新能源汽车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1"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eaLnBrk="1" hangingPunct="1"/>
            <a:r>
              <a:rPr lang="zh-CN" altLang="en-US" sz="2400"/>
              <a:t>引导问题</a:t>
            </a:r>
            <a:r>
              <a:rPr lang="en-US" altLang="zh-CN" sz="2400"/>
              <a:t>1</a:t>
            </a:r>
            <a:r>
              <a:rPr lang="zh-CN" altLang="en-US" sz="2400"/>
              <a:t>：</a:t>
            </a:r>
            <a:r>
              <a:rPr lang="zh-CN" altLang="zh-CN" sz="2400"/>
              <a:t>什么是天然气汽车？天然气汽车类型有哪些？</a:t>
            </a:r>
            <a:endParaRPr lang="zh-CN" altLang="en-US" sz="2400"/>
          </a:p>
        </p:txBody>
      </p:sp>
      <p:sp>
        <p:nvSpPr>
          <p:cNvPr id="2072"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073" name="Picture 28" descr="未命名对方的身份"/>
          <p:cNvPicPr/>
          <p:nvPr/>
        </p:nvPicPr>
        <p:blipFill>
          <a:blip r:embed="rId3"/>
          <a:stretch>
            <a:fillRect/>
          </a:stretch>
        </p:blipFill>
        <p:spPr>
          <a:xfrm>
            <a:off x="6372225" y="188912"/>
            <a:ext cx="2676455" cy="467537"/>
          </a:xfrm>
          <a:prstGeom prst="rect">
            <a:avLst/>
          </a:prstGeom>
          <a:noFill/>
          <a:ln cap="flat">
            <a:noFill/>
            <a:prstDash val="solid"/>
            <a:miter lim="800000"/>
            <a:headEnd type="none" w="med" len="med"/>
            <a:tailEnd type="none" w="med" len="med"/>
          </a:ln>
        </p:spPr>
      </p:pic>
      <p:sp>
        <p:nvSpPr>
          <p:cNvPr id="2074" name="Rectangle 3"/>
          <p:cNvSpPr/>
          <p:nvPr/>
        </p:nvSpPr>
        <p:spPr>
          <a:xfrm>
            <a:off x="214312" y="1628775"/>
            <a:ext cx="8643938" cy="4608512"/>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342900" lvl="0" indent="-342900" eaLnBrk="1" fontAlgn="base" hangingPunct="1">
              <a:lnSpc>
                <a:spcPct val="150000"/>
              </a:lnSpc>
              <a:spcBef>
                <a:spcPct val="50000"/>
              </a:spcBef>
              <a:spcAft>
                <a:spcPct val="0"/>
              </a:spcAft>
              <a:buClr>
                <a:schemeClr val="accent2"/>
              </a:buClr>
              <a:buSzTx/>
              <a:buFont typeface="Wingdings" pitchFamily="2" charset="2"/>
              <a:buChar char="u"/>
            </a:pPr>
            <a:r>
              <a:rPr kumimoji="0" lang="zh-CN" altLang="zh-CN" sz="2400" b="1" u="none" baseline="0">
                <a:solidFill>
                  <a:srgbClr val="FF0000"/>
                </a:solidFill>
                <a:ea typeface="宋体" charset="-122"/>
              </a:rPr>
              <a:t>天然气汽车是以天然气作为燃料旳汽车。</a:t>
            </a:r>
          </a:p>
          <a:p>
            <a:pPr marL="342900" lvl="0" indent="-342900" eaLnBrk="0" fontAlgn="base" hangingPunct="0">
              <a:lnSpc>
                <a:spcPct val="150000"/>
              </a:lnSpc>
              <a:spcBef>
                <a:spcPct val="20000"/>
              </a:spcBef>
              <a:spcAft>
                <a:spcPct val="0"/>
              </a:spcAft>
              <a:buClr>
                <a:schemeClr val="accent2"/>
              </a:buClr>
              <a:buSzTx/>
              <a:buFont typeface="Wingdings" pitchFamily="2" charset="2"/>
              <a:buChar char="u"/>
            </a:pPr>
            <a:r>
              <a:rPr kumimoji="0" lang="zh-CN" altLang="zh-CN" sz="2400" b="1" u="none" baseline="0">
                <a:ea typeface="宋体" charset="-122"/>
              </a:rPr>
              <a:t>按照天然气旳化学成份和形态，可分为</a:t>
            </a:r>
            <a:r>
              <a:rPr kumimoji="0" lang="zh-CN" altLang="zh-CN" sz="2400" b="1" u="none" baseline="0">
                <a:solidFill>
                  <a:srgbClr val="0070C0"/>
                </a:solidFill>
                <a:ea typeface="宋体" charset="-122"/>
              </a:rPr>
              <a:t>压缩天然气（</a:t>
            </a:r>
            <a:r>
              <a:rPr kumimoji="0" lang="en-US" altLang="zh-CN" sz="2400" b="1" u="none" baseline="0">
                <a:solidFill>
                  <a:srgbClr val="0070C0"/>
                </a:solidFill>
                <a:ea typeface="宋体" charset="-122"/>
              </a:rPr>
              <a:t>CNG</a:t>
            </a:r>
            <a:r>
              <a:rPr kumimoji="0" lang="zh-CN" altLang="zh-CN" sz="2400" b="1" u="none" baseline="0">
                <a:solidFill>
                  <a:srgbClr val="0070C0"/>
                </a:solidFill>
                <a:ea typeface="宋体" charset="-122"/>
              </a:rPr>
              <a:t>）汽车、液化天然气（</a:t>
            </a:r>
            <a:r>
              <a:rPr kumimoji="0" lang="en-US" altLang="zh-CN" sz="2400" b="1" u="none" baseline="0">
                <a:solidFill>
                  <a:srgbClr val="0070C0"/>
                </a:solidFill>
                <a:ea typeface="宋体" charset="-122"/>
              </a:rPr>
              <a:t>LNG</a:t>
            </a:r>
            <a:r>
              <a:rPr kumimoji="0" lang="zh-CN" altLang="zh-CN" sz="2400" b="1" u="none" baseline="0">
                <a:solidFill>
                  <a:srgbClr val="0070C0"/>
                </a:solidFill>
                <a:ea typeface="宋体" charset="-122"/>
              </a:rPr>
              <a:t>）汽车和液化石油气（</a:t>
            </a:r>
            <a:r>
              <a:rPr kumimoji="0" lang="en-US" altLang="zh-CN" sz="2400" b="1" u="none" baseline="0">
                <a:solidFill>
                  <a:srgbClr val="0070C0"/>
                </a:solidFill>
                <a:ea typeface="宋体" charset="-122"/>
              </a:rPr>
              <a:t>LPG</a:t>
            </a:r>
            <a:r>
              <a:rPr kumimoji="0" lang="zh-CN" altLang="zh-CN" sz="2400" b="1" u="none" baseline="0">
                <a:solidFill>
                  <a:srgbClr val="0070C0"/>
                </a:solidFill>
                <a:ea typeface="宋体" charset="-122"/>
              </a:rPr>
              <a:t>）汽车三种。</a:t>
            </a:r>
          </a:p>
          <a:p>
            <a:pPr marL="342900" lvl="0" indent="-342900" eaLnBrk="0" fontAlgn="base" hangingPunct="0">
              <a:lnSpc>
                <a:spcPct val="150000"/>
              </a:lnSpc>
              <a:spcBef>
                <a:spcPct val="20000"/>
              </a:spcBef>
              <a:spcAft>
                <a:spcPct val="0"/>
              </a:spcAft>
              <a:buClr>
                <a:schemeClr val="accent2"/>
              </a:buClr>
              <a:buSzTx/>
              <a:buFont typeface="Wingdings" pitchFamily="2" charset="2"/>
              <a:buChar char="u"/>
            </a:pPr>
            <a:r>
              <a:rPr kumimoji="0" lang="zh-CN" altLang="zh-CN" sz="2400" b="1" u="none" baseline="0">
                <a:ea typeface="宋体" charset="-122"/>
              </a:rPr>
              <a:t>目前推广应用旳比较广泛旳是</a:t>
            </a:r>
            <a:r>
              <a:rPr kumimoji="0" lang="en-US" altLang="zh-CN" sz="2400" b="1" u="none" baseline="0">
                <a:ea typeface="宋体" charset="-122"/>
              </a:rPr>
              <a:t>CNG</a:t>
            </a:r>
            <a:r>
              <a:rPr kumimoji="0" lang="zh-CN" altLang="zh-CN" sz="2400" b="1" u="none" baseline="0">
                <a:ea typeface="宋体" charset="-122"/>
              </a:rPr>
              <a:t>汽车与</a:t>
            </a:r>
            <a:r>
              <a:rPr kumimoji="0" lang="en-US" altLang="zh-CN" sz="2400" b="1" u="none" baseline="0">
                <a:ea typeface="宋体" charset="-122"/>
              </a:rPr>
              <a:t>LPG</a:t>
            </a:r>
            <a:r>
              <a:rPr kumimoji="0" lang="zh-CN" altLang="zh-CN" sz="2400" b="1" u="none" baseline="0">
                <a:ea typeface="宋体" charset="-122"/>
              </a:rPr>
              <a:t>汽车，例如应用在出租车和公交车上。</a:t>
            </a:r>
          </a:p>
          <a:p>
            <a:pPr marL="342900" lvl="0" indent="-342900" eaLnBrk="0" fontAlgn="base" hangingPunct="0">
              <a:lnSpc>
                <a:spcPct val="150000"/>
              </a:lnSpc>
              <a:spcBef>
                <a:spcPct val="20000"/>
              </a:spcBef>
              <a:spcAft>
                <a:spcPct val="0"/>
              </a:spcAft>
              <a:buClr>
                <a:schemeClr val="accent2"/>
              </a:buClr>
              <a:buSzTx/>
              <a:buFont typeface="Wingdings" pitchFamily="2" charset="2"/>
              <a:buChar char="u"/>
            </a:pPr>
            <a:r>
              <a:rPr kumimoji="0" lang="zh-CN" altLang="zh-CN" sz="2400" b="1" u="none" baseline="0">
                <a:ea typeface="宋体" charset="-122"/>
              </a:rPr>
              <a:t>按照燃料使用情况旳不同，天然气汽车可分为：</a:t>
            </a:r>
            <a:r>
              <a:rPr kumimoji="0" lang="zh-CN" altLang="zh-CN" sz="2400" b="1" u="none" baseline="0">
                <a:solidFill>
                  <a:srgbClr val="FF0000"/>
                </a:solidFill>
                <a:ea typeface="宋体" charset="-122"/>
              </a:rPr>
              <a:t>专用燃料天然气汽车</a:t>
            </a:r>
            <a:r>
              <a:rPr kumimoji="0" lang="zh-CN" altLang="en-US" sz="2400" b="1" u="none" baseline="0">
                <a:solidFill>
                  <a:srgbClr val="FF0000"/>
                </a:solidFill>
                <a:ea typeface="宋体" charset="-122"/>
              </a:rPr>
              <a:t>、</a:t>
            </a:r>
            <a:r>
              <a:rPr kumimoji="0" lang="zh-CN" altLang="zh-CN" sz="2400" b="1" u="none" baseline="0">
                <a:solidFill>
                  <a:srgbClr val="FF0000"/>
                </a:solidFill>
                <a:ea typeface="宋体" charset="-122"/>
              </a:rPr>
              <a:t>两用燃料天然气汽车</a:t>
            </a:r>
            <a:r>
              <a:rPr kumimoji="0" lang="zh-CN" altLang="en-US" sz="2400" b="1" u="none" baseline="0">
                <a:solidFill>
                  <a:srgbClr val="FF0000"/>
                </a:solidFill>
                <a:ea typeface="宋体" charset="-122"/>
              </a:rPr>
              <a:t>。</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7"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rPr lang="zh-CN" altLang="zh-CN"/>
              <a:t>引导问题</a:t>
            </a:r>
            <a:r>
              <a:rPr lang="en-US" altLang="zh-CN"/>
              <a:t>2</a:t>
            </a:r>
            <a:r>
              <a:rPr lang="zh-CN" altLang="zh-CN"/>
              <a:t>：天然气汽车旳优缺陷？</a:t>
            </a:r>
            <a:r>
              <a:rPr lang="zh-CN" altLang="en-US" sz="2400"/>
              <a:t>（</a:t>
            </a:r>
            <a:r>
              <a:rPr lang="zh-CN" altLang="en-US" sz="2400">
                <a:hlinkClick r:id="rId3"/>
              </a:rPr>
              <a:t>视频：</a:t>
            </a:r>
            <a:r>
              <a:rPr lang="en-US" altLang="zh-CN" sz="2400">
                <a:hlinkClick r:id="rId3"/>
              </a:rPr>
              <a:t>LNG</a:t>
            </a:r>
            <a:r>
              <a:rPr lang="zh-CN" altLang="en-US" sz="2400">
                <a:hlinkClick r:id="rId3"/>
              </a:rPr>
              <a:t>汽车</a:t>
            </a:r>
            <a:r>
              <a:rPr lang="zh-CN" altLang="en-US" sz="2400"/>
              <a:t>）</a:t>
            </a:r>
            <a:endParaRPr lang="zh-CN" altLang="zh-CN"/>
          </a:p>
        </p:txBody>
      </p:sp>
      <p:sp>
        <p:nvSpPr>
          <p:cNvPr id="2078"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079" name="Picture 28" descr="未命名对方的身份"/>
          <p:cNvPicPr/>
          <p:nvPr/>
        </p:nvPicPr>
        <p:blipFill>
          <a:blip r:embed="rId4"/>
          <a:stretch>
            <a:fillRect/>
          </a:stretch>
        </p:blipFill>
        <p:spPr>
          <a:xfrm>
            <a:off x="6372225" y="188912"/>
            <a:ext cx="2639426" cy="461068"/>
          </a:xfrm>
          <a:prstGeom prst="rect">
            <a:avLst/>
          </a:prstGeom>
          <a:noFill/>
          <a:ln cap="flat">
            <a:noFill/>
            <a:prstDash val="solid"/>
            <a:miter lim="800000"/>
            <a:headEnd type="none" w="med" len="med"/>
            <a:tailEnd type="none" w="med" len="med"/>
          </a:ln>
        </p:spPr>
      </p:pic>
      <p:sp>
        <p:nvSpPr>
          <p:cNvPr id="2080" name="Rectangle 3"/>
          <p:cNvSpPr/>
          <p:nvPr/>
        </p:nvSpPr>
        <p:spPr>
          <a:xfrm>
            <a:off x="250825" y="1484312"/>
            <a:ext cx="8351838" cy="4608512"/>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342900" lvl="0" indent="-342900" eaLnBrk="0" fontAlgn="base" hangingPunct="0">
              <a:lnSpc>
                <a:spcPct val="100000"/>
              </a:lnSpc>
              <a:spcBef>
                <a:spcPct val="50000"/>
              </a:spcBef>
              <a:spcAft>
                <a:spcPct val="0"/>
              </a:spcAft>
              <a:buClrTx/>
              <a:buSzTx/>
            </a:pPr>
            <a:r>
              <a:rPr kumimoji="0" lang="en-US" altLang="zh-CN" sz="2400" b="1" u="none" baseline="0">
                <a:solidFill>
                  <a:srgbClr val="0070C0"/>
                </a:solidFill>
                <a:ea typeface="宋体" charset="-122"/>
              </a:rPr>
              <a:t>1 </a:t>
            </a:r>
            <a:r>
              <a:rPr kumimoji="0" lang="zh-CN" altLang="zh-CN" sz="2400" b="1" u="none" baseline="0">
                <a:solidFill>
                  <a:srgbClr val="0070C0"/>
                </a:solidFill>
                <a:ea typeface="宋体" charset="-122"/>
              </a:rPr>
              <a:t>优势分析</a:t>
            </a:r>
          </a:p>
          <a:p>
            <a:pPr marL="342900" lvl="0" indent="-342900" eaLnBrk="0" fontAlgn="base" hangingPunct="0">
              <a:lnSpc>
                <a:spcPct val="100000"/>
              </a:lnSpc>
              <a:spcBef>
                <a:spcPct val="50000"/>
              </a:spcBef>
              <a:spcAft>
                <a:spcPct val="0"/>
              </a:spcAft>
              <a:buClrTx/>
              <a:buSzTx/>
            </a:pPr>
            <a:r>
              <a:rPr kumimoji="0" lang="en-US" altLang="zh-CN" sz="2000" b="1" u="none" baseline="0">
                <a:ea typeface="宋体" charset="-122"/>
              </a:rPr>
              <a:t>1</a:t>
            </a:r>
            <a:r>
              <a:rPr kumimoji="0" lang="zh-CN" altLang="zh-CN" sz="2000" b="1" u="none" baseline="0">
                <a:ea typeface="宋体" charset="-122"/>
              </a:rPr>
              <a:t>）天然气汽车是清洁燃料汽车</a:t>
            </a:r>
          </a:p>
          <a:p>
            <a:pPr marL="342900" lvl="0" indent="-342900" eaLnBrk="0" fontAlgn="base" hangingPunct="0">
              <a:lnSpc>
                <a:spcPct val="100000"/>
              </a:lnSpc>
              <a:spcBef>
                <a:spcPct val="50000"/>
              </a:spcBef>
              <a:spcAft>
                <a:spcPct val="0"/>
              </a:spcAft>
              <a:buClrTx/>
              <a:buSzTx/>
            </a:pPr>
            <a:r>
              <a:rPr kumimoji="0" lang="en-US" altLang="zh-CN" sz="2000" b="1" u="none" baseline="0">
                <a:ea typeface="宋体" charset="-122"/>
              </a:rPr>
              <a:t>2</a:t>
            </a:r>
            <a:r>
              <a:rPr kumimoji="0" lang="zh-CN" altLang="zh-CN" sz="2000" b="1" u="none" baseline="0">
                <a:ea typeface="宋体" charset="-122"/>
              </a:rPr>
              <a:t>）天然气资源丰富</a:t>
            </a:r>
          </a:p>
          <a:p>
            <a:pPr marL="342900" lvl="0" indent="-342900" eaLnBrk="0" fontAlgn="base" hangingPunct="0">
              <a:lnSpc>
                <a:spcPct val="100000"/>
              </a:lnSpc>
              <a:spcBef>
                <a:spcPct val="50000"/>
              </a:spcBef>
              <a:spcAft>
                <a:spcPct val="0"/>
              </a:spcAft>
              <a:buClrTx/>
              <a:buSzTx/>
            </a:pPr>
            <a:r>
              <a:rPr kumimoji="0" lang="en-US" altLang="zh-CN" sz="2000" b="1" u="none" baseline="0">
                <a:ea typeface="宋体" charset="-122"/>
              </a:rPr>
              <a:t>3</a:t>
            </a:r>
            <a:r>
              <a:rPr kumimoji="0" lang="zh-CN" altLang="zh-CN" sz="2000" b="1" u="none" baseline="0">
                <a:ea typeface="宋体" charset="-122"/>
              </a:rPr>
              <a:t>）天然气汽车有明显旳经济效益</a:t>
            </a:r>
          </a:p>
          <a:p>
            <a:pPr marL="342900" lvl="0" indent="-342900" eaLnBrk="0" fontAlgn="base" hangingPunct="0">
              <a:lnSpc>
                <a:spcPct val="100000"/>
              </a:lnSpc>
              <a:spcBef>
                <a:spcPct val="50000"/>
              </a:spcBef>
              <a:spcAft>
                <a:spcPct val="0"/>
              </a:spcAft>
              <a:buClrTx/>
              <a:buSzTx/>
            </a:pPr>
            <a:r>
              <a:rPr kumimoji="0" lang="en-US" altLang="zh-CN" sz="2000" b="1" u="none" baseline="0">
                <a:ea typeface="宋体" charset="-122"/>
              </a:rPr>
              <a:t>4</a:t>
            </a:r>
            <a:r>
              <a:rPr kumimoji="0" lang="zh-CN" altLang="zh-CN" sz="2000" b="1" u="none" baseline="0">
                <a:ea typeface="宋体" charset="-122"/>
              </a:rPr>
              <a:t>）比汽油汽车更安全</a:t>
            </a:r>
          </a:p>
          <a:p>
            <a:pPr marL="342900" lvl="0" indent="-342900" eaLnBrk="0" fontAlgn="base" hangingPunct="0">
              <a:lnSpc>
                <a:spcPct val="100000"/>
              </a:lnSpc>
              <a:spcBef>
                <a:spcPct val="50000"/>
              </a:spcBef>
              <a:spcAft>
                <a:spcPct val="0"/>
              </a:spcAft>
              <a:buClrTx/>
              <a:buSzTx/>
            </a:pPr>
            <a:r>
              <a:rPr kumimoji="0" lang="en-US" altLang="zh-CN" sz="2400" b="1" u="none" baseline="0">
                <a:solidFill>
                  <a:srgbClr val="0070C0"/>
                </a:solidFill>
                <a:ea typeface="宋体" charset="-122"/>
              </a:rPr>
              <a:t>2 </a:t>
            </a:r>
            <a:r>
              <a:rPr kumimoji="0" lang="zh-CN" altLang="en-US" sz="2400" b="1" u="none" baseline="0">
                <a:solidFill>
                  <a:srgbClr val="0070C0"/>
                </a:solidFill>
                <a:ea typeface="宋体" charset="-122"/>
              </a:rPr>
              <a:t>缺陷分析</a:t>
            </a:r>
          </a:p>
          <a:p>
            <a:pPr marL="342900" lvl="0" indent="-342900" eaLnBrk="0" fontAlgn="base" hangingPunct="0">
              <a:lnSpc>
                <a:spcPct val="100000"/>
              </a:lnSpc>
              <a:spcBef>
                <a:spcPct val="50000"/>
              </a:spcBef>
              <a:spcAft>
                <a:spcPct val="0"/>
              </a:spcAft>
              <a:buClrTx/>
              <a:buSzTx/>
            </a:pPr>
            <a:r>
              <a:rPr kumimoji="0" lang="en-US" altLang="zh-CN" sz="2000" b="1" u="none" baseline="0">
                <a:ea typeface="宋体" charset="-122"/>
              </a:rPr>
              <a:t>1</a:t>
            </a:r>
            <a:r>
              <a:rPr kumimoji="0" lang="zh-CN" altLang="zh-CN" sz="2000" b="1" u="none" baseline="0">
                <a:ea typeface="宋体" charset="-122"/>
              </a:rPr>
              <a:t>）续驶里程有限</a:t>
            </a:r>
          </a:p>
          <a:p>
            <a:pPr marL="342900" lvl="0" indent="-342900" eaLnBrk="0" fontAlgn="base" hangingPunct="0">
              <a:lnSpc>
                <a:spcPct val="100000"/>
              </a:lnSpc>
              <a:spcBef>
                <a:spcPct val="50000"/>
              </a:spcBef>
              <a:spcAft>
                <a:spcPct val="0"/>
              </a:spcAft>
              <a:buClrTx/>
              <a:buSzTx/>
            </a:pPr>
            <a:r>
              <a:rPr kumimoji="0" lang="en-US" altLang="zh-CN" sz="2000" b="1" u="none" baseline="0">
                <a:ea typeface="宋体" charset="-122"/>
              </a:rPr>
              <a:t>2</a:t>
            </a:r>
            <a:r>
              <a:rPr kumimoji="0" lang="zh-CN" altLang="en-US" sz="2000" b="1" u="none" baseline="0">
                <a:ea typeface="宋体" charset="-122"/>
              </a:rPr>
              <a:t>）有效控件降低，自重增长</a:t>
            </a:r>
          </a:p>
          <a:p>
            <a:pPr marL="342900" lvl="0" indent="-342900" eaLnBrk="0" fontAlgn="base" hangingPunct="0">
              <a:lnSpc>
                <a:spcPct val="100000"/>
              </a:lnSpc>
              <a:spcBef>
                <a:spcPct val="50000"/>
              </a:spcBef>
              <a:spcAft>
                <a:spcPct val="0"/>
              </a:spcAft>
              <a:buClrTx/>
              <a:buSzTx/>
            </a:pPr>
            <a:r>
              <a:rPr kumimoji="0" lang="en-US" altLang="zh-CN" sz="2000" b="1" u="none" baseline="0">
                <a:ea typeface="宋体" charset="-122"/>
              </a:rPr>
              <a:t>3</a:t>
            </a:r>
            <a:r>
              <a:rPr kumimoji="0" lang="zh-CN" altLang="en-US" sz="2000" b="1" u="none" baseline="0">
                <a:ea typeface="宋体" charset="-122"/>
              </a:rPr>
              <a:t>）</a:t>
            </a:r>
            <a:r>
              <a:rPr kumimoji="0" lang="zh-CN" altLang="zh-CN" sz="2000" b="1" u="none" baseline="0">
                <a:ea typeface="宋体" charset="-122"/>
              </a:rPr>
              <a:t>天然气是气态燃料，不轻易储存和携带</a:t>
            </a:r>
          </a:p>
          <a:p>
            <a:pPr marL="342900" lvl="0" indent="-342900" eaLnBrk="0" fontAlgn="base" hangingPunct="0">
              <a:lnSpc>
                <a:spcPct val="100000"/>
              </a:lnSpc>
              <a:spcBef>
                <a:spcPct val="50000"/>
              </a:spcBef>
              <a:spcAft>
                <a:spcPct val="0"/>
              </a:spcAft>
              <a:buClrTx/>
              <a:buSzTx/>
            </a:pPr>
            <a:r>
              <a:rPr kumimoji="0" lang="en-US" altLang="zh-CN" sz="2000" b="1" u="none" baseline="0">
                <a:ea typeface="宋体" charset="-122"/>
              </a:rPr>
              <a:t>4</a:t>
            </a:r>
            <a:r>
              <a:rPr kumimoji="0" lang="zh-CN" altLang="en-US" sz="2000" b="1" u="none" baseline="0">
                <a:ea typeface="宋体" charset="-122"/>
              </a:rPr>
              <a:t>）</a:t>
            </a:r>
            <a:r>
              <a:rPr kumimoji="0" lang="zh-CN" altLang="zh-CN" sz="2000" b="1" u="none" baseline="0">
                <a:ea typeface="宋体" charset="-122"/>
              </a:rPr>
              <a:t>将既有旳汽车改用天然气作燃料时，需增长发动机燃料系统旳部件，如储气瓶、减压阀、混合器等，需要一定旳改装投入。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3"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引导问题3：汽车用天然气有哪些？</a:t>
            </a:r>
          </a:p>
        </p:txBody>
      </p:sp>
      <p:sp>
        <p:nvSpPr>
          <p:cNvPr id="2084"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085" name="Picture 28" descr="未命名对方的身份"/>
          <p:cNvPicPr/>
          <p:nvPr/>
        </p:nvPicPr>
        <p:blipFill>
          <a:blip r:embed="rId3"/>
          <a:stretch>
            <a:fillRect/>
          </a:stretch>
        </p:blipFill>
        <p:spPr>
          <a:xfrm>
            <a:off x="6372225" y="188912"/>
            <a:ext cx="2671522" cy="466675"/>
          </a:xfrm>
          <a:prstGeom prst="rect">
            <a:avLst/>
          </a:prstGeom>
          <a:noFill/>
          <a:ln cap="flat">
            <a:noFill/>
            <a:prstDash val="solid"/>
            <a:miter lim="800000"/>
            <a:headEnd type="none" w="med" len="med"/>
            <a:tailEnd type="none" w="med" len="med"/>
          </a:ln>
        </p:spPr>
      </p:pic>
      <p:sp>
        <p:nvSpPr>
          <p:cNvPr id="2086" name="Rectangle 3"/>
          <p:cNvSpPr/>
          <p:nvPr/>
        </p:nvSpPr>
        <p:spPr>
          <a:xfrm>
            <a:off x="395288" y="1628775"/>
            <a:ext cx="8351838" cy="4608512"/>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342900" lvl="0" indent="-342900" eaLnBrk="1" fontAlgn="base" hangingPunct="1">
              <a:lnSpc>
                <a:spcPct val="150000"/>
              </a:lnSpc>
              <a:spcBef>
                <a:spcPct val="50000"/>
              </a:spcBef>
              <a:spcAft>
                <a:spcPct val="0"/>
              </a:spcAft>
              <a:buClr>
                <a:schemeClr val="accent2"/>
              </a:buClr>
              <a:buSzTx/>
              <a:buFont typeface="Wingdings" pitchFamily="2" charset="2"/>
              <a:buChar char="u"/>
            </a:pPr>
            <a:r>
              <a:rPr kumimoji="0" lang="zh-CN" altLang="zh-CN" sz="2000" b="1" u="none" baseline="0">
                <a:solidFill>
                  <a:srgbClr val="FF0000"/>
                </a:solidFill>
                <a:ea typeface="宋体" charset="-122"/>
              </a:rPr>
              <a:t>压缩天然气</a:t>
            </a:r>
            <a:r>
              <a:rPr kumimoji="0" lang="zh-CN" altLang="zh-CN" sz="2000" b="1" u="none" baseline="0">
                <a:ea typeface="宋体" charset="-122"/>
              </a:rPr>
              <a:t>（</a:t>
            </a:r>
            <a:r>
              <a:rPr kumimoji="0" lang="en-US" altLang="zh-CN" sz="2000" b="1" u="none" baseline="0">
                <a:ea typeface="宋体" charset="-122"/>
              </a:rPr>
              <a:t>Compressed Natural Gas</a:t>
            </a:r>
            <a:r>
              <a:rPr kumimoji="0" lang="zh-CN" altLang="zh-CN" sz="2000" b="1" u="none" baseline="0">
                <a:ea typeface="宋体" charset="-122"/>
              </a:rPr>
              <a:t>，</a:t>
            </a:r>
            <a:r>
              <a:rPr kumimoji="0" lang="en-US" altLang="zh-CN" sz="2000" b="1" u="none" baseline="0">
                <a:ea typeface="宋体" charset="-122"/>
              </a:rPr>
              <a:t>CNG</a:t>
            </a:r>
            <a:r>
              <a:rPr kumimoji="0" lang="zh-CN" altLang="zh-CN" sz="2000" b="1" u="none" baseline="0">
                <a:ea typeface="宋体" charset="-122"/>
              </a:rPr>
              <a:t>）是指压缩到</a:t>
            </a:r>
            <a:r>
              <a:rPr kumimoji="0" lang="en-US" altLang="zh-CN" sz="2000" b="1" u="none" baseline="0">
                <a:ea typeface="宋体" charset="-122"/>
              </a:rPr>
              <a:t> </a:t>
            </a:r>
            <a:r>
              <a:rPr kumimoji="0" lang="zh-CN" altLang="zh-CN" sz="2000" b="1" u="none" baseline="0">
                <a:ea typeface="宋体" charset="-122"/>
              </a:rPr>
              <a:t>旳天然气，储存在车载高压气瓶中。压缩天然气（</a:t>
            </a:r>
            <a:r>
              <a:rPr kumimoji="0" lang="en-US" altLang="zh-CN" sz="2000" b="1" u="none" baseline="0">
                <a:ea typeface="宋体" charset="-122"/>
              </a:rPr>
              <a:t>CNG</a:t>
            </a:r>
            <a:r>
              <a:rPr kumimoji="0" lang="zh-CN" altLang="zh-CN" sz="2000" b="1" u="none" baseline="0">
                <a:ea typeface="宋体" charset="-122"/>
              </a:rPr>
              <a:t>）是一种无色透明、无味、高热量、比空气轻旳气体，主要成份是甲烷</a:t>
            </a:r>
            <a:r>
              <a:rPr kumimoji="0" lang="zh-CN" altLang="en-US" sz="2000" b="1" u="none" baseline="0">
                <a:ea typeface="宋体" charset="-122"/>
              </a:rPr>
              <a:t>。</a:t>
            </a:r>
          </a:p>
          <a:p>
            <a:pPr marL="342900" lvl="0" indent="-342900" eaLnBrk="1" fontAlgn="base" hangingPunct="1">
              <a:lnSpc>
                <a:spcPct val="150000"/>
              </a:lnSpc>
              <a:spcBef>
                <a:spcPct val="50000"/>
              </a:spcBef>
              <a:spcAft>
                <a:spcPct val="0"/>
              </a:spcAft>
              <a:buClr>
                <a:schemeClr val="accent2"/>
              </a:buClr>
              <a:buSzTx/>
              <a:buFont typeface="Wingdings" pitchFamily="2" charset="2"/>
              <a:buChar char="u"/>
            </a:pPr>
            <a:r>
              <a:rPr kumimoji="0" lang="zh-CN" altLang="zh-CN" sz="2000" b="1" u="none" baseline="0">
                <a:solidFill>
                  <a:srgbClr val="FF0000"/>
                </a:solidFill>
                <a:ea typeface="宋体" charset="-122"/>
              </a:rPr>
              <a:t>液化天然气</a:t>
            </a:r>
            <a:r>
              <a:rPr kumimoji="0" lang="zh-CN" altLang="zh-CN" sz="2000" b="1" u="none" baseline="0">
                <a:ea typeface="宋体" charset="-122"/>
              </a:rPr>
              <a:t>（</a:t>
            </a:r>
            <a:r>
              <a:rPr kumimoji="0" lang="en-US" altLang="zh-CN" sz="2000" b="1" u="none" baseline="0">
                <a:ea typeface="宋体" charset="-122"/>
              </a:rPr>
              <a:t>Liquid Natural Gas</a:t>
            </a:r>
            <a:r>
              <a:rPr kumimoji="0" lang="zh-CN" altLang="zh-CN" sz="2000" b="1" u="none" baseline="0">
                <a:ea typeface="宋体" charset="-122"/>
              </a:rPr>
              <a:t>，</a:t>
            </a:r>
            <a:r>
              <a:rPr kumimoji="0" lang="en-US" altLang="zh-CN" sz="2000" b="1" u="none" baseline="0">
                <a:ea typeface="宋体" charset="-122"/>
              </a:rPr>
              <a:t>LNG</a:t>
            </a:r>
            <a:r>
              <a:rPr kumimoji="0" lang="zh-CN" altLang="zh-CN" sz="2000" b="1" u="none" baseline="0">
                <a:ea typeface="宋体" charset="-122"/>
              </a:rPr>
              <a:t>）是指常压下、温度为</a:t>
            </a:r>
            <a:r>
              <a:rPr kumimoji="0" lang="en-US" altLang="zh-CN" sz="2000" b="1" u="none" baseline="0">
                <a:ea typeface="宋体" charset="-122"/>
              </a:rPr>
              <a:t> </a:t>
            </a:r>
            <a:r>
              <a:rPr kumimoji="0" lang="zh-CN" altLang="zh-CN" sz="2000" b="1" u="none" baseline="0">
                <a:ea typeface="宋体" charset="-122"/>
              </a:rPr>
              <a:t>旳液体天然气，储存于车载绝热气瓶中。</a:t>
            </a:r>
            <a:r>
              <a:rPr kumimoji="0" lang="zh-CN" altLang="zh-CN" sz="2000" b="1" u="none" baseline="0">
                <a:solidFill>
                  <a:srgbClr val="0070C0"/>
                </a:solidFill>
                <a:ea typeface="宋体" charset="-122"/>
              </a:rPr>
              <a:t>液化天然气（</a:t>
            </a:r>
            <a:r>
              <a:rPr kumimoji="0" lang="en-US" altLang="zh-CN" sz="2000" b="1" u="none" baseline="0">
                <a:solidFill>
                  <a:srgbClr val="0070C0"/>
                </a:solidFill>
                <a:ea typeface="宋体" charset="-122"/>
              </a:rPr>
              <a:t>LNG</a:t>
            </a:r>
            <a:r>
              <a:rPr kumimoji="0" lang="zh-CN" altLang="zh-CN" sz="2000" b="1" u="none" baseline="0">
                <a:solidFill>
                  <a:srgbClr val="0070C0"/>
                </a:solidFill>
                <a:ea typeface="宋体" charset="-122"/>
              </a:rPr>
              <a:t>）燃点高、安全性能强，适于长途运送和储存。</a:t>
            </a:r>
          </a:p>
          <a:p>
            <a:pPr marL="342900" lvl="0" indent="-342900" eaLnBrk="1" fontAlgn="base" hangingPunct="1">
              <a:lnSpc>
                <a:spcPct val="150000"/>
              </a:lnSpc>
              <a:spcBef>
                <a:spcPct val="50000"/>
              </a:spcBef>
              <a:spcAft>
                <a:spcPct val="0"/>
              </a:spcAft>
              <a:buClr>
                <a:schemeClr val="accent2"/>
              </a:buClr>
              <a:buSzTx/>
              <a:buFont typeface="Wingdings" pitchFamily="2" charset="2"/>
              <a:buChar char="u"/>
            </a:pPr>
            <a:r>
              <a:rPr kumimoji="0" lang="zh-CN" altLang="zh-CN" sz="2000" b="1" u="none" baseline="0">
                <a:solidFill>
                  <a:srgbClr val="FF0000"/>
                </a:solidFill>
                <a:ea typeface="宋体" charset="-122"/>
              </a:rPr>
              <a:t>液化石油气</a:t>
            </a:r>
            <a:r>
              <a:rPr kumimoji="0" lang="zh-CN" altLang="zh-CN" sz="2000" b="1" u="none" baseline="0">
                <a:ea typeface="宋体" charset="-122"/>
              </a:rPr>
              <a:t>（</a:t>
            </a:r>
            <a:r>
              <a:rPr kumimoji="0" lang="en-US" altLang="zh-CN" sz="2000" b="1" u="none" baseline="0">
                <a:ea typeface="宋体" charset="-122"/>
              </a:rPr>
              <a:t>Liquid Petrol Gas</a:t>
            </a:r>
            <a:r>
              <a:rPr kumimoji="0" lang="zh-CN" altLang="zh-CN" sz="2000" b="1" u="none" baseline="0">
                <a:ea typeface="宋体" charset="-122"/>
              </a:rPr>
              <a:t>，</a:t>
            </a:r>
            <a:r>
              <a:rPr kumimoji="0" lang="en-US" altLang="zh-CN" sz="2000" b="1" u="none" baseline="0">
                <a:ea typeface="宋体" charset="-122"/>
              </a:rPr>
              <a:t>LPG</a:t>
            </a:r>
            <a:r>
              <a:rPr kumimoji="0" lang="zh-CN" altLang="zh-CN" sz="2000" b="1" u="none" baseline="0">
                <a:ea typeface="宋体" charset="-122"/>
              </a:rPr>
              <a:t>）是一种在常温常压下为气态旳烃类混合物，比空气重，有较高旳辛烷值，具有混合均匀、燃烧充分、不积碳、不稀释润滑油等优点，能够延长发动机使用寿命，而且一次载气量大、行驶里程长。</a:t>
            </a:r>
          </a:p>
          <a:p>
            <a:pPr marL="342900" lvl="0" indent="-342900" eaLnBrk="1" fontAlgn="base" hangingPunct="1">
              <a:lnSpc>
                <a:spcPct val="150000"/>
              </a:lnSpc>
              <a:spcBef>
                <a:spcPct val="50000"/>
              </a:spcBef>
              <a:spcAft>
                <a:spcPct val="0"/>
              </a:spcAft>
              <a:buClr>
                <a:schemeClr val="accent2"/>
              </a:buClr>
              <a:buSzTx/>
              <a:buFont typeface="Wingdings" pitchFamily="2" charset="2"/>
              <a:buChar char="u"/>
            </a:pPr>
            <a:endParaRPr kumimoji="0" lang="zh-CN" altLang="zh-CN" sz="2400" u="none" baseline="0">
              <a:ea typeface="宋体"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9"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引导问题4：天然气汽车旳构造</a:t>
            </a:r>
          </a:p>
        </p:txBody>
      </p:sp>
      <p:sp>
        <p:nvSpPr>
          <p:cNvPr id="2090"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091" name="Picture 28" descr="未命名对方的身份"/>
          <p:cNvPicPr/>
          <p:nvPr/>
        </p:nvPicPr>
        <p:blipFill>
          <a:blip r:embed="rId3"/>
          <a:stretch>
            <a:fillRect/>
          </a:stretch>
        </p:blipFill>
        <p:spPr>
          <a:xfrm>
            <a:off x="6372225" y="188912"/>
            <a:ext cx="2673843" cy="467080"/>
          </a:xfrm>
          <a:prstGeom prst="rect">
            <a:avLst/>
          </a:prstGeom>
          <a:noFill/>
          <a:ln cap="flat">
            <a:noFill/>
            <a:prstDash val="solid"/>
            <a:miter lim="800000"/>
            <a:headEnd type="none" w="med" len="med"/>
            <a:tailEnd type="none" w="med" len="med"/>
          </a:ln>
        </p:spPr>
      </p:pic>
      <p:sp>
        <p:nvSpPr>
          <p:cNvPr id="2092" name="Rectangle 3"/>
          <p:cNvSpPr/>
          <p:nvPr/>
        </p:nvSpPr>
        <p:spPr bwMode="auto">
          <a:xfrm>
            <a:off x="179388" y="1412875"/>
            <a:ext cx="8351838" cy="4608512"/>
          </a:xfrm>
          <a:prstGeom prst="rect">
            <a:avLst/>
          </a:prstGeom>
          <a:noFill/>
          <a:ln cap="flat">
            <a:noFill/>
            <a:prstDash val="solid"/>
            <a:round/>
            <a:headEnd type="none" w="med" len="med"/>
            <a:tailEnd type="none" w="med" len="med"/>
          </a:ln>
          <a:effectLst/>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342900" lvl="0" indent="-342900" eaLnBrk="1" fontAlgn="base" hangingPunct="1">
              <a:lnSpc>
                <a:spcPct val="150000"/>
              </a:lnSpc>
              <a:spcBef>
                <a:spcPct val="50000"/>
              </a:spcBef>
              <a:spcAft>
                <a:spcPct val="0"/>
              </a:spcAft>
              <a:buClr>
                <a:schemeClr val="accent2"/>
              </a:buClr>
              <a:buSzTx/>
              <a:buFont typeface="Wingdings" pitchFamily="2" charset="2"/>
              <a:buChar char="u"/>
            </a:pPr>
            <a:r>
              <a:rPr kumimoji="0" lang="zh-CN" altLang="zh-CN" sz="2000" b="1" u="none" baseline="0">
                <a:ea typeface="宋体" charset="-122"/>
              </a:rPr>
              <a:t>目前天然气汽车（</a:t>
            </a:r>
            <a:r>
              <a:rPr kumimoji="0" lang="en-US" altLang="zh-CN" sz="2000" b="1" u="none" baseline="0">
                <a:ea typeface="宋体" charset="-122"/>
              </a:rPr>
              <a:t>CNG</a:t>
            </a:r>
            <a:r>
              <a:rPr kumimoji="0" lang="zh-CN" altLang="zh-CN" sz="2000" b="1" u="none" baseline="0">
                <a:ea typeface="宋体" charset="-122"/>
              </a:rPr>
              <a:t>、</a:t>
            </a:r>
            <a:r>
              <a:rPr kumimoji="0" lang="en-US" altLang="zh-CN" sz="2000" b="1" u="none" baseline="0">
                <a:ea typeface="宋体" charset="-122"/>
              </a:rPr>
              <a:t>LPG</a:t>
            </a:r>
            <a:r>
              <a:rPr kumimoji="0" lang="zh-CN" altLang="zh-CN" sz="2000" b="1" u="none" baseline="0">
                <a:ea typeface="宋体" charset="-122"/>
              </a:rPr>
              <a:t>），多是经过对老式汽油或柴油汽车进行动力改造，其与老式汽油或柴油汽车旳主要区别在于发动机，采用专用旳天然气发动机，同步配置相应旳天然气供给系统及控制系统。</a:t>
            </a:r>
          </a:p>
          <a:p>
            <a:pPr marL="342900" lvl="0" indent="-342900" eaLnBrk="1" fontAlgn="base" hangingPunct="1">
              <a:lnSpc>
                <a:spcPct val="150000"/>
              </a:lnSpc>
              <a:spcBef>
                <a:spcPct val="50000"/>
              </a:spcBef>
              <a:spcAft>
                <a:spcPct val="0"/>
              </a:spcAft>
              <a:buClr>
                <a:schemeClr val="accent2"/>
              </a:buClr>
              <a:buSzTx/>
            </a:pPr>
            <a:r>
              <a:rPr kumimoji="0" lang="en-US" altLang="zh-CN" sz="2400" b="1" u="none" baseline="0">
                <a:solidFill>
                  <a:srgbClr val="0070C0"/>
                </a:solidFill>
                <a:ea typeface="宋体" charset="-122"/>
              </a:rPr>
              <a:t>1 CNG</a:t>
            </a:r>
            <a:r>
              <a:rPr kumimoji="0" lang="zh-CN" altLang="zh-CN" sz="2400" b="1" u="none" baseline="0">
                <a:solidFill>
                  <a:srgbClr val="0070C0"/>
                </a:solidFill>
                <a:ea typeface="宋体" charset="-122"/>
              </a:rPr>
              <a:t>汽车构造</a:t>
            </a:r>
          </a:p>
          <a:p>
            <a:pPr marL="342900" lvl="0" indent="-342900" eaLnBrk="1" fontAlgn="base" hangingPunct="1">
              <a:lnSpc>
                <a:spcPct val="150000"/>
              </a:lnSpc>
              <a:spcBef>
                <a:spcPct val="50000"/>
              </a:spcBef>
              <a:spcAft>
                <a:spcPct val="0"/>
              </a:spcAft>
              <a:buClr>
                <a:schemeClr val="accent2"/>
              </a:buClr>
              <a:buSzTx/>
              <a:buFont typeface="Wingdings" pitchFamily="2" charset="2"/>
              <a:buChar char="u"/>
            </a:pPr>
            <a:r>
              <a:rPr kumimoji="0" lang="en-US" altLang="zh-CN" sz="2000" b="1" u="none" baseline="0">
                <a:ea typeface="宋体" charset="-122"/>
              </a:rPr>
              <a:t>CNG</a:t>
            </a:r>
            <a:r>
              <a:rPr kumimoji="0" lang="zh-CN" altLang="zh-CN" sz="2000" b="1" u="none" baseline="0">
                <a:ea typeface="宋体" charset="-122"/>
              </a:rPr>
              <a:t>汽车在构造上采用老式动力构造外，因为采用</a:t>
            </a:r>
            <a:r>
              <a:rPr kumimoji="0" lang="en-US" altLang="zh-CN" sz="2000" b="1" u="none" baseline="0">
                <a:ea typeface="宋体" charset="-122"/>
              </a:rPr>
              <a:t>CNG</a:t>
            </a:r>
            <a:r>
              <a:rPr kumimoji="0" lang="zh-CN" altLang="zh-CN" sz="2000" b="1" u="none" baseline="0">
                <a:ea typeface="宋体" charset="-122"/>
              </a:rPr>
              <a:t>，还须配置相应旳系统实现</a:t>
            </a:r>
            <a:r>
              <a:rPr kumimoji="0" lang="en-US" altLang="zh-CN" sz="2000" b="1" u="none" baseline="0">
                <a:ea typeface="宋体" charset="-122"/>
              </a:rPr>
              <a:t>CNG</a:t>
            </a:r>
            <a:r>
              <a:rPr kumimoji="0" lang="zh-CN" altLang="zh-CN" sz="2000" b="1" u="none" baseline="0">
                <a:ea typeface="宋体" charset="-122"/>
              </a:rPr>
              <a:t>旳储运、供给及整车控制。一般主要由三部分构成：</a:t>
            </a:r>
            <a:r>
              <a:rPr kumimoji="0" lang="zh-CN" altLang="zh-CN" sz="2000" b="1" u="none" baseline="0">
                <a:solidFill>
                  <a:srgbClr val="FF0000"/>
                </a:solidFill>
                <a:ea typeface="宋体" charset="-122"/>
              </a:rPr>
              <a:t>储气系统、供给系统、控制系统</a:t>
            </a:r>
            <a:r>
              <a:rPr kumimoji="0" lang="zh-CN" altLang="zh-CN" sz="2000" b="1" u="none" baseline="0">
                <a:ea typeface="宋体" charset="-122"/>
              </a:rPr>
              <a:t>。</a:t>
            </a:r>
          </a:p>
          <a:p>
            <a:pPr marL="342900" lvl="0" indent="-342900" eaLnBrk="1" fontAlgn="base" hangingPunct="1">
              <a:lnSpc>
                <a:spcPct val="150000"/>
              </a:lnSpc>
              <a:spcBef>
                <a:spcPct val="50000"/>
              </a:spcBef>
              <a:spcAft>
                <a:spcPct val="0"/>
              </a:spcAft>
              <a:buClr>
                <a:schemeClr val="accent2"/>
              </a:buClr>
              <a:buSzTx/>
              <a:buFont typeface="Wingdings" pitchFamily="2" charset="2"/>
              <a:buChar char="u"/>
            </a:pPr>
            <a:r>
              <a:rPr kumimoji="0" lang="zh-CN" altLang="zh-CN" sz="2000" b="1" u="none" baseline="0">
                <a:solidFill>
                  <a:srgbClr val="FF0000"/>
                </a:solidFill>
                <a:ea typeface="宋体" charset="-122"/>
              </a:rPr>
              <a:t>储气系统是指储存</a:t>
            </a:r>
            <a:r>
              <a:rPr kumimoji="0" lang="en-US" altLang="zh-CN" sz="2000" b="1" u="none" baseline="0">
                <a:solidFill>
                  <a:srgbClr val="FF0000"/>
                </a:solidFill>
                <a:ea typeface="宋体" charset="-122"/>
              </a:rPr>
              <a:t>CNG</a:t>
            </a:r>
            <a:r>
              <a:rPr kumimoji="0" lang="zh-CN" altLang="zh-CN" sz="2000" b="1" u="none" baseline="0">
                <a:solidFill>
                  <a:srgbClr val="FF0000"/>
                </a:solidFill>
                <a:ea typeface="宋体" charset="-122"/>
              </a:rPr>
              <a:t>旳装置</a:t>
            </a:r>
            <a:r>
              <a:rPr kumimoji="0" lang="zh-CN" altLang="zh-CN" sz="2000" b="1" u="none" baseline="0">
                <a:ea typeface="宋体" charset="-122"/>
              </a:rPr>
              <a:t>，由天然气储气瓶、气量显示屏（压力表）、充气阀、压力传感器、高压管线等构成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5"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引导问题4：天然气汽车旳构造</a:t>
            </a:r>
          </a:p>
        </p:txBody>
      </p:sp>
      <p:sp>
        <p:nvSpPr>
          <p:cNvPr id="2096"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097" name="Picture 28" descr="未命名对方的身份"/>
          <p:cNvPicPr/>
          <p:nvPr/>
        </p:nvPicPr>
        <p:blipFill>
          <a:blip r:embed="rId3"/>
          <a:stretch>
            <a:fillRect/>
          </a:stretch>
        </p:blipFill>
        <p:spPr>
          <a:xfrm>
            <a:off x="6372225" y="188912"/>
            <a:ext cx="2654931" cy="463777"/>
          </a:xfrm>
          <a:prstGeom prst="rect">
            <a:avLst/>
          </a:prstGeom>
          <a:noFill/>
          <a:ln cap="flat">
            <a:noFill/>
            <a:prstDash val="solid"/>
            <a:miter lim="800000"/>
            <a:headEnd type="none" w="med" len="med"/>
            <a:tailEnd type="none" w="med" len="med"/>
          </a:ln>
        </p:spPr>
      </p:pic>
      <p:sp>
        <p:nvSpPr>
          <p:cNvPr id="2098" name="Rectangle 3"/>
          <p:cNvSpPr/>
          <p:nvPr/>
        </p:nvSpPr>
        <p:spPr>
          <a:xfrm>
            <a:off x="179388" y="1412875"/>
            <a:ext cx="3314700" cy="4608512"/>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50000"/>
              </a:lnSpc>
              <a:spcBef>
                <a:spcPct val="50000"/>
              </a:spcBef>
              <a:spcAft>
                <a:spcPct val="0"/>
              </a:spcAft>
              <a:buClr>
                <a:schemeClr val="accent2"/>
              </a:buClr>
              <a:buSzTx/>
            </a:pPr>
            <a:r>
              <a:rPr kumimoji="0" lang="en-US" altLang="zh-CN" sz="2400" b="1" u="none" baseline="0">
                <a:solidFill>
                  <a:srgbClr val="0070C0"/>
                </a:solidFill>
                <a:ea typeface="宋体" charset="-122"/>
              </a:rPr>
              <a:t>1 CNG</a:t>
            </a:r>
            <a:r>
              <a:rPr kumimoji="0" lang="zh-CN" altLang="zh-CN" sz="2400" b="1" u="none" baseline="0">
                <a:solidFill>
                  <a:srgbClr val="0070C0"/>
                </a:solidFill>
                <a:ea typeface="宋体" charset="-122"/>
              </a:rPr>
              <a:t>汽车构造</a:t>
            </a:r>
          </a:p>
          <a:p>
            <a:pPr marL="0" lvl="0" indent="0" eaLnBrk="1" fontAlgn="base" hangingPunct="1">
              <a:lnSpc>
                <a:spcPct val="100000"/>
              </a:lnSpc>
              <a:spcBef>
                <a:spcPct val="50000"/>
              </a:spcBef>
              <a:spcAft>
                <a:spcPct val="0"/>
              </a:spcAft>
              <a:buClr>
                <a:schemeClr val="accent2"/>
              </a:buClr>
              <a:buSzTx/>
            </a:pPr>
            <a:r>
              <a:rPr kumimoji="0" lang="zh-CN" altLang="zh-CN" b="1" u="none" baseline="0">
                <a:ea typeface="宋体" charset="-122"/>
              </a:rPr>
              <a:t>控制系统中油气燃料转换开关控制高压电磁阀与汽油电磁阀旳流通量，由此调整汽油与天然气旳供给百分比，从而实现</a:t>
            </a:r>
            <a:r>
              <a:rPr kumimoji="0" lang="en-US" altLang="zh-CN" b="1" u="none" baseline="0">
                <a:ea typeface="宋体" charset="-122"/>
              </a:rPr>
              <a:t>CNG</a:t>
            </a:r>
            <a:r>
              <a:rPr kumimoji="0" lang="zh-CN" altLang="zh-CN" b="1" u="none" baseline="0">
                <a:ea typeface="宋体" charset="-122"/>
              </a:rPr>
              <a:t>车辆以最佳工况运营。当使用天然气作为燃料时，储气瓶内</a:t>
            </a:r>
            <a:r>
              <a:rPr kumimoji="0" lang="en-US" altLang="zh-CN" b="1" u="none" baseline="0">
                <a:ea typeface="宋体" charset="-122"/>
              </a:rPr>
              <a:t> </a:t>
            </a:r>
            <a:r>
              <a:rPr kumimoji="0" lang="zh-CN" altLang="zh-CN" b="1" u="none" baseline="0">
                <a:ea typeface="宋体" charset="-122"/>
              </a:rPr>
              <a:t>旳</a:t>
            </a:r>
            <a:r>
              <a:rPr kumimoji="0" lang="en-US" altLang="zh-CN" b="1" u="none" baseline="0">
                <a:ea typeface="宋体" charset="-122"/>
              </a:rPr>
              <a:t>CNG</a:t>
            </a:r>
            <a:r>
              <a:rPr kumimoji="0" lang="zh-CN" altLang="zh-CN" b="1" u="none" baseline="0">
                <a:ea typeface="宋体" charset="-122"/>
              </a:rPr>
              <a:t>经管道进入过滤器清除杂质后，进入减压器逐渐减压到常压后，进入混合器，与来自空气滤清器旳空气混合后，再经由化油器通道进入气缸燃料。当使用汽油时，汽油电磁阀打开，汽油经过该阀进入化油器，进而被吸入到汽缸内进行燃烧。</a:t>
            </a:r>
          </a:p>
          <a:p>
            <a:pPr marL="0" lvl="0" indent="0" eaLnBrk="1" fontAlgn="base" hangingPunct="1">
              <a:lnSpc>
                <a:spcPct val="150000"/>
              </a:lnSpc>
              <a:spcBef>
                <a:spcPct val="50000"/>
              </a:spcBef>
              <a:spcAft>
                <a:spcPct val="0"/>
              </a:spcAft>
              <a:buClr>
                <a:schemeClr val="accent2"/>
              </a:buClr>
              <a:buSzTx/>
            </a:pPr>
            <a:endParaRPr kumimoji="0" lang="zh-CN" altLang="zh-CN" sz="2400" b="1" u="none" baseline="0">
              <a:solidFill>
                <a:srgbClr val="0070C0"/>
              </a:solidFill>
              <a:ea typeface="宋体" charset="-122"/>
            </a:endParaRPr>
          </a:p>
        </p:txBody>
      </p:sp>
      <p:pic>
        <p:nvPicPr>
          <p:cNvPr id="2099" name="Picture 2"/>
          <p:cNvPicPr/>
          <p:nvPr/>
        </p:nvPicPr>
        <p:blipFill>
          <a:blip r:embed="rId4"/>
          <a:stretch>
            <a:fillRect/>
          </a:stretch>
        </p:blipFill>
        <p:spPr>
          <a:xfrm>
            <a:off x="3494088" y="1844675"/>
            <a:ext cx="5103414" cy="3816915"/>
          </a:xfrm>
          <a:prstGeom prst="rect">
            <a:avLst/>
          </a:prstGeom>
          <a:noFill/>
          <a:ln cap="flat">
            <a:noFill/>
            <a:prstDash val="solid"/>
            <a:miter lim="800000"/>
            <a:headEnd type="none" w="med" len="med"/>
            <a:tailEnd type="none" w="med" len="med"/>
          </a:ln>
        </p:spPr>
      </p:pic>
      <p:sp>
        <p:nvSpPr>
          <p:cNvPr id="2100" name="矩形 1"/>
          <p:cNvSpPr/>
          <p:nvPr/>
        </p:nvSpPr>
        <p:spPr>
          <a:xfrm>
            <a:off x="5022850" y="5988050"/>
            <a:ext cx="3254375" cy="368300"/>
          </a:xfrm>
          <a:prstGeom prst="rect">
            <a:avLst/>
          </a:prstGeom>
          <a:noFill/>
          <a:ln cap="flat">
            <a:noFill/>
            <a:prstDash val="solid"/>
            <a:miter lim="800000"/>
            <a:headEnd type="none" w="med" len="med"/>
            <a:tailEnd type="none" w="med" len="med"/>
          </a:ln>
        </p:spPr>
        <p:txBody>
          <a:bodyPr wrap="none"/>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en-US" altLang="zh-CN" b="1" u="none" baseline="0">
                <a:ea typeface="宋体" charset="-122"/>
              </a:rPr>
              <a:t>CNG</a:t>
            </a:r>
            <a:r>
              <a:rPr kumimoji="0" lang="zh-CN" altLang="zh-CN" b="1" u="none" baseline="0">
                <a:ea typeface="宋体" charset="-122"/>
              </a:rPr>
              <a:t>汽车动力系统工作原理图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3"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引导问题4：天然气汽车旳构造</a:t>
            </a:r>
          </a:p>
        </p:txBody>
      </p:sp>
      <p:sp>
        <p:nvSpPr>
          <p:cNvPr id="2104"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105" name="Picture 28" descr="未命名对方的身份"/>
          <p:cNvPicPr/>
          <p:nvPr/>
        </p:nvPicPr>
        <p:blipFill>
          <a:blip r:embed="rId3"/>
          <a:stretch>
            <a:fillRect/>
          </a:stretch>
        </p:blipFill>
        <p:spPr>
          <a:xfrm>
            <a:off x="6372225" y="188912"/>
            <a:ext cx="2650440" cy="462992"/>
          </a:xfrm>
          <a:prstGeom prst="rect">
            <a:avLst/>
          </a:prstGeom>
          <a:noFill/>
          <a:ln cap="flat">
            <a:noFill/>
            <a:prstDash val="solid"/>
            <a:miter lim="800000"/>
            <a:headEnd type="none" w="med" len="med"/>
            <a:tailEnd type="none" w="med" len="med"/>
          </a:ln>
        </p:spPr>
      </p:pic>
      <p:pic>
        <p:nvPicPr>
          <p:cNvPr id="2106" name="Picture 2"/>
          <p:cNvPicPr/>
          <p:nvPr/>
        </p:nvPicPr>
        <p:blipFill>
          <a:blip r:embed="rId4"/>
          <a:stretch>
            <a:fillRect/>
          </a:stretch>
        </p:blipFill>
        <p:spPr>
          <a:xfrm>
            <a:off x="2916238" y="1427162"/>
            <a:ext cx="5698550" cy="4921475"/>
          </a:xfrm>
          <a:prstGeom prst="rect">
            <a:avLst/>
          </a:prstGeom>
          <a:noFill/>
          <a:ln cap="flat">
            <a:noFill/>
            <a:prstDash val="solid"/>
            <a:miter lim="800000"/>
            <a:headEnd type="none" w="med" len="med"/>
            <a:tailEnd type="none" w="med" len="med"/>
          </a:ln>
        </p:spPr>
      </p:pic>
      <p:sp>
        <p:nvSpPr>
          <p:cNvPr id="2107" name="矩形 3"/>
          <p:cNvSpPr/>
          <p:nvPr/>
        </p:nvSpPr>
        <p:spPr>
          <a:xfrm>
            <a:off x="601662" y="1849438"/>
            <a:ext cx="2325688" cy="369888"/>
          </a:xfrm>
          <a:prstGeom prst="rect">
            <a:avLst/>
          </a:prstGeom>
          <a:noFill/>
          <a:ln cap="flat">
            <a:noFill/>
            <a:prstDash val="solid"/>
            <a:miter lim="800000"/>
            <a:headEnd type="none" w="med" len="med"/>
            <a:tailEnd type="none" w="med" len="med"/>
          </a:ln>
        </p:spPr>
        <p:txBody>
          <a:bodyPr wrap="none"/>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en-US" altLang="zh-CN" b="1" u="none" baseline="0">
                <a:ea typeface="宋体" charset="-122"/>
              </a:rPr>
              <a:t>CNG</a:t>
            </a:r>
            <a:r>
              <a:rPr kumimoji="0" lang="zh-CN" altLang="zh-CN" b="1" u="none" baseline="0">
                <a:ea typeface="宋体" charset="-122"/>
              </a:rPr>
              <a:t>动力系统构造图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0"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引导问题4：天然气汽车旳构造</a:t>
            </a:r>
          </a:p>
        </p:txBody>
      </p:sp>
      <p:sp>
        <p:nvSpPr>
          <p:cNvPr id="2111"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112" name="Picture 28" descr="未命名对方的身份"/>
          <p:cNvPicPr/>
          <p:nvPr/>
        </p:nvPicPr>
        <p:blipFill>
          <a:blip r:embed="rId3"/>
          <a:stretch>
            <a:fillRect/>
          </a:stretch>
        </p:blipFill>
        <p:spPr>
          <a:xfrm>
            <a:off x="6372225" y="188912"/>
            <a:ext cx="2687605" cy="469484"/>
          </a:xfrm>
          <a:prstGeom prst="rect">
            <a:avLst/>
          </a:prstGeom>
          <a:noFill/>
          <a:ln cap="flat">
            <a:noFill/>
            <a:prstDash val="solid"/>
            <a:miter lim="800000"/>
            <a:headEnd type="none" w="med" len="med"/>
            <a:tailEnd type="none" w="med" len="med"/>
          </a:ln>
        </p:spPr>
      </p:pic>
      <p:pic>
        <p:nvPicPr>
          <p:cNvPr id="2113" name="Picture 2"/>
          <p:cNvPicPr/>
          <p:nvPr/>
        </p:nvPicPr>
        <p:blipFill>
          <a:blip r:embed="rId4"/>
          <a:stretch>
            <a:fillRect/>
          </a:stretch>
        </p:blipFill>
        <p:spPr>
          <a:xfrm>
            <a:off x="0" y="1484312"/>
            <a:ext cx="5341581" cy="3835334"/>
          </a:xfrm>
          <a:prstGeom prst="rect">
            <a:avLst/>
          </a:prstGeom>
          <a:noFill/>
          <a:ln cap="flat">
            <a:noFill/>
            <a:prstDash val="solid"/>
            <a:miter lim="800000"/>
            <a:headEnd type="none" w="med" len="med"/>
            <a:tailEnd type="none" w="med" len="med"/>
          </a:ln>
        </p:spPr>
      </p:pic>
      <p:sp>
        <p:nvSpPr>
          <p:cNvPr id="2114" name="矩形 1"/>
          <p:cNvSpPr/>
          <p:nvPr/>
        </p:nvSpPr>
        <p:spPr>
          <a:xfrm>
            <a:off x="5724525" y="1484312"/>
            <a:ext cx="3024188" cy="4524375"/>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zh-CN" altLang="en-US" b="1" u="none" baseline="0">
                <a:ea typeface="宋体" charset="-122"/>
              </a:rPr>
              <a:t>工作原理：</a:t>
            </a:r>
            <a:r>
              <a:rPr kumimoji="0" lang="zh-CN" altLang="zh-CN" b="1" u="none" baseline="0">
                <a:ea typeface="宋体" charset="-122"/>
              </a:rPr>
              <a:t>将转换开关置于</a:t>
            </a:r>
            <a:r>
              <a:rPr kumimoji="0" lang="en-US" altLang="zh-CN" b="1" u="none" baseline="0">
                <a:ea typeface="宋体" charset="-122"/>
              </a:rPr>
              <a:t>LPG</a:t>
            </a:r>
            <a:r>
              <a:rPr kumimoji="0" lang="zh-CN" altLang="zh-CN" b="1" u="none" baseline="0">
                <a:ea typeface="宋体" charset="-122"/>
              </a:rPr>
              <a:t>档时，燃料开始使用</a:t>
            </a:r>
            <a:r>
              <a:rPr kumimoji="0" lang="en-US" altLang="zh-CN" b="1" u="none" baseline="0">
                <a:ea typeface="宋体" charset="-122"/>
              </a:rPr>
              <a:t>LPG</a:t>
            </a:r>
            <a:r>
              <a:rPr kumimoji="0" lang="zh-CN" altLang="zh-CN" b="1" u="none" baseline="0">
                <a:ea typeface="宋体" charset="-122"/>
              </a:rPr>
              <a:t>，同步汽油电磁阀将汽油油路截断，停止供给汽油。</a:t>
            </a:r>
            <a:r>
              <a:rPr kumimoji="0" lang="en-US" altLang="zh-CN" b="1" u="none" baseline="0">
                <a:ea typeface="宋体" charset="-122"/>
              </a:rPr>
              <a:t>LPG</a:t>
            </a:r>
            <a:r>
              <a:rPr kumimoji="0" lang="zh-CN" altLang="zh-CN" b="1" u="none" baseline="0">
                <a:ea typeface="宋体" charset="-122"/>
              </a:rPr>
              <a:t>电磁阀打开后，液态</a:t>
            </a:r>
            <a:r>
              <a:rPr kumimoji="0" lang="en-US" altLang="zh-CN" b="1" u="none" baseline="0">
                <a:ea typeface="宋体" charset="-122"/>
              </a:rPr>
              <a:t>LPG</a:t>
            </a:r>
            <a:r>
              <a:rPr kumimoji="0" lang="zh-CN" altLang="zh-CN" b="1" u="none" baseline="0">
                <a:ea typeface="宋体" charset="-122"/>
              </a:rPr>
              <a:t>从储气罐中流出，经过过滤后流人蒸发调压器，由液态转变成气体，压力接近大气压；气态旳</a:t>
            </a:r>
            <a:r>
              <a:rPr kumimoji="0" lang="en-US" altLang="zh-CN" b="1" u="none" baseline="0">
                <a:ea typeface="宋体" charset="-122"/>
              </a:rPr>
              <a:t>LPG</a:t>
            </a:r>
            <a:r>
              <a:rPr kumimoji="0" lang="zh-CN" altLang="zh-CN" b="1" u="none" baseline="0">
                <a:ea typeface="宋体" charset="-122"/>
              </a:rPr>
              <a:t>利用发动机真空吸力被吸入混合器；在混合器中</a:t>
            </a:r>
            <a:r>
              <a:rPr kumimoji="0" lang="en-US" altLang="zh-CN" b="1" u="none" baseline="0">
                <a:ea typeface="宋体" charset="-122"/>
              </a:rPr>
              <a:t>LPG</a:t>
            </a:r>
            <a:r>
              <a:rPr kumimoji="0" lang="zh-CN" altLang="zh-CN" b="1" u="none" baseline="0">
                <a:ea typeface="宋体" charset="-122"/>
              </a:rPr>
              <a:t>气体与空气均匀混合后，进入发动机燃烧。当转换开关置于汽油档时，汽油电磁阀打开，开始使用汽油，同步</a:t>
            </a:r>
            <a:r>
              <a:rPr kumimoji="0" lang="en-US" altLang="zh-CN" b="1" u="none" baseline="0">
                <a:ea typeface="宋体" charset="-122"/>
              </a:rPr>
              <a:t>LPG</a:t>
            </a:r>
            <a:r>
              <a:rPr kumimoji="0" lang="zh-CN" altLang="zh-CN" b="1" u="none" baseline="0">
                <a:ea typeface="宋体" charset="-122"/>
              </a:rPr>
              <a:t>电磁阀关闭，停止使用</a:t>
            </a:r>
            <a:r>
              <a:rPr kumimoji="0" lang="en-US" altLang="zh-CN" b="1" u="none" baseline="0">
                <a:ea typeface="宋体" charset="-122"/>
              </a:rPr>
              <a:t>LPG</a:t>
            </a:r>
            <a:r>
              <a:rPr kumimoji="0" lang="zh-CN" altLang="zh-CN" b="1" u="none" baseline="0">
                <a:ea typeface="宋体" charset="-122"/>
              </a:rPr>
              <a:t>。</a:t>
            </a:r>
          </a:p>
        </p:txBody>
      </p:sp>
      <p:sp>
        <p:nvSpPr>
          <p:cNvPr id="2115" name="矩形 2"/>
          <p:cNvSpPr/>
          <p:nvPr/>
        </p:nvSpPr>
        <p:spPr>
          <a:xfrm>
            <a:off x="211138" y="5465762"/>
            <a:ext cx="5111750" cy="923925"/>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en-US" altLang="zh-CN" b="1" u="none" baseline="0">
                <a:solidFill>
                  <a:srgbClr val="0070C0"/>
                </a:solidFill>
                <a:ea typeface="宋体" charset="-122"/>
              </a:rPr>
              <a:t>LPG</a:t>
            </a:r>
            <a:r>
              <a:rPr kumimoji="0" lang="zh-CN" altLang="zh-CN" b="1" u="none" baseline="0">
                <a:solidFill>
                  <a:srgbClr val="0070C0"/>
                </a:solidFill>
                <a:ea typeface="宋体" charset="-122"/>
              </a:rPr>
              <a:t>汽车主要由储气罐、蒸发调压器、汽油电磁阀、</a:t>
            </a:r>
            <a:r>
              <a:rPr kumimoji="0" lang="en-US" altLang="zh-CN" b="1" u="none" baseline="0">
                <a:solidFill>
                  <a:srgbClr val="0070C0"/>
                </a:solidFill>
                <a:ea typeface="宋体" charset="-122"/>
              </a:rPr>
              <a:t>LPG</a:t>
            </a:r>
            <a:r>
              <a:rPr kumimoji="0" lang="zh-CN" altLang="zh-CN" b="1" u="none" baseline="0">
                <a:solidFill>
                  <a:srgbClr val="0070C0"/>
                </a:solidFill>
                <a:ea typeface="宋体" charset="-122"/>
              </a:rPr>
              <a:t>电磁阀、功率调整阀、混合器、燃料转换开关、控制电路等构成。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8"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引导问题4：天然气汽车旳构造</a:t>
            </a:r>
          </a:p>
        </p:txBody>
      </p:sp>
      <p:sp>
        <p:nvSpPr>
          <p:cNvPr id="2119"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120" name="Picture 28" descr="未命名对方的身份"/>
          <p:cNvPicPr/>
          <p:nvPr/>
        </p:nvPicPr>
        <p:blipFill>
          <a:blip r:embed="rId3"/>
          <a:stretch>
            <a:fillRect/>
          </a:stretch>
        </p:blipFill>
        <p:spPr>
          <a:xfrm>
            <a:off x="6372225" y="188912"/>
            <a:ext cx="2694177" cy="470632"/>
          </a:xfrm>
          <a:prstGeom prst="rect">
            <a:avLst/>
          </a:prstGeom>
          <a:noFill/>
          <a:ln cap="flat">
            <a:noFill/>
            <a:prstDash val="solid"/>
            <a:miter lim="800000"/>
            <a:headEnd type="none" w="med" len="med"/>
            <a:tailEnd type="none" w="med" len="med"/>
          </a:ln>
        </p:spPr>
      </p:pic>
      <p:pic>
        <p:nvPicPr>
          <p:cNvPr id="2121" name="Picture 2"/>
          <p:cNvPicPr/>
          <p:nvPr/>
        </p:nvPicPr>
        <p:blipFill>
          <a:blip r:embed="rId4"/>
          <a:stretch>
            <a:fillRect/>
          </a:stretch>
        </p:blipFill>
        <p:spPr>
          <a:xfrm>
            <a:off x="3132138" y="1484312"/>
            <a:ext cx="5470411" cy="4849161"/>
          </a:xfrm>
          <a:prstGeom prst="rect">
            <a:avLst/>
          </a:prstGeom>
          <a:noFill/>
          <a:ln cap="flat">
            <a:noFill/>
            <a:prstDash val="solid"/>
            <a:miter lim="800000"/>
            <a:headEnd type="none" w="med" len="med"/>
            <a:tailEnd type="none" w="med" len="med"/>
          </a:ln>
        </p:spPr>
      </p:pic>
      <p:sp>
        <p:nvSpPr>
          <p:cNvPr id="2122" name="矩形 3"/>
          <p:cNvSpPr/>
          <p:nvPr/>
        </p:nvSpPr>
        <p:spPr>
          <a:xfrm>
            <a:off x="612775" y="2087562"/>
            <a:ext cx="2519362" cy="369888"/>
          </a:xfrm>
          <a:prstGeom prst="rect">
            <a:avLst/>
          </a:prstGeom>
          <a:noFill/>
          <a:ln cap="flat">
            <a:noFill/>
            <a:prstDash val="solid"/>
            <a:miter lim="800000"/>
            <a:headEnd type="none" w="med" len="med"/>
            <a:tailEnd type="none" w="med" len="med"/>
          </a:ln>
        </p:spPr>
        <p:txBody>
          <a:bodyPr wrap="none"/>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zh-CN" altLang="zh-CN" b="1" u="none" baseline="0">
                <a:ea typeface="宋体" charset="-122"/>
              </a:rPr>
              <a:t>某</a:t>
            </a:r>
            <a:r>
              <a:rPr kumimoji="0" lang="en-US" altLang="zh-CN" b="1" u="none" baseline="0">
                <a:ea typeface="宋体" charset="-122"/>
              </a:rPr>
              <a:t>LPG</a:t>
            </a:r>
            <a:r>
              <a:rPr kumimoji="0" lang="zh-CN" altLang="zh-CN" b="1" u="none" baseline="0">
                <a:ea typeface="宋体" charset="-122"/>
              </a:rPr>
              <a:t>动力系统构造图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5"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引导问题5：天然气汽车实例</a:t>
            </a:r>
          </a:p>
        </p:txBody>
      </p:sp>
      <p:sp>
        <p:nvSpPr>
          <p:cNvPr id="2126"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127" name="Picture 28" descr="未命名对方的身份"/>
          <p:cNvPicPr/>
          <p:nvPr/>
        </p:nvPicPr>
        <p:blipFill>
          <a:blip r:embed="rId3"/>
          <a:stretch>
            <a:fillRect/>
          </a:stretch>
        </p:blipFill>
        <p:spPr>
          <a:xfrm>
            <a:off x="6372225" y="188912"/>
            <a:ext cx="2658244" cy="464355"/>
          </a:xfrm>
          <a:prstGeom prst="rect">
            <a:avLst/>
          </a:prstGeom>
          <a:noFill/>
          <a:ln cap="flat">
            <a:noFill/>
            <a:prstDash val="solid"/>
            <a:miter lim="800000"/>
            <a:headEnd type="none" w="med" len="med"/>
            <a:tailEnd type="none" w="med" len="med"/>
          </a:ln>
        </p:spPr>
      </p:pic>
      <p:sp>
        <p:nvSpPr>
          <p:cNvPr id="2128" name="矩形 1"/>
          <p:cNvSpPr/>
          <p:nvPr/>
        </p:nvSpPr>
        <p:spPr>
          <a:xfrm>
            <a:off x="323850" y="1557338"/>
            <a:ext cx="1993900" cy="400050"/>
          </a:xfrm>
          <a:prstGeom prst="rect">
            <a:avLst/>
          </a:prstGeom>
          <a:noFill/>
          <a:ln cap="flat">
            <a:noFill/>
            <a:prstDash val="solid"/>
            <a:miter lim="800000"/>
            <a:headEnd type="none" w="med" len="med"/>
            <a:tailEnd type="none" w="med" len="med"/>
          </a:ln>
        </p:spPr>
        <p:txBody>
          <a:bodyPr wrap="none"/>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en-US" altLang="zh-CN" sz="2000" b="1" u="none" baseline="0">
                <a:solidFill>
                  <a:srgbClr val="0070C0"/>
                </a:solidFill>
                <a:ea typeface="宋体" charset="-122"/>
              </a:rPr>
              <a:t>1 CNG</a:t>
            </a:r>
            <a:r>
              <a:rPr kumimoji="0" lang="zh-CN" altLang="zh-CN" sz="2000" b="1" u="none" baseline="0">
                <a:solidFill>
                  <a:srgbClr val="0070C0"/>
                </a:solidFill>
                <a:ea typeface="宋体" charset="-122"/>
              </a:rPr>
              <a:t>汽车实例</a:t>
            </a:r>
          </a:p>
        </p:txBody>
      </p:sp>
      <p:sp>
        <p:nvSpPr>
          <p:cNvPr id="2129" name="矩形 2"/>
          <p:cNvSpPr/>
          <p:nvPr/>
        </p:nvSpPr>
        <p:spPr>
          <a:xfrm>
            <a:off x="360362" y="1993900"/>
            <a:ext cx="8321675" cy="708025"/>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zh-CN" altLang="zh-CN" sz="2000" b="1" u="none" baseline="0">
                <a:ea typeface="宋体" charset="-122"/>
              </a:rPr>
              <a:t>东风雪铁龙爱丽舍</a:t>
            </a:r>
            <a:r>
              <a:rPr kumimoji="0" lang="en-US" altLang="zh-CN" sz="2000" b="1" u="none" baseline="0">
                <a:ea typeface="宋体" charset="-122"/>
              </a:rPr>
              <a:t>CNG</a:t>
            </a:r>
            <a:r>
              <a:rPr kumimoji="0" lang="zh-CN" altLang="zh-CN" sz="2000" b="1" u="none" baseline="0">
                <a:ea typeface="宋体" charset="-122"/>
              </a:rPr>
              <a:t>双燃料车（</a:t>
            </a:r>
            <a:r>
              <a:rPr kumimoji="0" lang="en-US" altLang="zh-CN" sz="2000" b="1" u="none" baseline="0">
                <a:ea typeface="宋体" charset="-122"/>
              </a:rPr>
              <a:t>C-Elysee</a:t>
            </a:r>
            <a:r>
              <a:rPr kumimoji="0" lang="zh-CN" altLang="zh-CN" sz="2000" b="1" u="none" baseline="0">
                <a:ea typeface="宋体" charset="-122"/>
              </a:rPr>
              <a:t>），是国内第一家燃气供给系统采用原厂流水线一体化设计制造非线外改装旳</a:t>
            </a:r>
            <a:r>
              <a:rPr kumimoji="0" lang="en-US" altLang="zh-CN" sz="2000" b="1" u="none" baseline="0">
                <a:ea typeface="宋体" charset="-122"/>
              </a:rPr>
              <a:t>CNG</a:t>
            </a:r>
            <a:r>
              <a:rPr kumimoji="0" lang="zh-CN" altLang="zh-CN" sz="2000" b="1" u="none" baseline="0">
                <a:ea typeface="宋体" charset="-122"/>
              </a:rPr>
              <a:t>双燃料车。</a:t>
            </a:r>
          </a:p>
        </p:txBody>
      </p:sp>
      <p:pic>
        <p:nvPicPr>
          <p:cNvPr id="2130" name="Picture 2"/>
          <p:cNvPicPr/>
          <p:nvPr/>
        </p:nvPicPr>
        <p:blipFill>
          <a:blip r:embed="rId4"/>
          <a:stretch>
            <a:fillRect/>
          </a:stretch>
        </p:blipFill>
        <p:spPr>
          <a:xfrm>
            <a:off x="1071562" y="2701925"/>
            <a:ext cx="6444856" cy="3343479"/>
          </a:xfrm>
          <a:prstGeom prst="rect">
            <a:avLst/>
          </a:prstGeom>
          <a:noFill/>
          <a:ln cap="flat">
            <a:noFill/>
            <a:prstDash val="solid"/>
            <a:miter lim="800000"/>
            <a:headEnd type="none" w="med" len="med"/>
            <a:tailEnd type="none" w="med" len="med"/>
          </a:ln>
        </p:spPr>
      </p:pic>
      <p:sp>
        <p:nvSpPr>
          <p:cNvPr id="2131" name="矩形 4"/>
          <p:cNvSpPr/>
          <p:nvPr/>
        </p:nvSpPr>
        <p:spPr>
          <a:xfrm>
            <a:off x="2619375" y="6165850"/>
            <a:ext cx="3717925" cy="369888"/>
          </a:xfrm>
          <a:prstGeom prst="rect">
            <a:avLst/>
          </a:prstGeom>
          <a:noFill/>
          <a:ln cap="flat">
            <a:noFill/>
            <a:prstDash val="solid"/>
            <a:miter lim="800000"/>
            <a:headEnd type="none" w="med" len="med"/>
            <a:tailEnd type="none" w="med" len="med"/>
          </a:ln>
        </p:spPr>
        <p:txBody>
          <a:bodyPr wrap="none"/>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zh-CN" altLang="zh-CN" b="1" u="none" baseline="0">
                <a:ea typeface="宋体" charset="-122"/>
              </a:rPr>
              <a:t>爱丽舍</a:t>
            </a:r>
            <a:r>
              <a:rPr kumimoji="0" lang="en-US" altLang="zh-CN" b="1" u="none" baseline="0">
                <a:ea typeface="宋体" charset="-122"/>
              </a:rPr>
              <a:t>CNG</a:t>
            </a:r>
            <a:r>
              <a:rPr kumimoji="0" lang="zh-CN" altLang="zh-CN" b="1" u="none" baseline="0">
                <a:ea typeface="宋体" charset="-122"/>
              </a:rPr>
              <a:t>双燃料车动力系统布置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4" name="Rectangle 2"/>
          <p:cNvSpPr/>
          <p:nvPr>
            <p:ph type="title" idx="4294967295"/>
          </p:nvPr>
        </p:nvSpPr>
        <p:spPr>
          <a:xfrm>
            <a:off x="0" y="765175"/>
            <a:ext cx="8748712" cy="633412"/>
          </a:xfrm>
          <a:prstGeom prst="rect">
            <a:avLst/>
          </a:prstGeom>
          <a:solidFill>
            <a:srgbClr val="99CCFF"/>
          </a:solidFill>
          <a:ln cap="flat">
            <a:noFill/>
            <a:prstDash val="solid"/>
            <a:miter lim="800000"/>
            <a:headEnd type="none" w="med" len="med"/>
            <a:tailEnd type="none" w="med" len="med"/>
          </a:ln>
        </p:spPr>
        <p:txBody>
          <a:bodyPr vert="horz" wrap="square" lIns="91440" tIns="45720" rIns="91440" bIns="45720" anchor="ctr" anchorCtr="0"/>
          <a:lstStyle>
            <a:lvl1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1pPr>
            <a:lvl2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2pPr>
            <a:lvl3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3pPr>
            <a:lvl4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4pPr>
            <a:lvl5pPr marL="0" indent="0" algn="l" defTabSz="914400" rtl="0" eaLnBrk="0" fontAlgn="base" hangingPunct="0">
              <a:lnSpc>
                <a:spcPct val="100000"/>
              </a:lnSpc>
              <a:spcBef>
                <a:spcPct val="0"/>
              </a:spcBef>
              <a:spcAft>
                <a:spcPct val="0"/>
              </a:spcAft>
              <a:buClrTx/>
              <a:buSzTx/>
              <a:buFontTx/>
              <a:buNone/>
              <a:defRPr kumimoji="0" lang="en-US" altLang="en-US" sz="2800" b="1" i="0" u="none" baseline="0">
                <a:solidFill>
                  <a:schemeClr val="tx2"/>
                </a:solidFill>
                <a:latin typeface="Arial" pitchFamily="34" charset="0"/>
                <a:ea typeface="黑体"/>
              </a:defRPr>
            </a:lvl5pPr>
          </a:lstStyle>
          <a:p>
            <a:pPr lvl="0"/>
            <a:r>
              <a:t>引导问题5：天然气汽车实例</a:t>
            </a:r>
          </a:p>
        </p:txBody>
      </p:sp>
      <p:sp>
        <p:nvSpPr>
          <p:cNvPr id="2135" name="Rectangle 83"/>
          <p:cNvSpPr/>
          <p:nvPr/>
        </p:nvSpPr>
        <p:spPr>
          <a:xfrm>
            <a:off x="2306638" y="2087562"/>
            <a:ext cx="4343400" cy="76200"/>
          </a:xfrm>
          <a:prstGeom prst="rect">
            <a:avLst/>
          </a:prstGeom>
          <a:noFill/>
          <a:ln cap="flat">
            <a:noFill/>
            <a:prstDash val="solid"/>
            <a:miter lim="800000"/>
            <a:headEnd type="none" w="med" len="med"/>
            <a:tailEnd type="none" w="med" len="med"/>
          </a:ln>
        </p:spPr>
        <p:txBody>
          <a:bodyPr wrap="none" lIns="90000" tIns="46800" rIns="90000" bIns="46800"/>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endParaRPr kumimoji="0" u="none" baseline="0">
              <a:ea typeface="宋体" charset="-122"/>
            </a:endParaRPr>
          </a:p>
        </p:txBody>
      </p:sp>
      <p:pic>
        <p:nvPicPr>
          <p:cNvPr id="2136" name="Picture 28" descr="未命名对方的身份"/>
          <p:cNvPicPr/>
          <p:nvPr/>
        </p:nvPicPr>
        <p:blipFill>
          <a:blip r:embed="rId3"/>
          <a:stretch>
            <a:fillRect/>
          </a:stretch>
        </p:blipFill>
        <p:spPr>
          <a:xfrm>
            <a:off x="6372225" y="188912"/>
            <a:ext cx="2673413" cy="467005"/>
          </a:xfrm>
          <a:prstGeom prst="rect">
            <a:avLst/>
          </a:prstGeom>
          <a:noFill/>
          <a:ln cap="flat">
            <a:noFill/>
            <a:prstDash val="solid"/>
            <a:miter lim="800000"/>
            <a:headEnd type="none" w="med" len="med"/>
            <a:tailEnd type="none" w="med" len="med"/>
          </a:ln>
        </p:spPr>
      </p:pic>
      <p:sp>
        <p:nvSpPr>
          <p:cNvPr id="2137" name="矩形 1"/>
          <p:cNvSpPr/>
          <p:nvPr/>
        </p:nvSpPr>
        <p:spPr>
          <a:xfrm>
            <a:off x="323850" y="1557338"/>
            <a:ext cx="4635500" cy="400050"/>
          </a:xfrm>
          <a:prstGeom prst="rect">
            <a:avLst/>
          </a:prstGeom>
          <a:noFill/>
          <a:ln cap="flat">
            <a:noFill/>
            <a:prstDash val="solid"/>
            <a:miter lim="800000"/>
            <a:headEnd type="none" w="med" len="med"/>
            <a:tailEnd type="none" w="med" len="med"/>
          </a:ln>
        </p:spPr>
        <p:txBody>
          <a:bodyPr wrap="none"/>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en-US" altLang="zh-CN" sz="2000" b="1" u="none" baseline="0">
                <a:solidFill>
                  <a:srgbClr val="0070C0"/>
                </a:solidFill>
                <a:ea typeface="宋体" charset="-122"/>
              </a:rPr>
              <a:t>1 CNG</a:t>
            </a:r>
            <a:r>
              <a:rPr kumimoji="0" lang="zh-CN" altLang="zh-CN" sz="2000" b="1" u="none" baseline="0">
                <a:solidFill>
                  <a:srgbClr val="0070C0"/>
                </a:solidFill>
                <a:ea typeface="宋体" charset="-122"/>
              </a:rPr>
              <a:t>汽车实例</a:t>
            </a:r>
            <a:r>
              <a:rPr kumimoji="0" lang="zh-CN" altLang="en-US" sz="2000" b="1" u="none" baseline="0">
                <a:solidFill>
                  <a:srgbClr val="0070C0"/>
                </a:solidFill>
                <a:ea typeface="宋体" charset="-122"/>
              </a:rPr>
              <a:t>（</a:t>
            </a:r>
            <a:r>
              <a:rPr kumimoji="0" lang="zh-CN" altLang="en-US" sz="2000" b="1" u="none" baseline="0">
                <a:solidFill>
                  <a:srgbClr val="0070C0"/>
                </a:solidFill>
                <a:ea typeface="宋体" charset="-122"/>
                <a:hlinkClick r:id="rId4"/>
              </a:rPr>
              <a:t>视频：爱丽舍</a:t>
            </a:r>
            <a:r>
              <a:rPr kumimoji="0" lang="en-US" altLang="zh-CN" sz="2000" b="1" u="none" baseline="0">
                <a:solidFill>
                  <a:srgbClr val="0070C0"/>
                </a:solidFill>
                <a:ea typeface="宋体" charset="-122"/>
              </a:rPr>
              <a:t>CNG</a:t>
            </a:r>
            <a:r>
              <a:rPr kumimoji="0" lang="zh-CN" altLang="en-US" sz="2000" b="1" u="none" baseline="0">
                <a:solidFill>
                  <a:srgbClr val="0070C0"/>
                </a:solidFill>
                <a:ea typeface="宋体" charset="-122"/>
              </a:rPr>
              <a:t>）</a:t>
            </a:r>
          </a:p>
        </p:txBody>
      </p:sp>
      <p:pic>
        <p:nvPicPr>
          <p:cNvPr id="2138" name="Picture 2"/>
          <p:cNvPicPr/>
          <p:nvPr/>
        </p:nvPicPr>
        <p:blipFill>
          <a:blip r:embed="rId5"/>
          <a:stretch>
            <a:fillRect/>
          </a:stretch>
        </p:blipFill>
        <p:spPr>
          <a:xfrm>
            <a:off x="1068388" y="1957388"/>
            <a:ext cx="6678011" cy="3349886"/>
          </a:xfrm>
          <a:prstGeom prst="rect">
            <a:avLst/>
          </a:prstGeom>
          <a:noFill/>
          <a:ln cap="flat">
            <a:noFill/>
            <a:prstDash val="solid"/>
            <a:miter lim="800000"/>
            <a:headEnd type="none" w="med" len="med"/>
            <a:tailEnd type="none" w="med" len="med"/>
          </a:ln>
        </p:spPr>
      </p:pic>
      <p:sp>
        <p:nvSpPr>
          <p:cNvPr id="2139" name="矩形 3"/>
          <p:cNvSpPr/>
          <p:nvPr/>
        </p:nvSpPr>
        <p:spPr>
          <a:xfrm>
            <a:off x="2379662" y="5429250"/>
            <a:ext cx="4416425" cy="369888"/>
          </a:xfrm>
          <a:prstGeom prst="rect">
            <a:avLst/>
          </a:prstGeom>
          <a:noFill/>
          <a:ln cap="flat">
            <a:noFill/>
            <a:prstDash val="solid"/>
            <a:miter lim="800000"/>
            <a:headEnd type="none" w="med" len="med"/>
            <a:tailEnd type="none" w="med" len="med"/>
          </a:ln>
        </p:spPr>
        <p:txBody>
          <a:bodyPr wrap="none"/>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pPr marL="0" lvl="0" indent="0" eaLnBrk="1" fontAlgn="base" hangingPunct="1">
              <a:lnSpc>
                <a:spcPct val="100000"/>
              </a:lnSpc>
              <a:spcBef>
                <a:spcPct val="50000"/>
              </a:spcBef>
              <a:spcAft>
                <a:spcPct val="0"/>
              </a:spcAft>
              <a:buClrTx/>
              <a:buSzTx/>
            </a:pPr>
            <a:r>
              <a:rPr kumimoji="0" lang="zh-CN" altLang="zh-CN" b="1" u="none" baseline="0">
                <a:ea typeface="宋体" charset="-122"/>
              </a:rPr>
              <a:t>爱丽舍</a:t>
            </a:r>
            <a:r>
              <a:rPr kumimoji="0" lang="en-US" altLang="zh-CN" b="1" u="none" baseline="0">
                <a:ea typeface="宋体" charset="-122"/>
              </a:rPr>
              <a:t>CNG</a:t>
            </a:r>
            <a:r>
              <a:rPr kumimoji="0" lang="zh-CN" altLang="zh-CN" b="1" u="none" baseline="0">
                <a:ea typeface="宋体" charset="-122"/>
              </a:rPr>
              <a:t>双燃料车动力系统构造实例图</a:t>
            </a:r>
          </a:p>
        </p:txBody>
      </p:sp>
      <p:sp>
        <p:nvSpPr>
          <p:cNvPr id="2140" name="矩形 5"/>
          <p:cNvSpPr/>
          <p:nvPr/>
        </p:nvSpPr>
        <p:spPr>
          <a:xfrm>
            <a:off x="323850" y="5799138"/>
            <a:ext cx="8424862" cy="646112"/>
          </a:xfrm>
          <a:prstGeom prst="rect">
            <a:avLst/>
          </a:prstGeom>
          <a:noFill/>
          <a:ln cap="flat">
            <a:noFill/>
            <a:prstDash val="solid"/>
            <a:miter lim="800000"/>
            <a:headEnd type="none" w="med" len="med"/>
            <a:tailEnd type="none" w="med" len="med"/>
          </a:ln>
        </p:spPr>
        <p:txBody>
          <a:bodyPr/>
          <a:lstStyle>
            <a:defPPr algn="l" rtl="0" eaLnBrk="1" hangingPunct="1">
              <a:defRPr kumimoji="0" lang="en-US"/>
            </a:defPPr>
            <a:lvl1pPr marL="0" indent="0" algn="l" defTabSz="914400" rtl="0" eaLnBrk="1" hangingPunct="1">
              <a:buNone/>
              <a:defRPr lang="en-US" altLang="en-US" sz="1800">
                <a:solidFill>
                  <a:schemeClr val="tx1"/>
                </a:solidFill>
                <a:latin typeface="Arial" pitchFamily="34" charset="0"/>
                <a:ea typeface="Arial" pitchFamily="34" charset="0"/>
              </a:defRPr>
            </a:lvl1pPr>
            <a:lvl2pPr marL="457200" indent="0" algn="l" defTabSz="914400" rtl="0" eaLnBrk="1" hangingPunct="1">
              <a:buNone/>
              <a:defRPr lang="en-US" altLang="en-US" sz="1800">
                <a:solidFill>
                  <a:schemeClr val="tx1"/>
                </a:solidFill>
                <a:latin typeface="Arial" pitchFamily="34" charset="0"/>
                <a:ea typeface="Arial" pitchFamily="34" charset="0"/>
              </a:defRPr>
            </a:lvl2pPr>
            <a:lvl3pPr marL="914400" indent="0" algn="l" defTabSz="914400" rtl="0" eaLnBrk="1" hangingPunct="1">
              <a:buNone/>
              <a:defRPr lang="en-US" altLang="en-US" sz="1800">
                <a:solidFill>
                  <a:schemeClr val="tx1"/>
                </a:solidFill>
                <a:latin typeface="Arial" pitchFamily="34" charset="0"/>
                <a:ea typeface="Arial" pitchFamily="34" charset="0"/>
              </a:defRPr>
            </a:lvl3pPr>
            <a:lvl4pPr marL="1371600" indent="0" algn="l" defTabSz="914400" rtl="0" eaLnBrk="1" hangingPunct="1">
              <a:buNone/>
              <a:defRPr lang="en-US" altLang="en-US" sz="1800">
                <a:solidFill>
                  <a:schemeClr val="tx1"/>
                </a:solidFill>
                <a:latin typeface="Arial" pitchFamily="34" charset="0"/>
                <a:ea typeface="Arial" pitchFamily="34" charset="0"/>
              </a:defRPr>
            </a:lvl4pPr>
            <a:lvl5pPr marL="1828800" indent="0" algn="l" defTabSz="914400" rtl="0" eaLnBrk="1" hangingPunct="1">
              <a:buNone/>
              <a:defRPr lang="en-US" altLang="en-US" sz="1800">
                <a:solidFill>
                  <a:schemeClr val="tx1"/>
                </a:solidFill>
                <a:latin typeface="Arial" pitchFamily="34" charset="0"/>
                <a:ea typeface="Arial" pitchFamily="34" charset="0"/>
              </a:defRPr>
            </a:lvl5pPr>
          </a:lstStyle>
          <a:p>
            <a:r>
              <a:t>爱丽舍CNG双燃料车采用了组合仪表盘，嵌入油气转换开关，能够方便实现油气切换。组合仪表依照国家原则，为驾驶员提供汽车车速、汽油、CNG等信息。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https://d.book118.com/586214153141010042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1母版">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pitchFamily="34" charset="0"/>
        <a:ea typeface="黑体"/>
        <a:cs typeface="Arial" pitchFamily="34" charset="0"/>
      </a:majorFont>
      <a:minorFont>
        <a:latin typeface="Arial" pitchFamily="34" charset="0"/>
        <a:ea typeface="仿宋_GB2312"/>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charset="0"/>
            <a:ea typeface="宋体" pitchFamily="2" charset="-122"/>
          </a:defRPr>
        </a:defPPr>
      </a:lstStyle>
    </a:spDef>
    <a:lnDef>
      <a:spPr bwMode="auto">
        <a:xfrm>
          <a:off x="0" y="0"/>
          <a:ext cx="1" cy="1"/>
        </a:xfrm>
        <a:custGeom>
          <a:avLst/>
          <a:gdLst/>
          <a:ahLst/>
          <a:cxnLst/>
          <a:rect l="0" t="0" r="0" b="0"/>
          <a:pathLst/>
        </a:cu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charset="0"/>
            <a:ea typeface="宋体"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13</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黑体</vt:lpstr>
      <vt:lpstr>仿宋_GB2312</vt:lpstr>
      <vt:lpstr>Wingdings</vt:lpstr>
      <vt:lpstr>宋体</vt:lpstr>
      <vt:lpstr>Office Theme</vt:lpstr>
      <vt:lpstr>项目六  其他清洁能源汽车旳认知</vt:lpstr>
      <vt:lpstr>学习任务</vt:lpstr>
      <vt:lpstr>学习任务</vt:lpstr>
      <vt:lpstr>引导问题1：什么是天然气汽车？天然气汽车类型有哪些？</vt:lpstr>
      <vt:lpstr>引导问题2：天然气汽车旳优缺陷？（视频：LNG汽车）</vt:lpstr>
      <vt:lpstr>引导问题3：汽车用天然气有哪些？</vt:lpstr>
      <vt:lpstr>引导问题4：天然气汽车旳构造</vt:lpstr>
      <vt:lpstr>引导问题4：天然气汽车旳构造</vt:lpstr>
      <vt:lpstr>引导问题4：天然气汽车旳构造</vt:lpstr>
      <vt:lpstr>引导问题4：天然气汽车旳构造</vt:lpstr>
      <vt:lpstr>引导问题4：天然气汽车旳构造</vt:lpstr>
      <vt:lpstr>引导问题5：天然气汽车实例</vt:lpstr>
      <vt:lpstr>引导问题5：天然气汽车实例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2024-09-10T03:12:38.309</cp:lastPrinted>
  <dcterms:created xsi:type="dcterms:W3CDTF">2024-09-09T19:12:38Z</dcterms:created>
  <dcterms:modified xsi:type="dcterms:W3CDTF">2024-09-09T19:12:39Z</dcterms:modified>
</cp:coreProperties>
</file>