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95FAE0-52E7-4D6F-BED0-61D6573F54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A72EFC-F472-4EFA-B667-351E3CC47B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C998BF-032B-4345-A524-2A8B461224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773047-736B-471C-AE78-3C2537A27F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F7BD33-B12A-4A83-B416-1759603D30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159B01-E8DE-4327-AF08-5B3C5592205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7B38E0-BE20-4347-9ADE-41C28F9CC2F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48F0AE-5D27-4168-9A95-48263FB15E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39B959-A461-4B5D-9D0D-59A3DA17D6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C43151-A98A-4571-9725-02CB3E17C9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890A61-B8A5-45AA-A06D-B2930AEB9F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6241225141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solidFill>
                <a:latin typeface="Microsoft Yahei"/>
                <a:ea typeface="Microsoft Yahei"/>
                <a:cs typeface="Microsoft Yahei"/>
              </a:rPr>
              <a:t>侧扫雷达在线测流系统</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solidFill>
                <a:latin typeface="Microsoft Yahei"/>
                <a:ea typeface="Microsoft Yahei"/>
                <a:cs typeface="Microsoft Yahei"/>
              </a:rPr>
              <a:t>汇报人：</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solidFill>
                <a:latin typeface="Microsoft Yahei"/>
                <a:ea typeface="Microsoft Yahei"/>
                <a:cs typeface="Microsoft Yahei"/>
              </a:rPr>
              <a:t>日期: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306628"/>
            <a:ext cx="2148230" cy="13240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6300" b="1">
                <a:solidFill>
                  <a:schemeClr val="dk1"/>
                </a:solidFill>
                <a:latin typeface="Microsoft Yahei"/>
                <a:ea typeface="Microsoft Yahei"/>
                <a:cs typeface="Microsoft Yahei"/>
              </a:rPr>
              <a:t>目录</a:t>
            </a:r>
          </a:p>
        </p:txBody>
      </p:sp>
      <p:sp>
        <p:nvSpPr>
          <p:cNvPr id="4" name="TextBox 4"/>
          <p:cNvSpPr txBox="1"/>
          <p:nvPr/>
        </p:nvSpPr>
        <p:spPr>
          <a:xfrm>
            <a:off x="871486" y="1709985"/>
            <a:ext cx="4991100" cy="3857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025">
                <a:solidFill>
                  <a:srgbClr val="000000"/>
                </a:solidFill>
                <a:latin typeface="Microsoft Yahei"/>
                <a:ea typeface="Microsoft Yahei"/>
                <a:cs typeface="Microsoft Yahei"/>
              </a:rPr>
              <a:t>引言</a:t>
            </a:r>
          </a:p>
          <a:p>
            <a:pPr marL="203200" lvl="0" indent="-203200">
              <a:lnSpc>
                <a:spcPct val="140000"/>
              </a:lnSpc>
              <a:spcBef>
                <a:spcPts val="450"/>
              </a:spcBef>
              <a:buFont typeface="Arial"/>
              <a:buChar char="•"/>
            </a:pPr>
            <a:r>
              <a:rPr lang="en-US" sz="2025">
                <a:solidFill>
                  <a:srgbClr val="000000"/>
                </a:solidFill>
                <a:latin typeface="Microsoft Yahei"/>
                <a:ea typeface="Microsoft Yahei"/>
                <a:cs typeface="Microsoft Yahei"/>
              </a:rPr>
              <a:t>侧扫雷达技术基础</a:t>
            </a:r>
          </a:p>
          <a:p>
            <a:pPr marL="203200" lvl="0" indent="-203200">
              <a:lnSpc>
                <a:spcPct val="140000"/>
              </a:lnSpc>
              <a:spcBef>
                <a:spcPts val="450"/>
              </a:spcBef>
              <a:buFont typeface="Arial"/>
              <a:buChar char="•"/>
            </a:pPr>
            <a:r>
              <a:rPr lang="en-US" sz="2025">
                <a:solidFill>
                  <a:srgbClr val="000000"/>
                </a:solidFill>
                <a:latin typeface="Microsoft Yahei"/>
                <a:ea typeface="Microsoft Yahei"/>
                <a:cs typeface="Microsoft Yahei"/>
              </a:rPr>
              <a:t>在线测流系统设计</a:t>
            </a:r>
          </a:p>
          <a:p>
            <a:pPr marL="203200" lvl="0" indent="-203200">
              <a:lnSpc>
                <a:spcPct val="140000"/>
              </a:lnSpc>
              <a:spcBef>
                <a:spcPts val="450"/>
              </a:spcBef>
              <a:buFont typeface="Arial"/>
              <a:buChar char="•"/>
            </a:pPr>
            <a:r>
              <a:rPr lang="en-US" sz="2025">
                <a:solidFill>
                  <a:srgbClr val="000000"/>
                </a:solidFill>
                <a:latin typeface="Microsoft Yahei"/>
                <a:ea typeface="Microsoft Yahei"/>
                <a:cs typeface="Microsoft Yahei"/>
              </a:rPr>
              <a:t>系统实现与测试</a:t>
            </a:r>
          </a:p>
          <a:p>
            <a:pPr marL="203200" lvl="0" indent="-203200">
              <a:lnSpc>
                <a:spcPct val="140000"/>
              </a:lnSpc>
              <a:spcBef>
                <a:spcPts val="450"/>
              </a:spcBef>
              <a:buFont typeface="Arial"/>
              <a:buChar char="•"/>
            </a:pPr>
            <a:r>
              <a:rPr lang="en-US" sz="2025">
                <a:solidFill>
                  <a:srgbClr val="000000"/>
                </a:solidFill>
                <a:latin typeface="Microsoft Yahei"/>
                <a:ea typeface="Microsoft Yahei"/>
                <a:cs typeface="Microsoft Yahei"/>
              </a:rPr>
              <a:t>侧扫雷达在线测流系统应用场景与优势</a:t>
            </a:r>
          </a:p>
          <a:p>
            <a:pPr marL="203200" lvl="0" indent="-203200">
              <a:lnSpc>
                <a:spcPct val="140000"/>
              </a:lnSpc>
              <a:spcBef>
                <a:spcPts val="450"/>
              </a:spcBef>
              <a:buFont typeface="Arial"/>
              <a:buChar char="•"/>
            </a:pPr>
            <a:r>
              <a:rPr lang="en-US" sz="2025">
                <a:solidFill>
                  <a:srgbClr val="000000"/>
                </a:solidFill>
                <a:latin typeface="Microsoft Yahei"/>
                <a:ea typeface="Microsoft Yahei"/>
                <a:cs typeface="Microsoft Yahei"/>
              </a:rPr>
              <a:t>结论与展望</a:t>
            </a:r>
          </a:p>
          <a:p>
            <a:pPr marL="203200" lvl="0" indent="-203200">
              <a:lnSpc>
                <a:spcPct val="140000"/>
              </a:lnSpc>
              <a:spcBef>
                <a:spcPts val="450"/>
              </a:spcBef>
              <a:buFont typeface="Arial"/>
              <a:buChar char="•"/>
            </a:pPr>
            <a:r>
              <a:rPr lang="en-US" sz="2025">
                <a:solidFill>
                  <a:srgbClr val="000000"/>
                </a:solidFill>
                <a:latin typeface="Microsoft Yahei"/>
                <a:ea typeface="Microsoft Yahei"/>
                <a:cs typeface="Microsoft Yahei"/>
              </a:rPr>
              <a:t>参考文献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solidFill>
                <a:highlight>
                  <a:srgbClr val="000000">
                    <a:alpha val="0"/>
                  </a:srgbClr>
                </a:highlight>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gradFill>
            <a:gsLst>
              <a:gs pos="0">
                <a:schemeClr val="accent2">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侧扫雷达技术在在线测流系统中的应用前景</a:t>
            </a:r>
          </a:p>
        </p:txBody>
      </p:sp>
      <p:sp>
        <p:nvSpPr>
          <p:cNvPr id="7" name="AutoShape 7"/>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TextBox 27"/>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背景介绍</a:t>
            </a:r>
          </a:p>
        </p:txBody>
      </p:sp>
      <p:sp>
        <p:nvSpPr>
          <p:cNvPr id="28" name="AutoShape 28"/>
          <p:cNvSpPr/>
          <p:nvPr/>
        </p:nvSpPr>
        <p:spPr>
          <a:xfrm>
            <a:off x="4935912" y="1819581"/>
            <a:ext cx="993758" cy="99375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TextBox 29"/>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30" name="TextBox 30"/>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侧扫雷达技术的起源和发展历程</a:t>
            </a:r>
          </a:p>
        </p:txBody>
      </p:sp>
      <p:sp>
        <p:nvSpPr>
          <p:cNvPr id="31" name="AutoShape 31"/>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TextBox 32"/>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33" name="TextBox 33"/>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当前在线测流系统的现状和存在的问题</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TextBox 22"/>
          <p:cNvSpPr txBox="1"/>
          <p:nvPr/>
        </p:nvSpPr>
        <p:spPr>
          <a:xfrm>
            <a:off x="1218874" y="118319"/>
            <a:ext cx="10003548" cy="10972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研究目的和意义</a:t>
            </a:r>
          </a:p>
        </p:txBody>
      </p:sp>
      <p:sp>
        <p:nvSpPr>
          <p:cNvPr id="23" name="AutoShape 23"/>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26" name="Connector 2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7" name="AutoShape 27"/>
          <p:cNvSpPr/>
          <p:nvPr/>
        </p:nvSpPr>
        <p:spPr>
          <a:xfrm>
            <a:off x="904945" y="1398355"/>
            <a:ext cx="2590123" cy="150638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1218874" y="2592503"/>
            <a:ext cx="2871893" cy="3142827"/>
          </a:xfrm>
          <a:prstGeom prst="roundRect">
            <a:avLst/>
          </a:prstGeom>
          <a:solidFill>
            <a:schemeClr val="accent2">
              <a:lumMod val="20000"/>
              <a:lumOff val="80000"/>
              <a:alpha val="90000"/>
            </a:schemeClr>
          </a:solidFill>
          <a:ln w="2540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4503089" y="1424901"/>
            <a:ext cx="2590123" cy="150638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817018" y="2619049"/>
            <a:ext cx="2871893" cy="3142827"/>
          </a:xfrm>
          <a:prstGeom prst="roundRect">
            <a:avLst/>
          </a:prstGeom>
          <a:solidFill>
            <a:schemeClr val="accent1">
              <a:lumMod val="20000"/>
              <a:lumOff val="80000"/>
              <a:alpha val="90000"/>
            </a:schemeClr>
          </a:solidFill>
          <a:ln w="2540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8201329" y="1424901"/>
            <a:ext cx="2590123" cy="150638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8515258" y="2619049"/>
            <a:ext cx="2871893" cy="3142827"/>
          </a:xfrm>
          <a:prstGeom prst="roundRect">
            <a:avLst/>
          </a:prstGeom>
          <a:solidFill>
            <a:schemeClr val="accent2">
              <a:lumMod val="20000"/>
              <a:lumOff val="80000"/>
              <a:alpha val="90000"/>
            </a:schemeClr>
          </a:solidFill>
          <a:ln w="2540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TextBox 33"/>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solidFill>
                <a:latin typeface="Microsoft Yahei"/>
                <a:ea typeface="Microsoft Yahei"/>
                <a:cs typeface="Microsoft Yahei"/>
              </a:rPr>
              <a:t>研究侧扫雷达在线测流系统的目的和意义</a:t>
            </a:r>
          </a:p>
        </p:txBody>
      </p:sp>
      <p:sp>
        <p:nvSpPr>
          <p:cNvPr id="34" name="TextBox 34"/>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solidFill>
                <a:latin typeface="Microsoft Yahei"/>
                <a:ea typeface="Microsoft Yahei"/>
                <a:cs typeface="Microsoft Yahei"/>
              </a:rPr>
              <a:t>针对当前在线测流系统存在的问题，提出利用侧扫雷达技术进行改进的方案</a:t>
            </a:r>
          </a:p>
        </p:txBody>
      </p:sp>
      <p:sp>
        <p:nvSpPr>
          <p:cNvPr id="35" name="TextBox 35"/>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solidFill>
                <a:latin typeface="Microsoft Yahei"/>
                <a:ea typeface="Microsoft Yahei"/>
                <a:cs typeface="Microsoft Yahei"/>
              </a:rPr>
              <a:t>研究侧扫雷达技术在在线测流系统中的应用前景和实际应用价值</a:t>
            </a:r>
          </a:p>
        </p:txBody>
      </p:sp>
      <p:sp>
        <p:nvSpPr>
          <p:cNvPr id="36" name="Freeform 36"/>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Freeform 37"/>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TextBox 38"/>
          <p:cNvSpPr txBox="1"/>
          <p:nvPr/>
        </p:nvSpPr>
        <p:spPr>
          <a:xfrm>
            <a:off x="1622109" y="1191768"/>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solidFill>
                <a:latin typeface="Microsoft Yahei"/>
                <a:ea typeface="Microsoft Yahei"/>
                <a:cs typeface="Microsoft Yahei"/>
              </a:rPr>
              <a:t>01</a:t>
            </a:r>
          </a:p>
        </p:txBody>
      </p:sp>
      <p:sp>
        <p:nvSpPr>
          <p:cNvPr id="39" name="TextBox 39"/>
          <p:cNvSpPr txBox="1"/>
          <p:nvPr/>
        </p:nvSpPr>
        <p:spPr>
          <a:xfrm>
            <a:off x="5220252" y="1252051"/>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solidFill>
                <a:latin typeface="Microsoft Yahei"/>
                <a:ea typeface="Microsoft Yahei"/>
                <a:cs typeface="Microsoft Yahei"/>
              </a:rPr>
              <a:t>02</a:t>
            </a:r>
          </a:p>
        </p:txBody>
      </p:sp>
      <p:sp>
        <p:nvSpPr>
          <p:cNvPr id="40" name="TextBox 40"/>
          <p:cNvSpPr txBox="1"/>
          <p:nvPr/>
        </p:nvSpPr>
        <p:spPr>
          <a:xfrm>
            <a:off x="8918492" y="1215599"/>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solidFill>
                <a:highlight>
                  <a:srgbClr val="000000">
                    <a:alpha val="0"/>
                  </a:srgbClr>
                </a:highlight>
                <a:latin typeface="Microsoft Yahei"/>
                <a:ea typeface="Microsoft Yahei"/>
                <a:cs typeface="Microsoft Yahei"/>
              </a:rPr>
              <a:t>侧扫雷达技术基础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375" r="12375"/>
          <a:stretch>
            <a:fillRect/>
          </a:stretch>
        </p:blipFill>
        <p:spPr>
          <a:xfrm>
            <a:off x="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侧扫雷达是一种利用微波对目标进行探测的设备，其工作原理基于微波反射和传播特性。</a:t>
            </a:r>
          </a:p>
        </p:txBody>
      </p:sp>
      <p:sp>
        <p:nvSpPr>
          <p:cNvPr id="4" name="AutoShape 4"/>
          <p:cNvSpPr/>
          <p:nvPr/>
        </p:nvSpPr>
        <p:spPr>
          <a:xfrm>
            <a:off x="5071078" y="1500306"/>
            <a:ext cx="1289643" cy="4453160"/>
          </a:xfrm>
          <a:prstGeom prst="roundRect">
            <a:avLst>
              <a:gd name="adj" fmla="val 0"/>
            </a:avLst>
          </a:prstGeom>
          <a:solidFill>
            <a:schemeClr val="accent2">
              <a:alpha val="100000"/>
            </a:schemeClr>
          </a:solidFill>
          <a:effectLst>
            <a:outerShdw blurRad="257175" dist="152400" dir="2700000">
              <a:schemeClr val="accent2">
                <a:lumMod val="50000"/>
                <a:alpha val="9000"/>
              </a:schemeClr>
            </a:outerShdw>
          </a:effectLst>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侧扫雷达通过定向天线向河流、湖泊等水域发射微波，微波遇到目标物后产生反射，反射信号被接收天线接收并处理成图像。</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通过分析图像，侧扫雷达能够实现对水域流速、流量等参数的测量。</a:t>
            </a:r>
          </a:p>
        </p:txBody>
      </p:sp>
      <p:sp>
        <p:nvSpPr>
          <p:cNvPr id="7" name="Freeform 7"/>
          <p:cNvSpPr/>
          <p:nvPr/>
        </p:nvSpPr>
        <p:spPr>
          <a:xfrm>
            <a:off x="5449503"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51899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50558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9403"/>
            <a:ext cx="515576" cy="440418"/>
            <a:chOff x="454963" y="339403"/>
            <a:chExt cx="515576" cy="440418"/>
          </a:xfrm>
        </p:grpSpPr>
        <p:sp>
          <p:nvSpPr>
            <p:cNvPr id="11" name="AutoShape 11"/>
            <p:cNvSpPr/>
            <p:nvPr/>
          </p:nvSpPr>
          <p:spPr>
            <a:xfrm>
              <a:off x="454963" y="342353"/>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575049" y="33940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689125" y="34112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799768" y="35009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904945" y="34595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454963" y="460127"/>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45717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45889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46786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46373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57790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57495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57666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58563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58150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69567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692725"/>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69444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70341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69927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sp>
        <p:nvSpPr>
          <p:cNvPr id="31" name="TextBox 31"/>
          <p:cNvSpPr txBox="1"/>
          <p:nvPr/>
        </p:nvSpPr>
        <p:spPr>
          <a:xfrm>
            <a:off x="1218874" y="193183"/>
            <a:ext cx="10003548"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075" b="1">
                <a:solidFill>
                  <a:schemeClr val="accent1"/>
                </a:solidFill>
                <a:latin typeface="Microsoft Yahei"/>
                <a:ea typeface="Microsoft Yahei"/>
                <a:cs typeface="Microsoft Yahei"/>
              </a:rPr>
              <a:t>侧扫雷达工作原理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侧扫雷达系统主要由发射天线、接收天线、数据处理和显示终端等组成。</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发射天线负责向水域发射微波，接收天线负责接收反射信号，数据处理和显示终端负责对接收到的信号进行处理和显示。</a:t>
            </a:r>
          </a:p>
        </p:txBody>
      </p:sp>
      <p:sp>
        <p:nvSpPr>
          <p:cNvPr id="5" name="AutoShape 5"/>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TextBox 25"/>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侧扫雷达系统组成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侧扫雷达数据具有高分辨率和高覆盖率的特点，能够提供精确的目标物位置和形状信息。</a:t>
            </a:r>
          </a:p>
        </p:txBody>
      </p:sp>
      <p:sp>
        <p:nvSpPr>
          <p:cNvPr id="11" name="TextBox 11"/>
          <p:cNvSpPr txBox="1"/>
          <p:nvPr/>
        </p:nvSpPr>
        <p:spPr>
          <a:xfrm>
            <a:off x="1183471" y="4329642"/>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侧扫雷达数据还能够反映水域流速和流向等流体力学信息，为水文和水动力学研究提供重要数据支持。</a:t>
            </a:r>
          </a:p>
        </p:txBody>
      </p:sp>
      <p:sp>
        <p:nvSpPr>
          <p:cNvPr id="12" name="AutoShape 12"/>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TextBox 32"/>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侧扫雷达数据特点</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solidFill>
                <a:highlight>
                  <a:srgbClr val="000000">
                    <a:alpha val="0"/>
                  </a:srgbClr>
                </a:highlight>
                <a:latin typeface="Microsoft Yahei"/>
                <a:ea typeface="Microsoft Yahei"/>
                <a:cs typeface="Microsoft Yahei"/>
              </a:rPr>
              <a:t>在线测流系统设计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59929"/>
            <a:ext cx="980994" cy="46864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Freeform 3"/>
          <p:cNvSpPr/>
          <p:nvPr/>
        </p:nvSpPr>
        <p:spPr>
          <a:xfrm>
            <a:off x="1412120" y="1758445"/>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2864738" y="1759929"/>
            <a:ext cx="980994" cy="46864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Freeform 5"/>
          <p:cNvSpPr/>
          <p:nvPr/>
        </p:nvSpPr>
        <p:spPr>
          <a:xfrm>
            <a:off x="3675592" y="1758445"/>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TextBox 6"/>
          <p:cNvSpPr txBox="1"/>
          <p:nvPr/>
        </p:nvSpPr>
        <p:spPr>
          <a:xfrm>
            <a:off x="880174" y="1564579"/>
            <a:ext cx="1112660"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01</a:t>
            </a:r>
          </a:p>
        </p:txBody>
      </p:sp>
      <p:sp>
        <p:nvSpPr>
          <p:cNvPr id="7" name="TextBox 7"/>
          <p:cNvSpPr txBox="1"/>
          <p:nvPr/>
        </p:nvSpPr>
        <p:spPr>
          <a:xfrm>
            <a:off x="3169325" y="1564579"/>
            <a:ext cx="1112660"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02</a:t>
            </a:r>
          </a:p>
        </p:txBody>
      </p:sp>
      <p:sp>
        <p:nvSpPr>
          <p:cNvPr id="8" name="TextBox 8"/>
          <p:cNvSpPr txBox="1"/>
          <p:nvPr/>
        </p:nvSpPr>
        <p:spPr>
          <a:xfrm>
            <a:off x="454963" y="2396861"/>
            <a:ext cx="222232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基于侧扫雷达的在线测流…</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该系统采用了先进的侧扫雷达技术，能够对河流、湖泊等水域进行实时流速监测。</a:t>
            </a:r>
          </a:p>
        </p:txBody>
      </p:sp>
      <p:sp>
        <p:nvSpPr>
          <p:cNvPr id="10" name="TextBox 10"/>
          <p:cNvSpPr txBox="1"/>
          <p:nvPr/>
        </p:nvSpPr>
        <p:spPr>
          <a:xfrm>
            <a:off x="2734570" y="2396861"/>
            <a:ext cx="222232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分布式架构</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系统采用了分布式架构，由前端采集设备、数据传输设备和数据处理与分析设备组成。</a:t>
            </a:r>
          </a:p>
        </p:txBody>
      </p:sp>
      <p:sp>
        <p:nvSpPr>
          <p:cNvPr id="12" name="TextBox 12"/>
          <p:cNvSpPr txBox="1"/>
          <p:nvPr/>
        </p:nvSpPr>
        <p:spPr>
          <a:xfrm>
            <a:off x="5021895" y="2396861"/>
            <a:ext cx="222232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前端采集设备</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负责采集水域的流速数据，并将数据传输至数据传输设备。</a:t>
            </a:r>
          </a:p>
        </p:txBody>
      </p:sp>
      <p:sp>
        <p:nvSpPr>
          <p:cNvPr id="14" name="TextBox 14"/>
          <p:cNvSpPr txBox="1"/>
          <p:nvPr/>
        </p:nvSpPr>
        <p:spPr>
          <a:xfrm>
            <a:off x="7289688" y="2396861"/>
            <a:ext cx="222232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数据传输设备</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负责将前端采集设备传输来的流速数据通过无线或有线方式传输至数据处理与分析设备。</a:t>
            </a:r>
          </a:p>
        </p:txBody>
      </p:sp>
      <p:sp>
        <p:nvSpPr>
          <p:cNvPr id="16" name="TextBox 16"/>
          <p:cNvSpPr txBox="1"/>
          <p:nvPr/>
        </p:nvSpPr>
        <p:spPr>
          <a:xfrm>
            <a:off x="9527896" y="2396861"/>
            <a:ext cx="222232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数据处理与分析设备</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负责对接收到的流速数据进行处理和分析，生成报告和图表。</a:t>
            </a:r>
          </a:p>
        </p:txBody>
      </p:sp>
      <p:sp>
        <p:nvSpPr>
          <p:cNvPr id="18" name="AutoShape 18"/>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TextBox 38"/>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系统总体架构</a:t>
            </a:r>
          </a:p>
        </p:txBody>
      </p:sp>
      <p:sp>
        <p:nvSpPr>
          <p:cNvPr id="39" name="AutoShape 39"/>
          <p:cNvSpPr/>
          <p:nvPr/>
        </p:nvSpPr>
        <p:spPr>
          <a:xfrm>
            <a:off x="5193089" y="1761412"/>
            <a:ext cx="980994" cy="46864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Freeform 40"/>
          <p:cNvSpPr/>
          <p:nvPr/>
        </p:nvSpPr>
        <p:spPr>
          <a:xfrm>
            <a:off x="6003942" y="1759929"/>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7469028" y="1761412"/>
            <a:ext cx="980994" cy="46864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Freeform 42"/>
          <p:cNvSpPr/>
          <p:nvPr/>
        </p:nvSpPr>
        <p:spPr>
          <a:xfrm>
            <a:off x="8279882" y="1759929"/>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9710204" y="1761412"/>
            <a:ext cx="980994" cy="46864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Freeform 44"/>
          <p:cNvSpPr/>
          <p:nvPr/>
        </p:nvSpPr>
        <p:spPr>
          <a:xfrm>
            <a:off x="10521058" y="1759929"/>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5" name="TextBox 45"/>
          <p:cNvSpPr txBox="1"/>
          <p:nvPr/>
        </p:nvSpPr>
        <p:spPr>
          <a:xfrm>
            <a:off x="5471996" y="1588963"/>
            <a:ext cx="1112660"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03</a:t>
            </a:r>
          </a:p>
        </p:txBody>
      </p:sp>
      <p:sp>
        <p:nvSpPr>
          <p:cNvPr id="46" name="TextBox 46"/>
          <p:cNvSpPr txBox="1"/>
          <p:nvPr/>
        </p:nvSpPr>
        <p:spPr>
          <a:xfrm>
            <a:off x="7735744" y="1588963"/>
            <a:ext cx="1112660"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04</a:t>
            </a:r>
          </a:p>
        </p:txBody>
      </p:sp>
      <p:sp>
        <p:nvSpPr>
          <p:cNvPr id="47" name="TextBox 47"/>
          <p:cNvSpPr txBox="1"/>
          <p:nvPr/>
        </p:nvSpPr>
        <p:spPr>
          <a:xfrm>
            <a:off x="9976920" y="1588963"/>
            <a:ext cx="1112660"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05</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前端采集设备采用了高性能的侧扫雷达，能够实时监测水域的流速。</a:t>
            </a:r>
          </a:p>
        </p:txBody>
      </p:sp>
      <p:sp>
        <p:nvSpPr>
          <p:cNvPr id="4" name="TextBox 4"/>
          <p:cNvSpPr txBox="1"/>
          <p:nvPr/>
        </p:nvSpPr>
        <p:spPr>
          <a:xfrm>
            <a:off x="994345" y="1509487"/>
            <a:ext cx="4154618" cy="468058"/>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dk1"/>
                </a:solidFill>
                <a:latin typeface="Microsoft Yahei"/>
                <a:ea typeface="Microsoft Yahei"/>
                <a:cs typeface="Microsoft Yahei"/>
              </a:rPr>
              <a:t>侧扫雷达</a:t>
            </a:r>
          </a:p>
        </p:txBody>
      </p:sp>
      <p:pic>
        <p:nvPicPr>
          <p:cNvPr id="5" name="Picture 5"/>
          <p:cNvPicPr>
            <a:picLocks noChangeAspect="1"/>
          </p:cNvPicPr>
          <p:nvPr/>
        </p:nvPicPr>
        <p:blipFill>
          <a:blip r:embed="rId2"/>
          <a:srcRect l="41667" r="41667"/>
          <a:stretch>
            <a:fillRect/>
          </a:stretch>
        </p:blipFill>
        <p:spPr>
          <a:xfrm>
            <a:off x="6095999"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前端采集设备对采集到的流速数据进行初步处理，如数据清洗、格式转换等。</a:t>
            </a:r>
          </a:p>
        </p:txBody>
      </p:sp>
      <p:sp>
        <p:nvSpPr>
          <p:cNvPr id="7" name="TextBox 7"/>
          <p:cNvSpPr txBox="1"/>
          <p:nvPr/>
        </p:nvSpPr>
        <p:spPr>
          <a:xfrm>
            <a:off x="994345" y="3118831"/>
            <a:ext cx="4154618" cy="468058"/>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dk1"/>
                </a:solidFill>
                <a:latin typeface="Microsoft Yahei"/>
                <a:ea typeface="Microsoft Yahei"/>
                <a:cs typeface="Microsoft Yahei"/>
              </a:rPr>
              <a:t>数据处理</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前端采集设备将处理后的流速数据通过无线或有线方式传输至数据传输设备。</a:t>
            </a:r>
          </a:p>
        </p:txBody>
      </p:sp>
      <p:sp>
        <p:nvSpPr>
          <p:cNvPr id="9" name="TextBox 9"/>
          <p:cNvSpPr txBox="1"/>
          <p:nvPr/>
        </p:nvSpPr>
        <p:spPr>
          <a:xfrm>
            <a:off x="994345" y="4755268"/>
            <a:ext cx="4154618" cy="468058"/>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dk1"/>
                </a:solidFill>
                <a:latin typeface="Microsoft Yahei"/>
                <a:ea typeface="Microsoft Yahei"/>
                <a:cs typeface="Microsoft Yahei"/>
              </a:rPr>
              <a:t>数据传输</a:t>
            </a:r>
          </a:p>
        </p:txBody>
      </p:sp>
      <p:grpSp>
        <p:nvGrpSpPr>
          <p:cNvPr id="10" name="Group 10"/>
          <p:cNvGrpSpPr/>
          <p:nvPr/>
        </p:nvGrpSpPr>
        <p:grpSpPr>
          <a:xfrm>
            <a:off x="454963" y="285778"/>
            <a:ext cx="515576" cy="440418"/>
            <a:chOff x="454963" y="285778"/>
            <a:chExt cx="515576" cy="440418"/>
          </a:xfrm>
        </p:grpSpPr>
        <p:sp>
          <p:nvSpPr>
            <p:cNvPr id="11" name="AutoShape 11"/>
            <p:cNvSpPr/>
            <p:nvPr/>
          </p:nvSpPr>
          <p:spPr>
            <a:xfrm>
              <a:off x="454963" y="28872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575049" y="28577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689125" y="28749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799768" y="29646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904945" y="29233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454963" y="40650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40355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40526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41423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41010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52427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521325"/>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52304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53201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52787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64204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639099"/>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640815"/>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649785"/>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645653"/>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sp>
        <p:nvSpPr>
          <p:cNvPr id="31" name="TextBox 31"/>
          <p:cNvSpPr txBox="1"/>
          <p:nvPr/>
        </p:nvSpPr>
        <p:spPr>
          <a:xfrm>
            <a:off x="1218874" y="228047"/>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前端采集模块</a:t>
            </a:r>
          </a:p>
        </p:txBody>
      </p:sp>
      <p:sp>
        <p:nvSpPr>
          <p:cNvPr id="32" name="AutoShape 32"/>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283391"/>
            <a:ext cx="515576" cy="440418"/>
            <a:chOff x="454963" y="283391"/>
            <a:chExt cx="515576" cy="440418"/>
          </a:xfrm>
        </p:grpSpPr>
        <p:sp>
          <p:nvSpPr>
            <p:cNvPr id="3" name="AutoShape 3"/>
            <p:cNvSpPr/>
            <p:nvPr/>
          </p:nvSpPr>
          <p:spPr>
            <a:xfrm>
              <a:off x="454963" y="28634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575049" y="2833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689125" y="2851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799768" y="2940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904945" y="2899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454963" y="40411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575049" y="4011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689125" y="4028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799768" y="4118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904945" y="4077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454963" y="52188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575049" y="51893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689125" y="520655"/>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799768" y="529625"/>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904945" y="525492"/>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454963" y="63966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575049" y="63671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689125" y="63842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799768" y="64739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904945" y="64326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sp>
        <p:nvSpPr>
          <p:cNvPr id="23" name="TextBox 23"/>
          <p:cNvSpPr txBox="1"/>
          <p:nvPr/>
        </p:nvSpPr>
        <p:spPr>
          <a:xfrm>
            <a:off x="1104651" y="225660"/>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数据传输模块</a:t>
            </a:r>
          </a:p>
        </p:txBody>
      </p:sp>
      <p:grpSp>
        <p:nvGrpSpPr>
          <p:cNvPr id="24" name="Group 24"/>
          <p:cNvGrpSpPr/>
          <p:nvPr/>
        </p:nvGrpSpPr>
        <p:grpSpPr>
          <a:xfrm>
            <a:off x="5982796" y="3116804"/>
            <a:ext cx="5783287" cy="1160526"/>
            <a:chOff x="5982796" y="3116804"/>
            <a:chExt cx="5783287" cy="1160526"/>
          </a:xfrm>
        </p:grpSpPr>
        <p:sp>
          <p:nvSpPr>
            <p:cNvPr id="25" name="TextBox 25"/>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数据加密</a:t>
              </a:r>
            </a:p>
          </p:txBody>
        </p:sp>
        <p:sp>
          <p:nvSpPr>
            <p:cNvPr id="26" name="TextBox 26"/>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为确保数据安全，数据传输设备支持对传输数据进行加密处理。</a:t>
              </a:r>
            </a:p>
          </p:txBody>
        </p:sp>
      </p:grpSp>
      <p:grpSp>
        <p:nvGrpSpPr>
          <p:cNvPr id="27" name="Group 27"/>
          <p:cNvGrpSpPr/>
          <p:nvPr/>
        </p:nvGrpSpPr>
        <p:grpSpPr>
          <a:xfrm>
            <a:off x="5982796" y="4769459"/>
            <a:ext cx="5783287" cy="1160526"/>
            <a:chOff x="5982796" y="4769459"/>
            <a:chExt cx="5783287" cy="1160526"/>
          </a:xfrm>
        </p:grpSpPr>
        <p:sp>
          <p:nvSpPr>
            <p:cNvPr id="28" name="TextBox 28"/>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数据缓存</a:t>
              </a:r>
            </a:p>
          </p:txBody>
        </p:sp>
        <p:sp>
          <p:nvSpPr>
            <p:cNvPr id="29" name="TextBox 29"/>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数据传输设备具备数据缓存功能，能够在网络断开时继续传输数据。</a:t>
              </a:r>
            </a:p>
          </p:txBody>
        </p:sp>
      </p:grpSp>
      <p:sp>
        <p:nvSpPr>
          <p:cNvPr id="30" name="TextBox 30"/>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数据传输协议</a:t>
            </a:r>
          </a:p>
        </p:txBody>
      </p:sp>
      <p:sp>
        <p:nvSpPr>
          <p:cNvPr id="31" name="TextBox 31"/>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数据传输设备支持多种数据传输协议，如TCP/IP、UDP等。</a:t>
            </a:r>
          </a:p>
        </p:txBody>
      </p:sp>
      <p:pic>
        <p:nvPicPr>
          <p:cNvPr id="32" name="Picture 32"/>
          <p:cNvPicPr>
            <a:picLocks noChangeAspect="1"/>
          </p:cNvPicPr>
          <p:nvPr/>
        </p:nvPicPr>
        <p:blipFill>
          <a:blip r:embed="rId2"/>
          <a:srcRect l="13818" r="13818"/>
          <a:stretch>
            <a:fillRect/>
          </a:stretch>
        </p:blipFill>
        <p:spPr>
          <a:xfrm>
            <a:off x="869006" y="1293634"/>
            <a:ext cx="4563024" cy="4563025"/>
          </a:xfrm>
          <a:prstGeom prst="diamond">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466" r="13466"/>
          <a:stretch>
            <a:fillRect/>
          </a:stretch>
        </p:blipFill>
        <p:spPr>
          <a:xfrm>
            <a:off x="7092556" y="1559288"/>
            <a:ext cx="4492828" cy="4492828"/>
          </a:xfrm>
          <a:prstGeom prst="roundRect">
            <a:avLst/>
          </a:prstGeom>
        </p:spPr>
      </p:pic>
      <p:sp>
        <p:nvSpPr>
          <p:cNvPr id="3" name="Freeform 3"/>
          <p:cNvSpPr/>
          <p:nvPr/>
        </p:nvSpPr>
        <p:spPr>
          <a:xfrm>
            <a:off x="55708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5744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AutoShape 5"/>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TextBox 25"/>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数据处理与分析模块</a:t>
            </a:r>
          </a:p>
        </p:txBody>
      </p:sp>
      <p:sp>
        <p:nvSpPr>
          <p:cNvPr id="26" name="Freeform 26"/>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28" name="Freeform 28"/>
          <p:cNvSpPr/>
          <p:nvPr/>
        </p:nvSpPr>
        <p:spPr>
          <a:xfrm>
            <a:off x="575049"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775416"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30" name="TextBox 30"/>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数据处理与分析设备对接收到的流速数据进行进一步处理，如数据解析、异常检测等。</a:t>
            </a:r>
          </a:p>
        </p:txBody>
      </p:sp>
      <p:sp>
        <p:nvSpPr>
          <p:cNvPr id="31" name="TextBox 31"/>
          <p:cNvSpPr txBox="1"/>
          <p:nvPr/>
        </p:nvSpPr>
        <p:spPr>
          <a:xfrm>
            <a:off x="2248535" y="1250513"/>
            <a:ext cx="421605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数据处理</a:t>
            </a:r>
          </a:p>
        </p:txBody>
      </p:sp>
      <p:sp>
        <p:nvSpPr>
          <p:cNvPr id="32" name="TextBox 32"/>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通过对流速数据的分析，数据处理与分析设备能够生成报告和图表，为使用者提供参考。</a:t>
            </a:r>
          </a:p>
        </p:txBody>
      </p:sp>
      <p:sp>
        <p:nvSpPr>
          <p:cNvPr id="33" name="TextBox 33"/>
          <p:cNvSpPr txBox="1"/>
          <p:nvPr/>
        </p:nvSpPr>
        <p:spPr>
          <a:xfrm>
            <a:off x="2248535" y="2928472"/>
            <a:ext cx="421605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数据分析</a:t>
            </a:r>
          </a:p>
        </p:txBody>
      </p:sp>
      <p:sp>
        <p:nvSpPr>
          <p:cNvPr id="34" name="TextBox 34"/>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数据处理与分析设备支持将流速数据存储在数据库或文件中，方便后续查询和分析。</a:t>
            </a:r>
          </a:p>
        </p:txBody>
      </p:sp>
      <p:sp>
        <p:nvSpPr>
          <p:cNvPr id="35" name="TextBox 35"/>
          <p:cNvSpPr txBox="1"/>
          <p:nvPr/>
        </p:nvSpPr>
        <p:spPr>
          <a:xfrm>
            <a:off x="2248535" y="4694325"/>
            <a:ext cx="421605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数据存储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https://d.book118.com/586241225141010054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F9BDE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2024-09-21T19:17:38.992</cp:lastPrinted>
  <dcterms:created xsi:type="dcterms:W3CDTF">2024-09-21T11:17:39Z</dcterms:created>
  <dcterms:modified xsi:type="dcterms:W3CDTF">2024-09-21T11:17:40Z</dcterms:modified>
</cp:coreProperties>
</file>