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embeddedFontLst>
    <p:embeddedFont>
      <p:font typeface="黑体" panose="02010609060101010101" pitchFamily="1" charset="-122"/>
      <p:regular r:id="rId19"/>
    </p:embeddedFont>
    <p:embeddedFont>
      <p:font typeface="方正舒体" panose="02010601030101010101" pitchFamily="2" charset="-122"/>
      <p:regular r:id="rId20"/>
    </p:embeddedFont>
    <p:embeddedFont>
      <p:font typeface="楷体" panose="02010609060101010101" pitchFamily="1" charset="-122"/>
      <p:regular r:id="rId21"/>
    </p:embeddedFont>
    <p:embeddedFont>
      <p:font typeface="华文新魏" panose="02010800040101010101" pitchFamily="2" charset="-122"/>
      <p:regular r:id="rId22"/>
    </p:embeddedFont>
    <p:embeddedFont>
      <p:font typeface="Calibri" panose="020F0502020204030204" charset="0"/>
      <p:regular r:id="rId23"/>
      <p:bold r:id="rId24"/>
      <p:italic r:id="rId25"/>
      <p:boldItalic r:id="rId26"/>
    </p:embeddedFont>
    <p:embeddedFont>
      <p:font typeface="微软雅黑" panose="020B0503020204020204" charset="-122"/>
      <p:regular r:id="rId27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font" Target="fonts/font6.fntdata" /><Relationship Id="rId25" Type="http://schemas.openxmlformats.org/officeDocument/2006/relationships/font" Target="fonts/font7.fntdata" /><Relationship Id="rId26" Type="http://schemas.openxmlformats.org/officeDocument/2006/relationships/font" Target="fonts/font8.fntdata" /><Relationship Id="rId27" Type="http://schemas.openxmlformats.org/officeDocument/2006/relationships/font" Target="fonts/font9.fntdata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9E8A8-2EF3-4AE7-AD8E-6BFBC1984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0F7EA-3820-4F89-8355-1115BCD7C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6DC1C-68DC-4269-97B8-A57981A9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04CE6-E58F-43AA-B253-E0267ED27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E1961-A7BF-47EF-8FB2-F361BA760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C9B4D3-0DB1-4B37-83FF-23F6F0215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F2B06-A7C3-400F-BA1C-D6B7D5D07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BC3BF-0CFD-408D-97FC-7FB036765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FA4F6-D8DE-47A3-9367-E1872B2C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7A87A-18B7-4438-B970-EE28D423C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9451C-144F-4A1F-955F-EA4ED4CAC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4313102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5643570" y="5565338"/>
            <a:ext cx="3286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mtClean="0">
                <a:latin typeface="黑体" panose="02010609060101010101" pitchFamily="49" charset="-122"/>
                <a:ea typeface="黑体" panose="02010609060101010101" pitchFamily="49" charset="-122"/>
              </a:rPr>
              <a:t>          </a:t>
            </a:r>
            <a:endParaRPr lang="zh-CN" altLang="en-US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285720" y="357166"/>
            <a:ext cx="81439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6000" smtClean="0">
                <a:latin typeface="方正舒体" panose="02010601030101010101" pitchFamily="2" charset="-122"/>
                <a:ea typeface="方正舒体" panose="02010601030101010101" pitchFamily="2" charset="-122"/>
              </a:rPr>
              <a:t>小学生礼仪课堂</a:t>
            </a:r>
            <a:endParaRPr lang="en-US" altLang="zh-CN" sz="6000" smtClean="0">
              <a:latin typeface="方正舒体" panose="02010601030101010101" pitchFamily="2" charset="-122"/>
              <a:ea typeface="方正舒体" panose="02010601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6000" smtClean="0">
                <a:latin typeface="方正舒体" panose="02010601030101010101" pitchFamily="2" charset="-122"/>
                <a:ea typeface="方正舒体" panose="02010601030101010101" pitchFamily="2" charset="-122"/>
              </a:rPr>
              <a:t>        ——</a:t>
            </a:r>
            <a:r>
              <a:rPr lang="zh-CN" altLang="en-US" sz="6000" smtClean="0">
                <a:latin typeface="方正舒体" panose="02010601030101010101" pitchFamily="2" charset="-122"/>
                <a:ea typeface="方正舒体" panose="02010601030101010101" pitchFamily="2" charset="-122"/>
              </a:rPr>
              <a:t>待客访客之道</a:t>
            </a:r>
            <a:endParaRPr lang="zh-CN" altLang="en-US" sz="6000"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pic>
        <p:nvPicPr>
          <p:cNvPr id="4" name="图片 3" descr="u=2423835593,911259694&amp;fm=21&amp;gp=0.jpg"/>
          <p:cNvPicPr>
            <a:picLocks noChangeAspect="1"/>
          </p:cNvPicPr>
          <p:nvPr/>
        </p:nvPicPr>
        <p:blipFill>
          <a:blip r:embed="rId2"/>
          <a:srcRect l="41618" t="20809" r="11561" b="2890"/>
          <a:stretch>
            <a:fillRect/>
          </a:stretch>
        </p:blipFill>
        <p:spPr>
          <a:xfrm rot="1031644">
            <a:off x="848881" y="3029360"/>
            <a:ext cx="2619192" cy="3239504"/>
          </a:xfrm>
          <a:prstGeom prst="rect">
            <a:avLst/>
          </a:prstGeom>
        </p:spPr>
      </p:pic>
      <p:sp>
        <p:nvSpPr>
          <p:cNvPr id="7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  <p:sp>
        <p:nvSpPr>
          <p:cNvPr id="8" name="TextBox 7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blinds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42910" y="785794"/>
            <a:ext cx="8072494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    过春节，除了有贴春联、贴窗花、放爆竹、发红包、穿新衣、吃饺子、守岁等活动和习俗，探亲访友也是必不可少的。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小朋友们，请仔细想想：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</a:rPr>
              <a:t>    1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春节期间，家里来了客人，你们是怎么做的呢？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</a:rPr>
              <a:t>    2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你去给亲戚拜年，在亲戚家是怎么度过的？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69" name="Rectangle 1"/>
          <p:cNvSpPr>
            <a:spLocks noChangeArrowheads="1"/>
          </p:cNvSpPr>
          <p:nvPr/>
        </p:nvSpPr>
        <p:spPr bwMode="auto">
          <a:xfrm>
            <a:off x="428596" y="142852"/>
            <a:ext cx="8209890" cy="120032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smtClean="0">
                <a:latin typeface="楷体" panose="02010609060101010101" pitchFamily="49" charset="-122"/>
                <a:ea typeface="楷体" panose="02010609060101010101" pitchFamily="49" charset="-122"/>
              </a:rPr>
              <a:t> </a:t>
            </a:r>
            <a:endParaRPr lang="zh-CN" altLang="en-US" sz="24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smtClean="0"/>
          </a:p>
        </p:txBody>
      </p:sp>
      <p:pic>
        <p:nvPicPr>
          <p:cNvPr id="3" name="图片 2" descr="B008X0QO4K_02_amzn.jpg"/>
          <p:cNvPicPr>
            <a:picLocks noChangeAspect="1"/>
          </p:cNvPicPr>
          <p:nvPr/>
        </p:nvPicPr>
        <p:blipFill>
          <a:blip r:embed="rId2"/>
          <a:srcRect l="2499" t="3717" r="2500" b="13270"/>
          <a:stretch>
            <a:fillRect/>
          </a:stretch>
        </p:blipFill>
        <p:spPr>
          <a:xfrm>
            <a:off x="1785918" y="0"/>
            <a:ext cx="7358082" cy="685800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357158" y="500042"/>
            <a:ext cx="1132620" cy="56323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具</a:t>
            </a:r>
            <a:endParaRPr lang="en-US" altLang="zh-CN" sz="40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0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体</a:t>
            </a:r>
            <a:endParaRPr lang="en-US" altLang="zh-CN" sz="40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0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我</a:t>
            </a:r>
            <a:endParaRPr lang="en-US" altLang="zh-CN" sz="40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0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该</a:t>
            </a:r>
            <a:endParaRPr lang="en-US" altLang="zh-CN" sz="40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0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怎</a:t>
            </a:r>
            <a:endParaRPr lang="en-US" altLang="zh-CN" sz="40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0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样做</a:t>
            </a:r>
            <a:endParaRPr lang="en-US" altLang="zh-CN" sz="40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0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呢</a:t>
            </a:r>
            <a:endParaRPr lang="en-US" altLang="zh-CN" sz="4000" b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0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？</a:t>
            </a:r>
            <a:endParaRPr lang="zh-CN" altLang="en-US" sz="40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8370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1928794" y="4786322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 b="1" cap="none" spc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85786" y="2000240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/>
              <a:t> </a:t>
            </a:r>
            <a:endParaRPr lang="zh-CN" altLang="en-US" sz="2000"/>
          </a:p>
        </p:txBody>
      </p:sp>
      <p:pic>
        <p:nvPicPr>
          <p:cNvPr id="10" name="图片 9" descr="03b1OOOPIC5b (1).jpg"/>
          <p:cNvPicPr>
            <a:picLocks noChangeAspect="1"/>
          </p:cNvPicPr>
          <p:nvPr/>
        </p:nvPicPr>
        <p:blipFill>
          <a:blip r:embed="rId2"/>
          <a:srcRect l="5101" t="2083" r="3061" b="4166"/>
          <a:stretch>
            <a:fillRect/>
          </a:stretch>
        </p:blipFill>
        <p:spPr>
          <a:xfrm>
            <a:off x="2143108" y="0"/>
            <a:ext cx="7000892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57158" y="1500174"/>
            <a:ext cx="192882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mtClean="0">
                <a:latin typeface="方正舒体" panose="02010601030101010101" pitchFamily="2" charset="-122"/>
                <a:ea typeface="方正舒体" panose="02010601030101010101" pitchFamily="2" charset="-122"/>
              </a:rPr>
              <a:t>小朋友们，图中小主人的做法对不对？</a:t>
            </a:r>
            <a:endParaRPr lang="zh-CN" altLang="en-US" sz="4000"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1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 spd="med">
    <p:wedg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lum/>
          </a:blip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928794" y="0"/>
            <a:ext cx="700092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400" smtClean="0">
                <a:latin typeface="方正舒体" panose="02010601030101010101" pitchFamily="2" charset="-122"/>
                <a:ea typeface="方正舒体" panose="02010601030101010101" pitchFamily="2" charset="-122"/>
              </a:rPr>
              <a:t>       一、客人来之前</a:t>
            </a:r>
            <a:endParaRPr lang="en-US" altLang="zh-CN" sz="4400" smtClean="0">
              <a:latin typeface="方正舒体" panose="02010601030101010101" pitchFamily="2" charset="-122"/>
              <a:ea typeface="方正舒体" panose="02010601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4800" smtClean="0">
                <a:latin typeface="方正舒体" panose="02010601030101010101" pitchFamily="2" charset="-122"/>
                <a:ea typeface="方正舒体" panose="02010601030101010101" pitchFamily="2" charset="-122"/>
              </a:rPr>
              <a:t>    </a:t>
            </a:r>
            <a:endParaRPr lang="zh-CN" altLang="en-US" sz="4800"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357422" y="1000108"/>
            <a:ext cx="650085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1.</a:t>
            </a:r>
            <a:r>
              <a:rPr lang="zh-CN" altLang="en-US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打扫卫生。检查地面、沙发、桌子、床铺等是否整洁。并通过一些特殊的布置给家里增添一些喜庆的气氛，这样客人来了不但会感觉舒服、快乐，同时能体会主人对他的尊重。</a:t>
            </a:r>
            <a:endParaRPr lang="en-US" altLang="zh-CN" sz="28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r>
              <a:rPr lang="en-US" altLang="zh-CN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2.</a:t>
            </a:r>
            <a:r>
              <a:rPr lang="zh-CN" altLang="en-US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帮助父母将饮料、糖果等摆放好。</a:t>
            </a:r>
            <a:endParaRPr lang="en-US" altLang="zh-CN" sz="28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7" name="图片 6" descr="u=2367359546,3853374705&amp;fm=21&amp;gp=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3714752"/>
            <a:ext cx="3790416" cy="3143248"/>
          </a:xfrm>
          <a:prstGeom prst="rect">
            <a:avLst/>
          </a:prstGeom>
        </p:spPr>
      </p:pic>
      <p:pic>
        <p:nvPicPr>
          <p:cNvPr id="8" name="图片 7" descr="u=1170774953,447567116&amp;fm=21&amp;gp=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1131" y="3714752"/>
            <a:ext cx="3243935" cy="3143248"/>
          </a:xfrm>
          <a:prstGeom prst="rect">
            <a:avLst/>
          </a:prstGeom>
        </p:spPr>
      </p:pic>
      <p:sp>
        <p:nvSpPr>
          <p:cNvPr id="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lum/>
          </a:blip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928794" y="0"/>
            <a:ext cx="700092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400" smtClean="0">
                <a:latin typeface="方正舒体" panose="02010601030101010101" pitchFamily="2" charset="-122"/>
                <a:ea typeface="方正舒体" panose="02010601030101010101" pitchFamily="2" charset="-122"/>
              </a:rPr>
              <a:t>       一、客人来之前</a:t>
            </a:r>
            <a:endParaRPr lang="en-US" altLang="zh-CN" sz="4400" smtClean="0">
              <a:latin typeface="方正舒体" panose="02010601030101010101" pitchFamily="2" charset="-122"/>
              <a:ea typeface="方正舒体" panose="02010601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4800" smtClean="0">
                <a:latin typeface="方正舒体" panose="02010601030101010101" pitchFamily="2" charset="-122"/>
                <a:ea typeface="方正舒体" panose="02010601030101010101" pitchFamily="2" charset="-122"/>
              </a:rPr>
              <a:t>    </a:t>
            </a:r>
            <a:endParaRPr lang="zh-CN" altLang="en-US" sz="4800"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357422" y="1000108"/>
            <a:ext cx="6500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3.</a:t>
            </a:r>
            <a:r>
              <a:rPr lang="zh-CN" altLang="en-US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注意自己的仪容仪表，不可穿睡衣。</a:t>
            </a:r>
            <a:endParaRPr lang="zh-CN" altLang="en-US" sz="280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1026" name="Picture 2" descr="c:\users\administrator\appdata\roaming\360se6\User Data\temp\u=3338339534,3032938444&amp;fm=21&amp;gp=0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786050" y="1643050"/>
            <a:ext cx="3071834" cy="3447979"/>
          </a:xfrm>
          <a:prstGeom prst="rect">
            <a:avLst/>
          </a:prstGeom>
          <a:noFill/>
        </p:spPr>
      </p:pic>
      <p:pic>
        <p:nvPicPr>
          <p:cNvPr id="1028" name="Picture 4" descr="c:\users\administrator\appdata\roaming\360se6\User Data\temp\u=944016716,2961337314&amp;fm=21&amp;gp=0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857884" y="3630563"/>
            <a:ext cx="3286116" cy="3227437"/>
          </a:xfrm>
          <a:prstGeom prst="rect">
            <a:avLst/>
          </a:prstGeom>
          <a:noFill/>
        </p:spPr>
      </p:pic>
      <p:sp>
        <p:nvSpPr>
          <p:cNvPr id="102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lum/>
          </a:blip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 descr="c:\users\administrator\appdata\roaming\360se6\User Data\temp\u=954635792,1853899211&amp;fm=21&amp;gp=0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143875" y="0"/>
            <a:ext cx="1000125" cy="142875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928926" y="214290"/>
            <a:ext cx="5000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mtClean="0">
                <a:latin typeface="方正舒体" panose="02010601030101010101" pitchFamily="2" charset="-122"/>
                <a:ea typeface="方正舒体" panose="02010601030101010101" pitchFamily="2" charset="-122"/>
              </a:rPr>
              <a:t>二、客人来了</a:t>
            </a:r>
            <a:endParaRPr lang="zh-CN" altLang="en-US" sz="4000">
              <a:latin typeface="方正舒体" panose="02010601030101010101" pitchFamily="2" charset="-122"/>
              <a:ea typeface="方正舒体" panose="02010601030101010101" pitchFamily="2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357818" y="3286123"/>
            <a:ext cx="3786182" cy="357187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6" name="矩形 5"/>
          <p:cNvSpPr/>
          <p:nvPr/>
        </p:nvSpPr>
        <p:spPr>
          <a:xfrm>
            <a:off x="2285984" y="785794"/>
            <a:ext cx="6429404" cy="45243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1.</a:t>
            </a:r>
            <a:r>
              <a:rPr lang="zh-CN" altLang="en-US" sz="24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听到客人敲门或者按门铃，要尽快应答，开门。热情微笑地主动向客人问好。</a:t>
            </a:r>
            <a:endParaRPr lang="en-US" altLang="zh-CN" sz="24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2.</a:t>
            </a:r>
            <a:r>
              <a:rPr lang="zh-CN" altLang="en-US" sz="24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如果父母不在家，要先问清来访人身份，要是出于安全考虑或父母交待不能开门，应说明原因并致歉。</a:t>
            </a:r>
            <a:endParaRPr lang="zh-CN" altLang="en-US" sz="24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3.</a:t>
            </a:r>
            <a:r>
              <a:rPr lang="zh-CN" altLang="en-US" sz="24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客人进门后，如果</a:t>
            </a:r>
            <a:endParaRPr lang="en-US" altLang="zh-CN" sz="24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提着东西或者雨伞，</a:t>
            </a:r>
            <a:endParaRPr lang="en-US" altLang="zh-CN" sz="24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要主动帮助提接。 </a:t>
            </a:r>
            <a:endParaRPr lang="zh-CN" altLang="en-US" sz="240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024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072066" y="3143248"/>
            <a:ext cx="3786182" cy="371475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5" name="矩形 4"/>
          <p:cNvSpPr/>
          <p:nvPr/>
        </p:nvSpPr>
        <p:spPr>
          <a:xfrm>
            <a:off x="1571604" y="428604"/>
            <a:ext cx="7143800" cy="261610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1.</a:t>
            </a:r>
            <a:r>
              <a:rPr lang="zh-CN" altLang="en-US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 以主人的身份主动亲切地请客人入座；准备茶水或饮料，双手递送。在招待别人用茶的时候，要一手抓着杯把，一手托着杯底送上，注意不要用手碰到杯口。 </a:t>
            </a:r>
            <a:endParaRPr lang="en-US" altLang="zh-CN" sz="28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00034" y="357166"/>
            <a:ext cx="803425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待</a:t>
            </a:r>
            <a:endParaRPr lang="en-US" altLang="zh-CN" sz="48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8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客</a:t>
            </a:r>
            <a:endParaRPr lang="en-US" altLang="zh-CN" sz="48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8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礼</a:t>
            </a:r>
            <a:endParaRPr lang="en-US" altLang="zh-CN" sz="48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8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仪</a:t>
            </a:r>
            <a:endParaRPr lang="zh-CN" altLang="en-US" sz="48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218" name="Picture 2" descr="c:\users\administrator\appdata\roaming\360se6\User Data\temp\u=3453691549,1337267492&amp;fm=21&amp;gp=0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500166" y="3143248"/>
            <a:ext cx="3357554" cy="3714752"/>
          </a:xfrm>
          <a:prstGeom prst="rect">
            <a:avLst/>
          </a:prstGeom>
          <a:noFill/>
        </p:spPr>
      </p:pic>
      <p:sp>
        <p:nvSpPr>
          <p:cNvPr id="921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26" name="Picture 6" descr="c:\users\administrator\appdata\roaming\360se6\User Data\temp\u=385614168,1791957518&amp;fm=21&amp;gp=0.jpg"/>
          <p:cNvPicPr>
            <a:picLocks noChangeAspect="1" noChangeArrowheads="1"/>
          </p:cNvPicPr>
          <p:nvPr/>
        </p:nvPicPr>
        <p:blipFill>
          <a:blip r:embed="rId2"/>
          <a:srcRect l="12307" t="11007" r="10769"/>
          <a:stretch>
            <a:fillRect/>
          </a:stretch>
        </p:blipFill>
        <p:spPr bwMode="auto">
          <a:xfrm>
            <a:off x="0" y="3857628"/>
            <a:ext cx="3571900" cy="3000372"/>
          </a:xfrm>
          <a:prstGeom prst="rect">
            <a:avLst/>
          </a:prstGeom>
          <a:noFill/>
        </p:spPr>
      </p:pic>
      <p:sp>
        <p:nvSpPr>
          <p:cNvPr id="6" name="矩形 5"/>
          <p:cNvSpPr/>
          <p:nvPr/>
        </p:nvSpPr>
        <p:spPr>
          <a:xfrm>
            <a:off x="500034" y="357166"/>
            <a:ext cx="803425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待</a:t>
            </a:r>
            <a:endParaRPr lang="en-US" altLang="zh-CN" sz="48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8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客</a:t>
            </a:r>
            <a:endParaRPr lang="en-US" altLang="zh-CN" sz="48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8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礼</a:t>
            </a:r>
            <a:endParaRPr lang="en-US" altLang="zh-CN" sz="4800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8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仪</a:t>
            </a:r>
            <a:endParaRPr lang="zh-CN" altLang="en-US" sz="48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28728" y="357166"/>
            <a:ext cx="742955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2.</a:t>
            </a:r>
            <a:r>
              <a:rPr lang="zh-CN" altLang="en-US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如果是客人是父母的朋友，在与客人问候完毕并帮助父母上茶后，应该主动地告辞离开，不要留在大人身边。在家读书、看电视、游戏等，尽量小声，以免打扰他们的谈话。如果是自己的小伙伴来玩，那么就要以小主人的身份接待。 </a:t>
            </a:r>
            <a:endParaRPr lang="zh-CN" altLang="en-US" sz="28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endParaRPr lang="zh-CN" altLang="en-US"/>
          </a:p>
        </p:txBody>
      </p:sp>
      <p:pic>
        <p:nvPicPr>
          <p:cNvPr id="30724" name="Picture 4" descr="c:\users\administrator\appdata\roaming\360se6\User Data\temp\u=3898638716,3609306625&amp;fm=21&amp;gp=0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750602" y="3929067"/>
            <a:ext cx="4393398" cy="2928934"/>
          </a:xfrm>
          <a:prstGeom prst="rect">
            <a:avLst/>
          </a:prstGeom>
          <a:noFill/>
        </p:spPr>
      </p:pic>
      <p:sp>
        <p:nvSpPr>
          <p:cNvPr id="30727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lum/>
          </a:blip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857356" y="357166"/>
            <a:ext cx="6929486" cy="4635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        </a:t>
            </a:r>
            <a:r>
              <a:rPr lang="zh-CN" altLang="en-US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不可随意向客人索要礼物，如果客人主动给礼物，要得到父母同意才能收下，并要说“谢谢”。</a:t>
            </a:r>
            <a:endParaRPr lang="en-US" altLang="zh-CN" sz="28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        </a:t>
            </a:r>
            <a:r>
              <a:rPr lang="zh-CN" altLang="en-US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但是对于别人要大方，如果客人看到某些物品，表示出喜欢之情，如果可以的话，要大方地赠送给客人。 </a:t>
            </a:r>
            <a:endParaRPr lang="en-US" altLang="zh-CN" sz="28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smtClean="0"/>
              <a:t>        </a:t>
            </a:r>
            <a:endParaRPr lang="zh-CN" altLang="en-US" sz="28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endParaRPr lang="en-US" altLang="zh-CN" sz="24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0" y="214290"/>
            <a:ext cx="1143008" cy="28007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待</a:t>
            </a:r>
            <a:endParaRPr lang="en-US" altLang="zh-CN" sz="4400" b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客</a:t>
            </a:r>
            <a:endParaRPr lang="en-US" altLang="zh-CN" sz="4400" b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礼</a:t>
            </a:r>
            <a:endParaRPr lang="en-US" altLang="zh-CN" sz="4400" b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仪</a:t>
            </a:r>
            <a:endParaRPr lang="zh-CN" altLang="en-US" sz="4400" b="1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9698" name="Picture 2" descr="c:\users\administrator\appdata\roaming\360se6\User Data\temp\u=1728114893,2740365169&amp;fm=21&amp;gp=0.jpg"/>
          <p:cNvPicPr>
            <a:picLocks noChangeAspect="1" noChangeArrowheads="1"/>
          </p:cNvPicPr>
          <p:nvPr/>
        </p:nvPicPr>
        <p:blipFill>
          <a:blip r:embed="rId2"/>
          <a:srcRect r="39994" b="4545"/>
          <a:stretch>
            <a:fillRect/>
          </a:stretch>
        </p:blipFill>
        <p:spPr bwMode="auto">
          <a:xfrm>
            <a:off x="6572232" y="3786190"/>
            <a:ext cx="2571768" cy="3071810"/>
          </a:xfrm>
          <a:prstGeom prst="rect">
            <a:avLst/>
          </a:prstGeom>
          <a:noFill/>
        </p:spPr>
      </p:pic>
      <p:pic>
        <p:nvPicPr>
          <p:cNvPr id="5" name="Picture 2" descr="c:\users\administrator\appdata\roaming\360se6\User Data\temp\u=2893672519,3272761585&amp;fm=21&amp;gp=0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335884" y="3429000"/>
            <a:ext cx="4307786" cy="3429000"/>
          </a:xfrm>
          <a:prstGeom prst="rect">
            <a:avLst/>
          </a:prstGeom>
          <a:noFill/>
        </p:spPr>
      </p:pic>
      <p:sp>
        <p:nvSpPr>
          <p:cNvPr id="2969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857356" y="357166"/>
            <a:ext cx="692948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                     三、客人要走了</a:t>
            </a:r>
            <a:endParaRPr lang="en-US" altLang="zh-CN" sz="28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        </a:t>
            </a:r>
            <a:r>
              <a:rPr lang="zh-CN" altLang="en-US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客人起身告辞时，要站立起来，随同家长一起送客，并说“再见，欢迎再来！”然后，目送客人离开之后，再关门。千万不要客人刚一出门，就“砰”地关门。</a:t>
            </a:r>
            <a:r>
              <a:rPr lang="en-US" altLang="zh-CN" sz="2800" smtClean="0">
                <a:latin typeface="华文新魏" panose="02010800040101010101" pitchFamily="2" charset="-122"/>
                <a:ea typeface="华文新魏" panose="02010800040101010101" pitchFamily="2" charset="-122"/>
              </a:rPr>
              <a:t>    </a:t>
            </a:r>
            <a:endParaRPr lang="zh-CN" altLang="en-US" sz="2800" smtClean="0"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endParaRPr lang="en-US" altLang="zh-CN" sz="24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0" y="214290"/>
            <a:ext cx="1143008" cy="28007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待</a:t>
            </a:r>
            <a:endParaRPr lang="en-US" altLang="zh-CN" sz="4400" b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客</a:t>
            </a:r>
            <a:endParaRPr lang="en-US" altLang="zh-CN" sz="4400" b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礼</a:t>
            </a:r>
            <a:endParaRPr lang="en-US" altLang="zh-CN" sz="4400" b="1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zh-CN" altLang="en-US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仪</a:t>
            </a:r>
            <a:endParaRPr lang="zh-CN" altLang="en-US" sz="4400" b="1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194" name="Picture 2" descr="c:\users\administrator\appdata\roaming\360se6\User Data\temp\u=1268921917,3644765860&amp;fm=21&amp;gp=0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228723" y="3214686"/>
            <a:ext cx="5915277" cy="3643314"/>
          </a:xfrm>
          <a:prstGeom prst="rect">
            <a:avLst/>
          </a:prstGeom>
          <a:noFill/>
        </p:spPr>
      </p:pic>
      <p:sp>
        <p:nvSpPr>
          <p:cNvPr id="819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新月形 3"/>
          <p:cNvSpPr/>
          <p:nvPr/>
        </p:nvSpPr>
        <p:spPr>
          <a:xfrm rot="16200000">
            <a:off x="3500430" y="-1000124"/>
            <a:ext cx="2143140" cy="9144000"/>
          </a:xfrm>
          <a:prstGeom prst="moon">
            <a:avLst>
              <a:gd name="adj" fmla="val 87500"/>
            </a:avLst>
          </a:prstGeom>
          <a:gradFill flip="none" rotWithShape="1">
            <a:gsLst>
              <a:gs pos="0">
                <a:srgbClr val="006A96">
                  <a:alpha val="0"/>
                </a:srgbClr>
              </a:gs>
              <a:gs pos="50000">
                <a:srgbClr val="D6F0FF">
                  <a:alpha val="50000"/>
                </a:srgbClr>
              </a:gs>
              <a:gs pos="100000">
                <a:srgbClr val="FFFFFF"/>
              </a:gs>
            </a:gsLst>
            <a:lin ang="10800000" scaled="1"/>
          </a:gradFill>
          <a:ln>
            <a:noFill/>
          </a:ln>
          <a:effectLst>
            <a:outerShdw blurRad="63500" sx="102000" sy="102000" algn="ctr" rotWithShape="0">
              <a:schemeClr val="tx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新月形 5"/>
          <p:cNvSpPr/>
          <p:nvPr/>
        </p:nvSpPr>
        <p:spPr>
          <a:xfrm rot="16200000">
            <a:off x="3679023" y="-1107281"/>
            <a:ext cx="1785950" cy="9144001"/>
          </a:xfrm>
          <a:prstGeom prst="moon">
            <a:avLst>
              <a:gd name="adj" fmla="val 87500"/>
            </a:avLst>
          </a:prstGeom>
          <a:gradFill>
            <a:gsLst>
              <a:gs pos="0">
                <a:srgbClr val="006A96">
                  <a:alpha val="0"/>
                </a:srgbClr>
              </a:gs>
              <a:gs pos="50000">
                <a:srgbClr val="009AD9">
                  <a:alpha val="49804"/>
                </a:srgbClr>
              </a:gs>
              <a:gs pos="100000">
                <a:srgbClr val="00B8FF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571472" y="2571744"/>
            <a:ext cx="1285884" cy="1285884"/>
          </a:xfrm>
          <a:prstGeom prst="ellipse">
            <a:avLst/>
          </a:prstGeom>
          <a:gradFill>
            <a:gsLst>
              <a:gs pos="0">
                <a:srgbClr val="27A18A"/>
              </a:gs>
              <a:gs pos="80000">
                <a:srgbClr val="35D3C0"/>
              </a:gs>
              <a:gs pos="80000">
                <a:srgbClr val="37D3CC"/>
              </a:gs>
            </a:gsLst>
            <a:lin ang="5400000" scaled="0"/>
          </a:gradFill>
          <a:ln>
            <a:noFill/>
          </a:ln>
          <a:effectLst>
            <a:outerShdw blurRad="50800" dist="25400" dir="5400000" algn="ctr" rotWithShape="0">
              <a:srgbClr val="000000">
                <a:alpha val="38000"/>
              </a:srgbClr>
            </a:outerShdw>
          </a:effectLst>
          <a:scene3d>
            <a:camera prst="orthographicFront"/>
            <a:lightRig rig="balanced" dir="t">
              <a:rot lat="0" lon="0" rev="19200000"/>
            </a:lightRig>
          </a:scene3d>
          <a:sp3d prstMaterial="plastic">
            <a:bevelT w="508000" h="254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3929058" y="3429000"/>
            <a:ext cx="1285884" cy="1214446"/>
          </a:xfrm>
          <a:prstGeom prst="ellipse">
            <a:avLst/>
          </a:prstGeom>
          <a:gradFill>
            <a:gsLst>
              <a:gs pos="0">
                <a:srgbClr val="FFDC85"/>
              </a:gs>
              <a:gs pos="80000">
                <a:srgbClr val="E6AC22"/>
              </a:gs>
            </a:gsLst>
            <a:lin ang="5400000" scaled="0"/>
          </a:gradFill>
          <a:ln>
            <a:noFill/>
          </a:ln>
          <a:effectLst>
            <a:outerShdw blurRad="50800" dist="25400" dir="5400000" algn="ctr" rotWithShape="0">
              <a:srgbClr val="000000">
                <a:alpha val="38000"/>
              </a:srgbClr>
            </a:outerShdw>
          </a:effectLst>
          <a:scene3d>
            <a:camera prst="orthographicFront"/>
            <a:lightRig rig="balanced" dir="t">
              <a:rot lat="0" lon="0" rev="19200000"/>
            </a:lightRig>
          </a:scene3d>
          <a:sp3d prstMaterial="plastic">
            <a:bevelT w="508000" h="254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7286644" y="2643182"/>
            <a:ext cx="1285884" cy="1214446"/>
          </a:xfrm>
          <a:prstGeom prst="ellipse">
            <a:avLst/>
          </a:prstGeom>
          <a:gradFill>
            <a:gsLst>
              <a:gs pos="0">
                <a:srgbClr val="92E8A6"/>
              </a:gs>
              <a:gs pos="80000">
                <a:srgbClr val="41BE60"/>
              </a:gs>
            </a:gsLst>
            <a:lin ang="5400000" scaled="0"/>
          </a:gradFill>
          <a:ln>
            <a:noFill/>
          </a:ln>
          <a:effectLst>
            <a:outerShdw blurRad="50800" dist="25400" dir="5400000" algn="ctr" rotWithShape="0">
              <a:srgbClr val="000000">
                <a:alpha val="38000"/>
              </a:srgbClr>
            </a:outerShdw>
          </a:effectLst>
          <a:scene3d>
            <a:camera prst="orthographicFront"/>
            <a:lightRig rig="balanced" dir="t">
              <a:rot lat="0" lon="0" rev="19200000"/>
            </a:lightRig>
          </a:scene3d>
          <a:sp3d prstMaterial="plastic">
            <a:bevelT w="508000" h="254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1928794" y="4786322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 b="1" cap="none" spc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85786" y="2000240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/>
              <a:t> </a:t>
            </a:r>
            <a:endParaRPr lang="zh-CN" altLang="en-US" sz="2000"/>
          </a:p>
        </p:txBody>
      </p:sp>
      <p:pic>
        <p:nvPicPr>
          <p:cNvPr id="17" name="图片 16" descr="u=486753069,1808690750&amp;fm=23&amp;gp=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46" y="214290"/>
            <a:ext cx="4786346" cy="3143272"/>
          </a:xfrm>
          <a:prstGeom prst="ellipse">
            <a:avLst/>
          </a:prstGeom>
          <a:ln>
            <a:noFill/>
          </a:ln>
          <a:effectLst>
            <a:glow rad="139700">
              <a:schemeClr val="bg1">
                <a:alpha val="40000"/>
              </a:schemeClr>
            </a:glow>
            <a:softEdge rad="127000"/>
          </a:effectLst>
        </p:spPr>
      </p:pic>
      <p:sp>
        <p:nvSpPr>
          <p:cNvPr id="19" name="TextBox 18"/>
          <p:cNvSpPr txBox="1"/>
          <p:nvPr/>
        </p:nvSpPr>
        <p:spPr>
          <a:xfrm>
            <a:off x="928662" y="2714620"/>
            <a:ext cx="7143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/>
              <a:t>老师</a:t>
            </a:r>
            <a:endParaRPr lang="zh-CN" altLang="en-US" sz="3200"/>
          </a:p>
        </p:txBody>
      </p:sp>
      <p:sp>
        <p:nvSpPr>
          <p:cNvPr id="20" name="TextBox 19"/>
          <p:cNvSpPr txBox="1"/>
          <p:nvPr/>
        </p:nvSpPr>
        <p:spPr>
          <a:xfrm>
            <a:off x="4286248" y="3500438"/>
            <a:ext cx="7143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/>
              <a:t>学生</a:t>
            </a:r>
            <a:endParaRPr lang="zh-CN" altLang="en-US" sz="3200"/>
          </a:p>
        </p:txBody>
      </p:sp>
      <p:sp>
        <p:nvSpPr>
          <p:cNvPr id="21" name="TextBox 20"/>
          <p:cNvSpPr txBox="1"/>
          <p:nvPr/>
        </p:nvSpPr>
        <p:spPr>
          <a:xfrm>
            <a:off x="7643834" y="2714620"/>
            <a:ext cx="7143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/>
              <a:t>家长</a:t>
            </a:r>
            <a:endParaRPr lang="zh-CN" altLang="en-US" sz="3200"/>
          </a:p>
        </p:txBody>
      </p:sp>
      <p:sp>
        <p:nvSpPr>
          <p:cNvPr id="22" name="矩形 21"/>
          <p:cNvSpPr/>
          <p:nvPr/>
        </p:nvSpPr>
        <p:spPr>
          <a:xfrm>
            <a:off x="214282" y="4643446"/>
            <a:ext cx="8786874" cy="53367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endParaRPr lang="en-US" altLang="zh-CN" sz="2400" smtClean="0"/>
          </a:p>
        </p:txBody>
      </p:sp>
      <p:sp>
        <p:nvSpPr>
          <p:cNvPr id="18" name="矩形 17"/>
          <p:cNvSpPr/>
          <p:nvPr/>
        </p:nvSpPr>
        <p:spPr>
          <a:xfrm>
            <a:off x="8072462" y="142852"/>
            <a:ext cx="88678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spc="5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  <a:reflection blurRad="6350" stA="55000" endA="300" endPos="45500" dir="5400000" sy="-100000" algn="bl" rotWithShape="0"/>
                </a:effectLst>
              </a:rPr>
              <a:t>家</a:t>
            </a:r>
            <a:endParaRPr lang="en-US" altLang="zh-CN" sz="5400" b="1" spc="50" smtClean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  <a:reflection blurRad="6350" stA="55000" endA="300" endPos="45500" dir="5400000" sy="-100000" algn="bl" rotWithShape="0"/>
              </a:effectLst>
            </a:endParaRPr>
          </a:p>
          <a:p>
            <a:pPr algn="ctr"/>
            <a:r>
              <a:rPr lang="zh-CN" altLang="en-US" sz="5400" b="1" spc="5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  <a:reflection blurRad="6350" stA="55000" endA="300" endPos="45500" dir="5400000" sy="-100000" algn="bl" rotWithShape="0"/>
                </a:effectLst>
              </a:rPr>
              <a:t>访</a:t>
            </a:r>
            <a:endParaRPr lang="zh-CN" altLang="en-US" sz="5400" b="1" spc="5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642910" y="4929198"/>
            <a:ext cx="7786742" cy="11371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2400" smtClean="0">
                <a:latin typeface="宋体" panose="02010600030101010101" pitchFamily="2" charset="-122"/>
                <a:ea typeface="宋体" panose="02010600030101010101" pitchFamily="2" charset="-122"/>
              </a:rPr>
              <a:t>老师来家访时，绝对不可以趁着老师来家访的时候，出去玩耍。要按照上述礼仪接待老师</a:t>
            </a:r>
            <a:r>
              <a:rPr lang="zh-CN" altLang="en-US" sz="2400" smtClean="0"/>
              <a:t>。 </a:t>
            </a:r>
            <a:endParaRPr lang="zh-CN" altLang="en-US" sz="2400"/>
          </a:p>
        </p:txBody>
      </p:sp>
      <p:sp>
        <p:nvSpPr>
          <p:cNvPr id="2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 spd="med">
    <p:wedg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500298" y="2428868"/>
            <a:ext cx="389081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 cap="all" spc="0" smtClean="0"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访客礼仪</a:t>
            </a:r>
            <a:endParaRPr lang="zh-CN" altLang="en-US" sz="7200" b="1" cap="all" spc="0"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28596" y="357166"/>
            <a:ext cx="8143932" cy="36009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 smtClean="0"/>
              <a:t>访客要注意什么？</a:t>
            </a:r>
            <a:r>
              <a:rPr lang="zh-CN" altLang="en-US" sz="2400" smtClean="0"/>
              <a:t>　</a:t>
            </a:r>
            <a:endParaRPr lang="zh-CN" altLang="en-US" sz="2400" smtClean="0"/>
          </a:p>
          <a:p>
            <a:pPr>
              <a:lnSpc>
                <a:spcPct val="150000"/>
              </a:lnSpc>
            </a:pPr>
            <a:r>
              <a:rPr lang="en-US" altLang="zh-CN" sz="2400" smtClean="0"/>
              <a:t>1</a:t>
            </a:r>
            <a:r>
              <a:rPr lang="zh-CN" altLang="en-US" sz="2400" smtClean="0"/>
              <a:t>、要在约定的时间到达，见到主人要主动打招呼、问好、拜年（进门后一定要换拖鞋，免得弄脏主人的房间）。</a:t>
            </a:r>
            <a:endParaRPr lang="en-US" altLang="zh-CN" sz="2400" smtClean="0"/>
          </a:p>
          <a:p>
            <a:pPr>
              <a:lnSpc>
                <a:spcPct val="150000"/>
              </a:lnSpc>
            </a:pPr>
            <a:r>
              <a:rPr lang="en-US" altLang="zh-CN" sz="2400" smtClean="0"/>
              <a:t>2</a:t>
            </a:r>
            <a:r>
              <a:rPr lang="zh-CN" altLang="en-US" sz="2400" smtClean="0"/>
              <a:t>、进了门，不要到处乱跑，而要待在客厅内玩耍，除非主人允许，才可以进其他房间玩耍。玩耍时不能弄乱主人家的摆设，更不能床上床下胡乱折腾。</a:t>
            </a:r>
            <a:endParaRPr lang="en-US" altLang="zh-CN" sz="2400" smtClean="0"/>
          </a:p>
        </p:txBody>
      </p:sp>
      <p:pic>
        <p:nvPicPr>
          <p:cNvPr id="5122" name="Picture 2" descr="c:\users\administrator\appdata\roaming\360se6\User Data\temp\u=1847315141,464622235&amp;fm=21&amp;gp=0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214942" y="3357563"/>
            <a:ext cx="3929058" cy="3500438"/>
          </a:xfrm>
          <a:prstGeom prst="rect">
            <a:avLst/>
          </a:prstGeom>
          <a:noFill/>
        </p:spPr>
      </p:pic>
      <p:sp>
        <p:nvSpPr>
          <p:cNvPr id="512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小学生待客礼仪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https://d.book118.com/586243131022010041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宋体</vt:lpstr>
      <vt:lpstr>黑体</vt:lpstr>
      <vt:lpstr>方正舒体</vt:lpstr>
      <vt:lpstr>楷体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2024-09-07T20:45:41.969</cp:lastPrinted>
  <dcterms:created xsi:type="dcterms:W3CDTF">2024-09-07T12:45:41Z</dcterms:created>
  <dcterms:modified xsi:type="dcterms:W3CDTF">2024-09-07T12:45:44Z</dcterms:modified>
</cp:coreProperties>
</file>