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MHNQSD+MS-UIGothic"/>
      <p:regular r:id="rId15"/>
    </p:embeddedFont>
    <p:embeddedFont>
      <p:font typeface="DGWGOU+LMAMCR+MicrosoftYaHei-Bold"/>
      <p:regular r:id="rId16"/>
    </p:embeddedFont>
    <p:embeddedFont>
      <p:font typeface="CPMOJW+JQLPMR+ArialMT"/>
      <p:regular r:id="rId17"/>
    </p:embeddedFont>
    <p:embeddedFont>
      <p:font typeface="UGPEJQ+JLCFJK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4A882-7D57-413E-8607-A684221EF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61D63-3A7B-4422-992D-DE011D9DE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16C64-D69B-4D6F-B787-EB62FB40E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5E8C6-F018-4B90-BFB3-A51EAE6C7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58547D-41F7-4C06-9EF4-6B2401170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4811C0-2C69-44F6-8884-F00243A03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84DA9F-B23C-4B8F-A1C5-D406057E7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039DF-2A70-4886-B5A6-F17BEDA8C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1E1C94-6868-4364-B126-D3740F6BA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95823-D8FB-4432-ADE4-F3CD38536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517D2-D995-4CAE-87BD-C85C1B3CC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0001302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78205" y="1241980"/>
            <a:ext cx="7200900" cy="25374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MHNQSD+MS-UIGothic"/>
                <a:cs typeface="MHNQSD+MS-UIGothic"/>
              </a:rPr>
              <a:t>第九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5400">
                <a:solidFill>
                  <a:srgbClr val="000000"/>
                </a:solidFill>
                <a:latin typeface="MHNQSD+MS-UIGothic"/>
                <a:cs typeface="MHNQSD+MS-UIGothic"/>
              </a:rPr>
              <a:t>元国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5400">
                <a:solidFill>
                  <a:srgbClr val="000000"/>
                </a:solidFill>
                <a:latin typeface="MHNQSD+MS-UIGothic"/>
                <a:cs typeface="MHNQSD+MS-UIGothic"/>
              </a:rPr>
              <a:t>集装箱</a:t>
            </a:r>
          </a:p>
          <a:p>
            <a:pPr marL="0" marR="0">
              <a:lnSpc>
                <a:spcPts val="5400"/>
              </a:lnSpc>
              <a:spcBef>
                <a:spcPts val="1079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MHNQSD+MS-UIGothic"/>
                <a:cs typeface="MHNQSD+MS-UIGothic"/>
              </a:rPr>
              <a:t>多式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5400">
                <a:solidFill>
                  <a:srgbClr val="000000"/>
                </a:solidFill>
                <a:latin typeface="MHNQSD+MS-UIGothic"/>
                <a:cs typeface="MHNQSD+MS-UIGothic"/>
              </a:rPr>
              <a:t>运运价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400">
                <a:solidFill>
                  <a:srgbClr val="000000"/>
                </a:solidFill>
                <a:latin typeface="MHNQSD+MS-UIGothic"/>
                <a:cs typeface="MHNQSD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523795"/>
            <a:ext cx="2453659" cy="18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MHNQSD+MS-UIGothic"/>
                <a:cs typeface="MHNQSD+MS-UIGothic"/>
              </a:rPr>
              <a:t>目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500"/>
              </a:lnSpc>
              <a:spcBef>
                <a:spcPts val="92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DGWGOU+LMAMCR+MicrosoftYaHei-Bold"/>
                <a:cs typeface="DGWGOU+LMAMCR+MicrosoftYaHei-Bold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72869" y="2971355"/>
            <a:ext cx="5491421" cy="27314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CPMOJW+JQLPMR+ArialMT"/>
                <a:cs typeface="CPMOJW+JQLPMR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MHNQSD+MS-UIGothic"/>
                <a:cs typeface="MHNQSD+MS-UIGothic"/>
              </a:rPr>
              <a:t>国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2400">
                <a:solidFill>
                  <a:srgbClr val="000000"/>
                </a:solidFill>
                <a:latin typeface="MHNQSD+MS-UIGothic"/>
                <a:cs typeface="MHNQSD+MS-UIGothic"/>
              </a:rPr>
              <a:t>集装箱多式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2400">
                <a:solidFill>
                  <a:srgbClr val="000000"/>
                </a:solidFill>
                <a:latin typeface="MHNQSD+MS-UIGothic"/>
                <a:cs typeface="MHNQSD+MS-UIGothic"/>
              </a:rPr>
              <a:t>运运价构成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CPMOJW+JQLPMR+ArialMT"/>
                <a:cs typeface="CPMOJW+JQLPMR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MHNQSD+MS-UIGothic"/>
                <a:cs typeface="MHNQSD+MS-UIGothic"/>
              </a:rPr>
              <a:t>国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2400">
                <a:solidFill>
                  <a:srgbClr val="000000"/>
                </a:solidFill>
                <a:latin typeface="MHNQSD+MS-UIGothic"/>
                <a:cs typeface="MHNQSD+MS-UIGothic"/>
              </a:rPr>
              <a:t>集装箱多式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2400">
                <a:solidFill>
                  <a:srgbClr val="000000"/>
                </a:solidFill>
                <a:latin typeface="MHNQSD+MS-UIGothic"/>
                <a:cs typeface="MHNQSD+MS-UIGothic"/>
              </a:rPr>
              <a:t>运运价制定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CPMOJW+JQLPMR+ArialMT"/>
                <a:cs typeface="CPMOJW+JQLPMR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MHNQSD+MS-UIGothic"/>
                <a:cs typeface="MHNQSD+MS-UIGothic"/>
              </a:rPr>
              <a:t>国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2400">
                <a:solidFill>
                  <a:srgbClr val="000000"/>
                </a:solidFill>
                <a:latin typeface="MHNQSD+MS-UIGothic"/>
                <a:cs typeface="MHNQSD+MS-UIGothic"/>
              </a:rPr>
              <a:t>集装箱多式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2400">
                <a:solidFill>
                  <a:srgbClr val="000000"/>
                </a:solidFill>
                <a:latin typeface="MHNQSD+MS-UIGothic"/>
                <a:cs typeface="MHNQSD+MS-UIGothic"/>
              </a:rPr>
              <a:t>运运价影响因素</a:t>
            </a:r>
          </a:p>
          <a:p>
            <a:pPr marL="0" marR="0">
              <a:lnSpc>
                <a:spcPts val="2552"/>
              </a:lnSpc>
              <a:spcBef>
                <a:spcPts val="128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CPMOJW+JQLPMR+ArialMT"/>
                <a:cs typeface="CPMOJW+JQLPMR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MHNQSD+MS-UIGothic"/>
                <a:cs typeface="MHNQSD+MS-UIGothic"/>
              </a:rPr>
              <a:t>国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2400">
                <a:solidFill>
                  <a:srgbClr val="000000"/>
                </a:solidFill>
                <a:latin typeface="MHNQSD+MS-UIGothic"/>
                <a:cs typeface="MHNQSD+MS-UIGothic"/>
              </a:rPr>
              <a:t>集装箱多式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2400">
                <a:solidFill>
                  <a:srgbClr val="000000"/>
                </a:solidFill>
                <a:latin typeface="MHNQSD+MS-UIGothic"/>
                <a:cs typeface="MHNQSD+MS-UIGothic"/>
              </a:rPr>
              <a:t>运运价策略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CPMOJW+JQLPMR+ArialMT"/>
                <a:cs typeface="CPMOJW+JQLPMR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MHNQSD+MS-UIGothic"/>
                <a:cs typeface="MHNQSD+MS-UIGothic"/>
              </a:rPr>
              <a:t>国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2400">
                <a:solidFill>
                  <a:srgbClr val="000000"/>
                </a:solidFill>
                <a:latin typeface="MHNQSD+MS-UIGothic"/>
                <a:cs typeface="MHNQSD+MS-UIGothic"/>
              </a:rPr>
              <a:t>集装箱多式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2400">
                <a:solidFill>
                  <a:srgbClr val="000000"/>
                </a:solidFill>
                <a:latin typeface="MHNQSD+MS-UIGothic"/>
                <a:cs typeface="MHNQSD+MS-UIGothic"/>
              </a:rPr>
              <a:t>运运价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000000"/>
                </a:solidFill>
                <a:latin typeface="MHNQSD+MS-UIGothic"/>
                <a:cs typeface="MHNQSD+MS-UIGothic"/>
              </a:rPr>
              <a:t>化建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053139"/>
            <a:ext cx="2708992" cy="25180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127"/>
              </a:lnSpc>
              <a:spcBef>
                <a:spcPct val="0"/>
              </a:spcBef>
              <a:spcAft>
                <a:spcPct val="0"/>
              </a:spcAft>
            </a:pPr>
            <a:r>
              <a:rPr sz="7800" spc="10">
                <a:solidFill>
                  <a:srgbClr val="FF6D1B"/>
                </a:solidFill>
                <a:latin typeface="DGWGOU+LMAMCR+MicrosoftYaHei-Bold"/>
                <a:cs typeface="DGWGOU+LMAMCR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23093" y="2881078"/>
            <a:ext cx="6864460" cy="1349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50"/>
              </a:lnSpc>
              <a:spcBef>
                <a:spcPct val="0"/>
              </a:spcBef>
              <a:spcAft>
                <a:spcPct val="0"/>
              </a:spcAft>
            </a:pPr>
            <a:r>
              <a:rPr sz="4250" spc="25">
                <a:solidFill>
                  <a:srgbClr val="000000"/>
                </a:solidFill>
                <a:latin typeface="MHNQSD+MS-UIGothic"/>
                <a:cs typeface="MHNQSD+MS-UIGothic"/>
              </a:rPr>
              <a:t>国</a:t>
            </a:r>
            <a:r>
              <a:rPr sz="4250" spc="25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4250" spc="25">
                <a:solidFill>
                  <a:srgbClr val="000000"/>
                </a:solidFill>
                <a:latin typeface="MHNQSD+MS-UIGothic"/>
                <a:cs typeface="MHNQSD+MS-UIGothic"/>
              </a:rPr>
              <a:t>集装箱多式</a:t>
            </a:r>
            <a:r>
              <a:rPr sz="4250" spc="25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4250" spc="25">
                <a:solidFill>
                  <a:srgbClr val="000000"/>
                </a:solidFill>
                <a:latin typeface="MHNQSD+MS-UIGothic"/>
                <a:cs typeface="MHNQSD+MS-UIGothic"/>
              </a:rPr>
              <a:t>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MHNQSD+MS-UIGothic"/>
                <a:cs typeface="MHNQSD+MS-UIGothic"/>
              </a:rPr>
              <a:t>定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6D1B"/>
                </a:solidFill>
                <a:latin typeface="MHNQSD+MS-UIGothic"/>
                <a:cs typeface="MHNQSD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MHNQSD+MS-UIGothic"/>
                <a:cs typeface="MHNQSD+MS-UIGothic"/>
              </a:rPr>
              <a:t>定</a:t>
            </a:r>
            <a:r>
              <a:rPr sz="1550">
                <a:solidFill>
                  <a:srgbClr val="FF6D1B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集装箱多式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运是一种将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物装入集装箱，通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两种或两种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以上的运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方式，跨越国境或地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区的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连贯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方式。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MHNQSD+MS-UIGothic"/>
                <a:cs typeface="MHNQSD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高效、安全、便捷、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保，能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实现门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的运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，减少中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间环节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，降低运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输损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耗和成本。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MHNQSD+MS-UIGothic"/>
                <a:cs typeface="MHNQSD+MS-UIGothic"/>
              </a:rPr>
              <a:t>集装箱多式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联</a:t>
            </a:r>
            <a:r>
              <a:rPr sz="3000">
                <a:solidFill>
                  <a:srgbClr val="FF6D1B"/>
                </a:solidFill>
                <a:latin typeface="MHNQSD+MS-UIGothic"/>
                <a:cs typeface="MHNQSD+MS-UIGothic"/>
              </a:rPr>
              <a:t>运的重要性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MHNQSD+MS-UIGothic"/>
                <a:cs typeface="MHNQSD+MS-UIGothic"/>
              </a:rPr>
              <a:t>降低物流成本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HNQSD+MS-UIGothic"/>
                <a:cs typeface="MHNQSD+MS-UIGothic"/>
              </a:rPr>
              <a:t>集装箱多式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MHNQSD+MS-UIGothic"/>
                <a:cs typeface="MHNQSD+MS-UIGothic"/>
              </a:rPr>
              <a:t>运能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够实现规</a:t>
            </a:r>
            <a:r>
              <a:rPr sz="1500">
                <a:solidFill>
                  <a:srgbClr val="000000"/>
                </a:solidFill>
                <a:latin typeface="MHNQSD+MS-UIGothic"/>
                <a:cs typeface="MHNQSD+MS-UIGothic"/>
              </a:rPr>
              <a:t>模化、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HNQSD+MS-UIGothic"/>
                <a:cs typeface="MHNQSD+MS-UIGothic"/>
              </a:rPr>
              <a:t>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000000"/>
                </a:solidFill>
                <a:latin typeface="MHNQSD+MS-UIGothic"/>
                <a:cs typeface="MHNQSD+MS-UIGothic"/>
              </a:rPr>
              <a:t>化运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MHNQSD+MS-UIGothic"/>
                <a:cs typeface="MHNQSD+MS-UIGothic"/>
              </a:rPr>
              <a:t>，减少了运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输过</a:t>
            </a:r>
            <a:r>
              <a:rPr sz="1500">
                <a:solidFill>
                  <a:srgbClr val="000000"/>
                </a:solidFill>
                <a:latin typeface="MHNQSD+MS-UIGothic"/>
                <a:cs typeface="MHNQSD+MS-UIGothic"/>
              </a:rPr>
              <a:t>程中的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MHNQSD+MS-UIGothic"/>
                <a:cs typeface="MHNQSD+MS-UIGothic"/>
              </a:rPr>
              <a:t>耗和浪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MHNQSD+MS-UIGothic"/>
                <a:cs typeface="MHNQSD+MS-UIGothic"/>
              </a:rPr>
              <a:t>，降低了物流成本。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MHNQSD+MS-UIGothic"/>
                <a:cs typeface="MHNQSD+MS-UIGothic"/>
              </a:rPr>
              <a:t>提高运</a:t>
            </a:r>
            <a:r>
              <a:rPr sz="2300" spc="23">
                <a:solidFill>
                  <a:srgbClr val="FF6D1B"/>
                </a:solidFill>
                <a:latin typeface="SimSun"/>
                <a:cs typeface="SimSun"/>
              </a:rPr>
              <a:t>输</a:t>
            </a:r>
            <a:r>
              <a:rPr sz="2300" spc="25">
                <a:solidFill>
                  <a:srgbClr val="FF6D1B"/>
                </a:solidFill>
                <a:latin typeface="MHNQSD+MS-UIGothic"/>
                <a:cs typeface="MHNQSD+MS-UIGothic"/>
              </a:rPr>
              <a:t>效率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HNQSD+MS-UIGothic"/>
                <a:cs typeface="MHNQSD+MS-UIGothic"/>
              </a:rPr>
              <a:t>集装箱多式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MHNQSD+MS-UIGothic"/>
                <a:cs typeface="MHNQSD+MS-UIGothic"/>
              </a:rPr>
              <a:t>运采用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MHNQSD+MS-UIGothic"/>
                <a:cs typeface="MHNQSD+MS-UIGothic"/>
              </a:rPr>
              <a:t>准化、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13892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MHNQSD+MS-UIGothic"/>
                <a:cs typeface="MHNQSD+MS-UIGothic"/>
              </a:rPr>
              <a:t>化的集装箱装卸方式，减少了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MHNQSD+MS-UIGothic"/>
                <a:cs typeface="MHNQSD+MS-UIGothic"/>
              </a:rPr>
              <a:t>物在运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输过</a:t>
            </a:r>
            <a:r>
              <a:rPr sz="1500">
                <a:solidFill>
                  <a:srgbClr val="000000"/>
                </a:solidFill>
                <a:latin typeface="MHNQSD+MS-UIGothic"/>
                <a:cs typeface="MHNQSD+MS-UIGothic"/>
              </a:rPr>
              <a:t>程中的中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MHNQSD+MS-UIGothic"/>
                <a:cs typeface="MHNQSD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000000"/>
                </a:solidFill>
                <a:latin typeface="MHNQSD+MS-UIGothic"/>
                <a:cs typeface="MHNQSD+MS-UIGothic"/>
              </a:rPr>
              <a:t>装</a:t>
            </a:r>
          </a:p>
          <a:p>
            <a:pPr marL="761999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MHNQSD+MS-UIGothic"/>
                <a:cs typeface="MHNQSD+MS-UIGothic"/>
              </a:rPr>
              <a:t>，提高了运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MHNQSD+MS-UIGothic"/>
                <a:cs typeface="MHNQSD+MS-UIGothic"/>
              </a:rPr>
              <a:t>效率。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27971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MHNQSD+MS-UIGothic"/>
                <a:cs typeface="MHNQSD+MS-UIGothic"/>
              </a:rPr>
              <a:t>促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FF6D1B"/>
                </a:solidFill>
                <a:latin typeface="MHNQSD+MS-UIGothic"/>
                <a:cs typeface="MHNQSD+MS-UIGothic"/>
              </a:rPr>
              <a:t>国</a:t>
            </a:r>
            <a:r>
              <a:rPr sz="2300" spc="23">
                <a:solidFill>
                  <a:srgbClr val="FF6D1B"/>
                </a:solidFill>
                <a:latin typeface="SimSun"/>
                <a:cs typeface="SimSun"/>
              </a:rPr>
              <a:t>际贸</a:t>
            </a:r>
            <a:r>
              <a:rPr sz="2300" spc="25">
                <a:solidFill>
                  <a:srgbClr val="FF6D1B"/>
                </a:solidFill>
                <a:latin typeface="MHNQSD+MS-UIGothic"/>
                <a:cs typeface="MHNQSD+MS-UIGothic"/>
              </a:rPr>
              <a:t>易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FF6D1B"/>
                </a:solidFill>
                <a:latin typeface="MHNQSD+MS-UIGothic"/>
                <a:cs typeface="MHNQSD+MS-UIGothic"/>
              </a:rPr>
              <a:t>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861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HNQSD+MS-UIGothic"/>
                <a:cs typeface="MHNQSD+MS-UIGothic"/>
              </a:rPr>
              <a:t>集装箱多式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MHNQSD+MS-UIGothic"/>
                <a:cs typeface="MHNQSD+MS-UIGothic"/>
              </a:rPr>
              <a:t>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MHNQSD+MS-UIGothic"/>
                <a:cs typeface="MHNQSD+MS-UIGothic"/>
              </a:rPr>
              <a:t>跨国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贸</a:t>
            </a:r>
            <a:r>
              <a:rPr sz="1500">
                <a:solidFill>
                  <a:srgbClr val="000000"/>
                </a:solidFill>
                <a:latin typeface="MHNQSD+MS-UIGothic"/>
                <a:cs typeface="MHNQSD+MS-UIGothic"/>
              </a:rPr>
              <a:t>易提供了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HNQSD+MS-UIGothic"/>
                <a:cs typeface="MHNQSD+MS-UIGothic"/>
              </a:rPr>
              <a:t>便利的运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MHNQSD+MS-UIGothic"/>
                <a:cs typeface="MHNQSD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MHNQSD+MS-UIGothic"/>
                <a:cs typeface="MHNQSD+MS-UIGothic"/>
              </a:rPr>
              <a:t>，有助于促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HNQSD+MS-UIGothic"/>
                <a:cs typeface="MHNQSD+MS-UIGothic"/>
              </a:rPr>
              <a:t>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际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贸</a:t>
            </a:r>
            <a:r>
              <a:rPr sz="1500">
                <a:solidFill>
                  <a:srgbClr val="000000"/>
                </a:solidFill>
                <a:latin typeface="MHNQSD+MS-UIGothic"/>
                <a:cs typeface="MHNQSD+MS-UIGothic"/>
              </a:rPr>
              <a:t>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MHNQSD+MS-UIGothic"/>
                <a:cs typeface="MHNQSD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MHNQSD+MS-UIGothic"/>
                <a:cs typeface="MHNQSD+MS-UIGothic"/>
              </a:rPr>
              <a:t>集装箱多式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联</a:t>
            </a:r>
            <a:r>
              <a:rPr sz="3000">
                <a:solidFill>
                  <a:srgbClr val="FF6D1B"/>
                </a:solidFill>
                <a:latin typeface="MHNQSD+MS-UIGothic"/>
                <a:cs typeface="MHNQSD+MS-UIGothic"/>
              </a:rPr>
              <a:t>运的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FF6D1B"/>
                </a:solidFill>
                <a:latin typeface="MHNQSD+MS-UIGothic"/>
                <a:cs typeface="MHNQSD+MS-UIGothic"/>
              </a:rPr>
              <a:t>史与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FF6D1B"/>
                </a:solidFill>
                <a:latin typeface="MHNQSD+MS-UIGothic"/>
                <a:cs typeface="MHNQSD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89077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2000">
                <a:solidFill>
                  <a:srgbClr val="FFFFFF"/>
                </a:solidFill>
                <a:latin typeface="MHNQSD+MS-UIGothic"/>
                <a:cs typeface="MHNQSD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66325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HNQSD+MS-UIGothic"/>
                <a:cs typeface="MHNQSD+MS-UIGothic"/>
              </a:rPr>
              <a:t>集装箱多式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FFF"/>
                </a:solidFill>
                <a:latin typeface="MHNQSD+MS-UIGothic"/>
                <a:cs typeface="MHNQSD+MS-UIGothic"/>
              </a:rPr>
              <a:t>运起源于</a:t>
            </a:r>
            <a:r>
              <a:rPr sz="1500">
                <a:solidFill>
                  <a:srgbClr val="FFFFFF"/>
                </a:solidFill>
                <a:latin typeface="UGPEJQ+JLCFJK+MicrosoftYaHei"/>
                <a:cs typeface="UGPEJQ+JLCFJK+MicrosoftYaHei"/>
              </a:rPr>
              <a:t>20</a:t>
            </a:r>
            <a:r>
              <a:rPr sz="1500">
                <a:solidFill>
                  <a:srgbClr val="FFFFFF"/>
                </a:solidFill>
                <a:latin typeface="MHNQSD+MS-UIGothic"/>
                <a:cs typeface="MHNQSD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UGPEJQ+JLCFJK+MicrosoftYaHei"/>
                <a:cs typeface="UGPEJQ+JLCFJK+MicrosoftYaHei"/>
              </a:rPr>
              <a:t>60</a:t>
            </a:r>
            <a:r>
              <a:rPr sz="1500">
                <a:solidFill>
                  <a:srgbClr val="FFFFFF"/>
                </a:solidFill>
                <a:latin typeface="MHNQSD+MS-UIGothic"/>
                <a:cs typeface="MHNQSD+MS-UIGothic"/>
              </a:rPr>
              <a:t>年代，随着全球化和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贸</a:t>
            </a:r>
            <a:r>
              <a:rPr sz="1500">
                <a:solidFill>
                  <a:srgbClr val="FFFFFF"/>
                </a:solidFill>
                <a:latin typeface="MHNQSD+MS-UIGothic"/>
                <a:cs typeface="MHNQSD+MS-UIGothic"/>
              </a:rPr>
              <a:t>易自由化的加速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MHNQSD+MS-UIGothic"/>
                <a:cs typeface="MHNQSD+MS-UIGothic"/>
              </a:rPr>
              <a:t>展，集装箱多式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FFF"/>
                </a:solidFill>
                <a:latin typeface="MHNQSD+MS-UIGothic"/>
                <a:cs typeface="MHNQSD+MS-UIGothic"/>
              </a:rPr>
              <a:t>运逐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FFF"/>
                </a:solidFill>
                <a:latin typeface="MHNQSD+MS-UIGothic"/>
                <a:cs typeface="MHNQSD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MHNQSD+MS-UIGothic"/>
                <a:cs typeface="MHNQSD+MS-UIGothic"/>
              </a:rPr>
              <a:t>主流的运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MHNQSD+MS-UIGothic"/>
                <a:cs typeface="MHNQSD+MS-UIGothic"/>
              </a:rPr>
              <a:t>方式。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6D1B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FF6D1B"/>
                </a:solidFill>
                <a:latin typeface="MHNQSD+MS-UIGothic"/>
                <a:cs typeface="MHNQSD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874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MHNQSD+MS-UIGothic"/>
                <a:cs typeface="MHNQSD+MS-UIGothic"/>
              </a:rPr>
              <a:t>随着科技的不断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8D3300"/>
                </a:solidFill>
                <a:latin typeface="MHNQSD+MS-UIGothic"/>
                <a:cs typeface="MHNQSD+MS-UIGothic"/>
              </a:rPr>
              <a:t>步和物流行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8D3300"/>
                </a:solidFill>
                <a:latin typeface="MHNQSD+MS-UIGothic"/>
                <a:cs typeface="MHNQSD+MS-UIGothic"/>
              </a:rPr>
              <a:t>的不断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8D3300"/>
                </a:solidFill>
                <a:latin typeface="MHNQSD+MS-UIGothic"/>
                <a:cs typeface="MHNQSD+MS-UIGothic"/>
              </a:rPr>
              <a:t>新，集装箱多式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8D3300"/>
                </a:solidFill>
                <a:latin typeface="MHNQSD+MS-UIGothic"/>
                <a:cs typeface="MHNQSD+MS-UIGothic"/>
              </a:rPr>
              <a:t>运在运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8D3300"/>
                </a:solidFill>
                <a:latin typeface="MHNQSD+MS-UIGothic"/>
                <a:cs typeface="MHNQSD+MS-UIGothic"/>
              </a:rPr>
              <a:t>技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8D3300"/>
                </a:solidFill>
                <a:latin typeface="MHNQSD+MS-UIGothic"/>
                <a:cs typeface="MHNQSD+MS-UIGothic"/>
              </a:rPr>
              <a:t>、管理方式和运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8D3300"/>
                </a:solidFill>
                <a:latin typeface="MHNQSD+MS-UIGothic"/>
                <a:cs typeface="MHNQSD+MS-UIGothic"/>
              </a:rPr>
              <a:t>模式等方面也在不断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8D3300"/>
                </a:solidFill>
                <a:latin typeface="MHNQSD+MS-UIGothic"/>
                <a:cs typeface="MHNQSD+MS-UIGothic"/>
              </a:rPr>
              <a:t>展和完善。未来，随着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8D3300"/>
                </a:solidFill>
                <a:latin typeface="MHNQSD+MS-UIGothic"/>
                <a:cs typeface="MHNQSD+MS-UIGothic"/>
              </a:rPr>
              <a:t>保意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8D3300"/>
                </a:solidFill>
                <a:latin typeface="MHNQSD+MS-UIGothic"/>
                <a:cs typeface="MHNQSD+MS-UIGothic"/>
              </a:rPr>
              <a:t>的提高和可持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8D3300"/>
                </a:solidFill>
                <a:latin typeface="MHNQSD+MS-UIGothic"/>
                <a:cs typeface="MHNQSD+MS-UIGothic"/>
              </a:rPr>
              <a:t>展理念的普及，集装箱多式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8D3300"/>
                </a:solidFill>
                <a:latin typeface="MHNQSD+MS-UIGothic"/>
                <a:cs typeface="MHNQSD+MS-UIGothic"/>
              </a:rPr>
              <a:t>运将在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8D3300"/>
                </a:solidFill>
                <a:latin typeface="MHNQSD+MS-UIGothic"/>
                <a:cs typeface="MHNQSD+MS-UIGothic"/>
              </a:rPr>
              <a:t>色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8D3300"/>
                </a:solidFill>
                <a:latin typeface="MHNQSD+MS-UIGothic"/>
                <a:cs typeface="MHNQSD+MS-UIGothic"/>
              </a:rPr>
              <a:t>保、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8D3300"/>
                </a:solidFill>
                <a:latin typeface="MHNQSD+MS-UIGothic"/>
                <a:cs typeface="MHNQSD+MS-UIGothic"/>
              </a:rPr>
              <a:t>能减排等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MHNQSD+MS-UIGothic"/>
                <a:cs typeface="MHNQSD+MS-UIGothic"/>
              </a:rPr>
              <a:t>方面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发挥</a:t>
            </a:r>
            <a:r>
              <a:rPr sz="1500">
                <a:solidFill>
                  <a:srgbClr val="8D3300"/>
                </a:solidFill>
                <a:latin typeface="MHNQSD+MS-UIGothic"/>
                <a:cs typeface="MHNQSD+MS-UIGothic"/>
              </a:rPr>
              <a:t>更大的作用。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087495" y="2349063"/>
            <a:ext cx="6623383" cy="1301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00"/>
              </a:lnSpc>
              <a:spcBef>
                <a:spcPct val="0"/>
              </a:spcBef>
              <a:spcAft>
                <a:spcPct val="0"/>
              </a:spcAft>
            </a:pPr>
            <a:r>
              <a:rPr sz="4100" spc="25">
                <a:solidFill>
                  <a:srgbClr val="000000"/>
                </a:solidFill>
                <a:latin typeface="MHNQSD+MS-UIGothic"/>
                <a:cs typeface="MHNQSD+MS-UIGothic"/>
              </a:rPr>
              <a:t>国</a:t>
            </a:r>
            <a:r>
              <a:rPr sz="4100" spc="25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4100" spc="25">
                <a:solidFill>
                  <a:srgbClr val="000000"/>
                </a:solidFill>
                <a:latin typeface="MHNQSD+MS-UIGothic"/>
                <a:cs typeface="MHNQSD+MS-UIGothic"/>
              </a:rPr>
              <a:t>集装箱多式</a:t>
            </a:r>
            <a:r>
              <a:rPr sz="4100" spc="25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4100" spc="25">
                <a:solidFill>
                  <a:srgbClr val="000000"/>
                </a:solidFill>
                <a:latin typeface="MHNQSD+MS-UIGothic"/>
                <a:cs typeface="MHNQSD+MS-UIGothic"/>
              </a:rPr>
              <a:t>运运价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6062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FF6D1B"/>
                </a:solidFill>
                <a:latin typeface="DGWGOU+LMAMCR+MicrosoftYaHei-Bold"/>
                <a:cs typeface="DGWGOU+LMAMCR+MicrosoftYaHei-Bold"/>
              </a:rPr>
              <a:t>02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87495" y="3229173"/>
            <a:ext cx="1825574" cy="1301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00"/>
              </a:lnSpc>
              <a:spcBef>
                <a:spcPct val="0"/>
              </a:spcBef>
              <a:spcAft>
                <a:spcPct val="0"/>
              </a:spcAft>
            </a:pPr>
            <a:r>
              <a:rPr sz="4100" spc="25">
                <a:solidFill>
                  <a:srgbClr val="000000"/>
                </a:solidFill>
                <a:latin typeface="MHNQSD+MS-UIGothic"/>
                <a:cs typeface="MHNQSD+MS-UIGothic"/>
              </a:rPr>
              <a:t>构成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MHNQSD+MS-UIGothic"/>
                <a:cs typeface="MHNQSD+MS-UIGothic"/>
              </a:rPr>
              <a:t>运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输</a:t>
            </a:r>
            <a:r>
              <a:rPr sz="3000">
                <a:solidFill>
                  <a:srgbClr val="FF6D1B"/>
                </a:solidFill>
                <a:latin typeface="MHNQSD+MS-UIGothic"/>
                <a:cs typeface="MHNQSD+MS-UIGothic"/>
              </a:rPr>
              <a:t>成本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GPEJQ+JLCFJK+MicrosoftYaHei"/>
                <a:cs typeface="UGPEJQ+JLCFJK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GPEJQ+JLCFJK+MicrosoftYaHei"/>
                <a:cs typeface="UGPEJQ+JLCFJK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GPEJQ+JLCFJK+MicrosoftYaHei"/>
                <a:cs typeface="UGPEJQ+JLCFJK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GPEJQ+JLCFJK+MicrosoftYaHei"/>
                <a:cs typeface="UGPEJQ+JLCFJK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MHNQSD+MS-UIGothic"/>
                <a:cs typeface="MHNQSD+MS-UIGothic"/>
              </a:rPr>
              <a:t>燃油成本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车辆维护</a:t>
            </a:r>
            <a:r>
              <a:rPr sz="1550" spc="25">
                <a:solidFill>
                  <a:srgbClr val="FF6D1B"/>
                </a:solidFill>
                <a:latin typeface="MHNQSD+MS-UIGothic"/>
                <a:cs typeface="MHNQSD+MS-UIGothic"/>
              </a:rPr>
              <a:t>成本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MHNQSD+MS-UIGothic"/>
                <a:cs typeface="MHNQSD+MS-UIGothic"/>
              </a:rPr>
              <a:t>人工成本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MHNQSD+MS-UIGothic"/>
                <a:cs typeface="MHNQSD+MS-UIGothic"/>
              </a:rPr>
              <a:t>折旧成本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输过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程中消耗的燃油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用，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取决于运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距离、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物重量和</a:t>
            </a:r>
          </a:p>
          <a:p>
            <a:pPr marL="68579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方式。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56317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保持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车辆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良好状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所支付的</a:t>
            </a:r>
          </a:p>
          <a:p>
            <a:pPr marL="4286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修和保养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用。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司机和相关工作人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的工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和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输设备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施在使用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程中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和老化，需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提折旧</a:t>
            </a:r>
          </a:p>
          <a:p>
            <a:pPr marL="8572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用。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7052944" y="5561817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福利支出。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MHNQSD+MS-UIGothic"/>
                <a:cs typeface="MHNQSD+MS-UIGothic"/>
              </a:rPr>
              <a:t>附加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 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96339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MHNQSD+MS-UIGothic"/>
                <a:cs typeface="MHNQSD+MS-UIGothic"/>
              </a:rPr>
              <a:t>旺季附加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119245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MHNQSD+MS-UIGothic"/>
                <a:cs typeface="MHNQSD+MS-UIGothic"/>
              </a:rPr>
              <a:t>延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误</a:t>
            </a:r>
            <a:r>
              <a:rPr sz="2000" spc="25">
                <a:solidFill>
                  <a:srgbClr val="FFFFFF"/>
                </a:solidFill>
                <a:latin typeface="MHNQSD+MS-UIGothic"/>
                <a:cs typeface="MHNQSD+MS-UIGothic"/>
              </a:rPr>
              <a:t>附加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667500" y="372036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MHNQSD+MS-UIGothic"/>
                <a:cs typeface="MHNQSD+MS-UIGothic"/>
              </a:rPr>
              <a:t>特殊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2000" spc="23">
                <a:solidFill>
                  <a:srgbClr val="FFFFFF"/>
                </a:solidFill>
                <a:latin typeface="MHNQSD+MS-UIGothic"/>
                <a:cs typeface="MHNQSD+MS-UIGothic"/>
              </a:rPr>
              <a:t>物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2000" spc="23">
                <a:solidFill>
                  <a:srgbClr val="FFFFFF"/>
                </a:solidFill>
                <a:latin typeface="MHNQSD+MS-UIGothic"/>
                <a:cs typeface="MHNQSD+MS-UIGothic"/>
              </a:rPr>
              <a:t>理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498965" y="372036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MHNQSD+MS-UIGothic"/>
                <a:cs typeface="MHNQSD+MS-UIGothic"/>
              </a:rPr>
              <a:t>偏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远</a:t>
            </a:r>
            <a:r>
              <a:rPr sz="2000" spc="25">
                <a:solidFill>
                  <a:srgbClr val="FFFFFF"/>
                </a:solidFill>
                <a:latin typeface="MHNQSD+MS-UIGothic"/>
                <a:cs typeface="MHNQSD+MS-UIGothic"/>
              </a:rPr>
              <a:t>地区附加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44816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MHNQSD+MS-UIGothic"/>
                <a:cs typeface="MHNQSD+MS-UIGothic"/>
              </a:rPr>
              <a:t>于目的地位于偏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FFFDFD"/>
                </a:solidFill>
                <a:latin typeface="MHNQSD+MS-UIGothic"/>
                <a:cs typeface="MHNQSD+MS-UIGothic"/>
              </a:rPr>
              <a:t>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HNQSD+MS-UIGothic"/>
                <a:cs typeface="MHNQSD+MS-UIGothic"/>
              </a:rPr>
              <a:t>区的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DFD"/>
                </a:solidFill>
                <a:latin typeface="MHNQSD+MS-UIGothic"/>
                <a:cs typeface="MHNQSD+MS-UIGothic"/>
              </a:rPr>
              <a:t>物加收的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MHNQSD+MS-UIGothic"/>
                <a:cs typeface="MHNQSD+MS-UIGothic"/>
              </a:rPr>
              <a:t>用，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HNQSD+MS-UIGothic"/>
                <a:cs typeface="MHNQSD+MS-UIGothic"/>
              </a:rPr>
              <a:t>以弥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FFFDFD"/>
                </a:solidFill>
                <a:latin typeface="MHNQSD+MS-UIGothic"/>
                <a:cs typeface="MHNQSD+MS-UIGothic"/>
              </a:rPr>
              <a:t>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FFFDFD"/>
                </a:solidFill>
                <a:latin typeface="MHNQSD+MS-UIGothic"/>
                <a:cs typeface="MHNQSD+MS-UIGothic"/>
              </a:rPr>
              <a:t>地区的运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HNQSD+MS-UIGothic"/>
                <a:cs typeface="MHNQSD+MS-UIGothic"/>
              </a:rPr>
              <a:t>成本。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91209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HNQSD+MS-UIGothic"/>
                <a:cs typeface="MHNQSD+MS-UIGothic"/>
              </a:rPr>
              <a:t>在运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DFD"/>
                </a:solidFill>
                <a:latin typeface="MHNQSD+MS-UIGothic"/>
                <a:cs typeface="MHNQSD+MS-UIGothic"/>
              </a:rPr>
              <a:t>需求旺盛的季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MHNQSD+MS-UIGothic"/>
                <a:cs typeface="MHNQSD+MS-UIGothic"/>
              </a:rPr>
              <a:t>，</a:t>
            </a:r>
          </a:p>
          <a:p>
            <a:pPr marL="9524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MHNQSD+MS-UIGothic"/>
                <a:cs typeface="MHNQSD+MS-UIGothic"/>
              </a:rPr>
              <a:t>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FFFDFD"/>
                </a:solidFill>
                <a:latin typeface="MHNQSD+MS-UIGothic"/>
                <a:cs typeface="MHNQSD+MS-UIGothic"/>
              </a:rPr>
              <a:t>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DFD"/>
                </a:solidFill>
                <a:latin typeface="MHNQSD+MS-UIGothic"/>
                <a:cs typeface="MHNQSD+MS-UIGothic"/>
              </a:rPr>
              <a:t>能力的不足</a:t>
            </a:r>
          </a:p>
          <a:p>
            <a:pPr marL="38099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HNQSD+MS-UIGothic"/>
                <a:cs typeface="MHNQSD+MS-UIGothic"/>
              </a:rPr>
              <a:t>而加收的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MHNQSD+MS-UIGothic"/>
                <a:cs typeface="MHNQSD+MS-UIGothic"/>
              </a:rPr>
              <a:t>用。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HNQSD+MS-UIGothic"/>
                <a:cs typeface="MHNQSD+MS-UIGothic"/>
              </a:rPr>
              <a:t>因运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DFD"/>
                </a:solidFill>
                <a:latin typeface="MHNQSD+MS-UIGothic"/>
                <a:cs typeface="MHNQSD+MS-UIGothic"/>
              </a:rPr>
              <a:t>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FFFDFD"/>
                </a:solidFill>
                <a:latin typeface="MHNQSD+MS-UIGothic"/>
                <a:cs typeface="MHNQSD+MS-UIGothic"/>
              </a:rPr>
              <a:t>造成的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FFDFD"/>
                </a:solidFill>
                <a:latin typeface="MHNQSD+MS-UIGothic"/>
                <a:cs typeface="MHNQSD+MS-UIGothic"/>
              </a:rPr>
              <a:t>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MHNQSD+MS-UIGothic"/>
                <a:cs typeface="MHNQSD+MS-UIGothic"/>
              </a:rPr>
              <a:t>用，如等待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DFD"/>
                </a:solidFill>
                <a:latin typeface="MHNQSD+MS-UIGothic"/>
                <a:cs typeface="MHNQSD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仓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储费</a:t>
            </a:r>
            <a:r>
              <a:rPr sz="1500">
                <a:solidFill>
                  <a:srgbClr val="FFFDFD"/>
                </a:solidFill>
                <a:latin typeface="MHNQSD+MS-UIGothic"/>
                <a:cs typeface="MHNQSD+MS-UIGothic"/>
              </a:rPr>
              <a:t>用。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01765" y="5011158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MHNQSD+MS-UIGothic"/>
                <a:cs typeface="MHNQSD+MS-UIGothic"/>
              </a:rPr>
              <a:t>于需要特殊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MHNQSD+MS-UIGothic"/>
                <a:cs typeface="MHNQSD+MS-UIGothic"/>
              </a:rPr>
              <a:t>理或装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HNQSD+MS-UIGothic"/>
                <a:cs typeface="MHNQSD+MS-UIGothic"/>
              </a:rPr>
              <a:t>卸的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DFD"/>
                </a:solidFill>
                <a:latin typeface="MHNQSD+MS-UIGothic"/>
                <a:cs typeface="MHNQSD+MS-UIGothic"/>
              </a:rPr>
              <a:t>物所加收的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MHNQSD+MS-UIGothic"/>
                <a:cs typeface="MHNQSD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MHNQSD+MS-UIGothic"/>
                <a:cs typeface="MHNQSD+MS-UIGothic"/>
              </a:rPr>
              <a:t>利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润</a:t>
            </a:r>
            <a:r>
              <a:rPr sz="3000">
                <a:solidFill>
                  <a:srgbClr val="FF6D1B"/>
                </a:solidFill>
                <a:latin typeface="MHNQSD+MS-UIGothic"/>
                <a:cs typeface="MHNQSD+MS-UIGothic"/>
              </a:rPr>
              <a:t>与税金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MHNQSD+MS-UIGothic"/>
                <a:cs typeface="MHNQSD+MS-UIGothic"/>
              </a:rPr>
              <a:t>利</a:t>
            </a:r>
            <a:r>
              <a:rPr sz="1550">
                <a:solidFill>
                  <a:srgbClr val="FF6D1B"/>
                </a:solidFill>
                <a:latin typeface="SimSun"/>
                <a:cs typeface="SimSun"/>
              </a:rPr>
              <a:t>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提供运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赚</a:t>
            </a: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取的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5319" y="2268708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HNQSD+MS-UIGothic"/>
                <a:cs typeface="MHNQSD+MS-UIGothic"/>
              </a:rPr>
              <a:t>收益。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MHNQSD+MS-UIGothic"/>
                <a:cs typeface="MHNQSD+MS-UIGothic"/>
              </a:rPr>
              <a:t>税金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93419" y="445183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HNQSD+MS-UIGothic"/>
                <a:cs typeface="MHNQSD+MS-UIGothic"/>
              </a:rPr>
              <a:t>根据国家税收法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MHNQSD+MS-UIGothic"/>
                <a:cs typeface="MHNQSD+MS-UIGothic"/>
              </a:rPr>
              <a:t>，企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MHNQSD+MS-UIGothic"/>
                <a:cs typeface="MHNQSD+MS-UIGothic"/>
              </a:rPr>
              <a:t>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缴纳</a:t>
            </a:r>
            <a:r>
              <a:rPr sz="1350">
                <a:solidFill>
                  <a:srgbClr val="FFFFFF"/>
                </a:solidFill>
                <a:latin typeface="MHNQSD+MS-UIGothic"/>
                <a:cs typeface="MHNQSD+MS-UIGothic"/>
              </a:rPr>
              <a:t>的税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HNQSD+MS-UIGothic"/>
                <a:cs typeface="MHNQSD+MS-UIGothic"/>
              </a:rPr>
              <a:t>款，如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营业</a:t>
            </a:r>
            <a:r>
              <a:rPr sz="1350">
                <a:solidFill>
                  <a:srgbClr val="FFFFFF"/>
                </a:solidFill>
                <a:latin typeface="MHNQSD+MS-UIGothic"/>
                <a:cs typeface="MHNQSD+MS-UIGothic"/>
              </a:rPr>
              <a:t>税、所得税等。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https://d.book118.com/587000013021006054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MHNQSD+MS-UIGothic</vt:lpstr>
      <vt:lpstr>SimSun</vt:lpstr>
      <vt:lpstr>DGWGOU+LMAMCR+MicrosoftYaHei-Bold</vt:lpstr>
      <vt:lpstr>CPMOJW+JQLPMR+ArialMT</vt:lpstr>
      <vt:lpstr>Times New Roman</vt:lpstr>
      <vt:lpstr>UGPEJQ+JLCFJK+MicrosoftYaHei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2024-09-28T07:24:38.681</cp:lastPrinted>
  <dcterms:created xsi:type="dcterms:W3CDTF">2024-09-27T23:24:38Z</dcterms:created>
  <dcterms:modified xsi:type="dcterms:W3CDTF">2024-09-27T23:24:39Z</dcterms:modified>
</cp:coreProperties>
</file>