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bin" ContentType="application/vnd.ms-office.activeX"/>
  <Default Extension="vml" ContentType="application/vnd.openxmlformats-officedocument.vmlDrawin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activeX/activeX1.xml" ContentType="application/vnd.ms-office.activeX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9144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activeX/_rels/activeX1.xml.rels>&#65279;<?xml version="1.0" encoding="utf-8" standalone="yes"?><Relationships xmlns="http://schemas.openxmlformats.org/package/2006/relationships"><Relationship Id="rId1" Type="http://schemas.microsoft.com/office/2006/relationships/activeXControlBinary" Target="activeX1.bin" /></Relationships>
</file>

<file path=ppt/activeX/activeX1.xml><?xml version="1.0" encoding="utf-8"?>
<ax:ocx xmlns:r="http://schemas.openxmlformats.org/officeDocument/2006/relationships" xmlns:ax="http://schemas.microsoft.com/office/2006/activeX" ax:classid="{d27cdb6e-ae6d-11cf-96b8-444553540000}" r:id="rId1" ax:persistence="persistPropertyBag"/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2334C-DC9B-4311-AD94-A0906EB3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94960-F9CE-40C4-B5B8-DA5B6901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FB93D-FF96-4309-A9CD-DBC42976B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C3AECD-706C-476F-9BC0-D75386440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EF5557-2068-4C59-B1D8-A5A8960B9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134901-66FF-4DDD-AAF9-B3BBC809B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FEA4A0-3D8F-4C5E-B004-100A74565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A327C-3122-44DE-9AA0-B471496B1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EC742-610D-48FD-AD02-4E1772E3D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2E23A-089A-4386-9C01-7326CF6F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D30C5-10DD-41C4-AD65-D3C47A8DB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base"/>
            <a:r>
              <a:rPr lang="zh-CN" altLang="en-US" strike="noStrike" noProof="1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1"/>
        </a:solidFill>
      </p:bgPr>
    </p:bg>
    <p:spTree>
      <p:nvGrpSpPr>
        <p:cNvPr id="1" name=""/>
        <p:cNvGrpSpPr/>
        <p:nvPr/>
      </p:nvGrpSpPr>
      <p:grpSpPr/>
      <p:sp>
        <p:nvSpPr>
          <p:cNvPr id="2050" name="Rectangle 2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Rectangle 3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4572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9144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3716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182880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>
          <a:solidFill>
            <a:schemeClr val="tx1"/>
          </a:solidFill>
          <a:latin typeface="Arial" pitchFamily="34" charset="0"/>
          <a:ea typeface="宋体" pitchFamily="2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control" Target="../activeX/activeX1.xml" /><Relationship Id="rId3" Type="http://schemas.openxmlformats.org/officeDocument/2006/relationships/image" Target="../media/image2.png" /><Relationship Id="rId4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&#37238;&#21463;PH&#20540;&#30340;&#24433;&#21709;.swf" TargetMode="Externa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0414214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-319088" y="-209550"/>
            <a:ext cx="9459922" cy="7093787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"/>
          <p:cNvSpPr/>
          <p:nvPr/>
        </p:nvSpPr>
        <p:spPr>
          <a:xfrm>
            <a:off x="-4572" y="2084388"/>
            <a:ext cx="9153144" cy="192216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6000" b="1">
                <a:solidFill>
                  <a:srgbClr val="FF0000"/>
                </a:solidFill>
                <a:ea typeface="黑体" pitchFamily="2" charset="-122"/>
              </a:rPr>
              <a:t>第1节    减少化学反应活化能酶</a:t>
            </a:r>
          </a:p>
        </p:txBody>
      </p:sp>
      <p:sp>
        <p:nvSpPr>
          <p:cNvPr id="4100" name=""/>
          <p:cNvSpPr/>
          <p:nvPr/>
        </p:nvSpPr>
        <p:spPr>
          <a:xfrm>
            <a:off x="684212" y="320675"/>
            <a:ext cx="7299325" cy="1236662"/>
          </a:xfrm>
          <a:gradFill rotWithShape="0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0" scaled="1"/>
          </a:gradFill>
          <a:ln w="12700" cmpd="sng">
            <a:solidFill>
              <a:srgbClr val="EAEAEA"/>
            </a:solidFill>
            <a:miter lim="800000"/>
          </a:ln>
          <a:effectLst>
            <a:outerShdw dist="35921" dir="2700000" sy="50000" kx="2115830" algn="bl">
              <a:srgbClr val="C0C0C0">
                <a:alpha val="78000"/>
              </a:srgbClr>
            </a:outerShdw>
          </a:effectLst>
        </p:spPr>
        <p:txBody>
          <a:bodyPr fromWordArt="1">
            <a:prstTxWarp prst="textPlain">
              <a:avLst/>
            </a:prstTxWarp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 kern="10">
                <a:ln w="12700" cmpd="sng">
                  <a:solidFill>
                    <a:srgbClr val="EAEAEA"/>
                  </a:solidFill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>
                    <a:srgbClr val="C0C0C0">
                      <a:alpha val="78000"/>
                    </a:srgbClr>
                  </a:outerShdw>
                </a:effectLst>
                <a:latin typeface="隶书"/>
              </a:rPr>
              <a:t>第五章　细胞旳能量供应和运用</a:t>
            </a:r>
          </a:p>
        </p:txBody>
      </p:sp>
      <p:sp>
        <p:nvSpPr>
          <p:cNvPr id="4101" name=""/>
          <p:cNvSpPr/>
          <p:nvPr/>
        </p:nvSpPr>
        <p:spPr>
          <a:xfrm>
            <a:off x="5148262" y="5651500"/>
            <a:ext cx="32400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>
                <a:solidFill>
                  <a:srgbClr val="A50021"/>
                </a:solidFill>
                <a:ea typeface="迷你简咪咪" pitchFamily="1" charset="-122"/>
              </a:rPr>
              <a:t>学习时间：三课时</a:t>
            </a:r>
          </a:p>
        </p:txBody>
      </p:sp>
      <p:sp>
        <p:nvSpPr>
          <p:cNvPr id="410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4104" name="TextBox 410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body" idx="4294967295"/>
          </p:nvPr>
        </p:nvSpPr>
        <p:spPr>
          <a:xfrm>
            <a:off x="250825" y="333375"/>
            <a:ext cx="8569325" cy="63357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学习目旳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1.阐明酶在细胞代谢中作用、本质和特性。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2.进行有关试验和探究，学会控制自变量，观测和检测因变量变化，设置对照组和反复试验。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重点、难点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1、重点：酶作用、本质和特性。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2、难点：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⑴酶减少化学反应活化能原理。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⑵控制变量科学措施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学法指导：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⑴联络化学无机催化剂知识，理解酶作用。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⑵通过试验、资料分析得出酶本质和三大特性。</a:t>
            </a:r>
          </a:p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A50021"/>
                </a:solidFill>
                <a:ea typeface="迷你简咪咪" pitchFamily="1" charset="-122"/>
              </a:rPr>
              <a:t>（3）运用教材中形象直观图解和文学阐明，明确催化剂可减少化学反应活化能。 </a:t>
            </a:r>
          </a:p>
        </p:txBody>
      </p:sp>
      <p:sp>
        <p:nvSpPr>
          <p:cNvPr id="5123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5125" name="TextBox 512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/>
        </p:nvSpPr>
        <p:spPr>
          <a:xfrm>
            <a:off x="0" y="2566988"/>
            <a:ext cx="9139238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6147" name=""/>
          <p:cNvSpPr/>
          <p:nvPr>
            <p:ph type="title" idx="4294967295"/>
          </p:nvPr>
        </p:nvSpPr>
        <p:spPr>
          <a:xfrm>
            <a:off x="180975" y="1844675"/>
            <a:ext cx="8229600" cy="838200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 sz="4700">
                <a:solidFill>
                  <a:srgbClr val="870303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隶书" pitchFamily="49" charset="-122"/>
              </a:rPr>
              <a:t>1</a:t>
            </a:r>
            <a:r>
              <a:rPr lang="en-US" altLang="en-US" sz="4700">
                <a:solidFill>
                  <a:srgbClr val="870303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隶书" pitchFamily="49" charset="-122"/>
              </a:rPr>
              <a:t>、酶在</a:t>
            </a:r>
            <a:r>
              <a:rPr lang="en-US" altLang="en-US" sz="4700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隶书" pitchFamily="49" charset="-122"/>
              </a:rPr>
              <a:t>细胞代谢</a:t>
            </a:r>
            <a:r>
              <a:rPr lang="en-US" altLang="en-US" sz="4700">
                <a:solidFill>
                  <a:srgbClr val="870303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隶书" pitchFamily="49" charset="-122"/>
              </a:rPr>
              <a:t>中作用</a:t>
            </a:r>
          </a:p>
        </p:txBody>
      </p:sp>
      <p:sp>
        <p:nvSpPr>
          <p:cNvPr id="6148" name=""/>
          <p:cNvSpPr/>
          <p:nvPr/>
        </p:nvSpPr>
        <p:spPr>
          <a:xfrm>
            <a:off x="287338" y="3933825"/>
            <a:ext cx="8865520" cy="945825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0000CC"/>
                </a:solidFill>
                <a:latin typeface="黑体" pitchFamily="2" charset="-122"/>
                <a:ea typeface="黑体" pitchFamily="2" charset="-122"/>
              </a:rPr>
              <a:t>细胞中每时每刻都进行着化学反应统称为细胞代谢。     （细胞代谢不仅获得能量，也需要消耗能量。）</a:t>
            </a:r>
          </a:p>
        </p:txBody>
      </p:sp>
      <p:sp>
        <p:nvSpPr>
          <p:cNvPr id="6149" name=""/>
          <p:cNvSpPr/>
          <p:nvPr/>
        </p:nvSpPr>
        <p:spPr>
          <a:xfrm>
            <a:off x="755650" y="3213100"/>
            <a:ext cx="5473700" cy="57943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A50021"/>
                </a:solidFill>
                <a:ea typeface="迷你简咪咪" pitchFamily="1" charset="-122"/>
              </a:rPr>
              <a:t>（</a:t>
            </a:r>
            <a:r>
              <a:rPr lang="en-US" altLang="en-US" sz="3200">
                <a:solidFill>
                  <a:srgbClr val="A50021"/>
                </a:solidFill>
                <a:ea typeface="迷你简咪咪" pitchFamily="1" charset="-122"/>
              </a:rPr>
              <a:t>1</a:t>
            </a:r>
            <a:r>
              <a:rPr lang="zh-CN" altLang="en-US" sz="3200">
                <a:solidFill>
                  <a:srgbClr val="A50021"/>
                </a:solidFill>
                <a:ea typeface="迷你简咪咪" pitchFamily="1" charset="-122"/>
              </a:rPr>
              <a:t>）</a:t>
            </a:r>
            <a:r>
              <a:rPr lang="en-US" altLang="en-US" sz="3200">
                <a:solidFill>
                  <a:srgbClr val="A50021"/>
                </a:solidFill>
                <a:ea typeface="迷你简咪咪" pitchFamily="1" charset="-122"/>
              </a:rPr>
              <a:t>.</a:t>
            </a:r>
            <a:r>
              <a:rPr lang="en-US" altLang="en-US" sz="3200" b="1">
                <a:solidFill>
                  <a:srgbClr val="A50021"/>
                </a:solidFill>
                <a:ea typeface="迷你简咪咪" pitchFamily="1" charset="-122"/>
              </a:rPr>
              <a:t>什么是细胞代谢？</a:t>
            </a:r>
          </a:p>
        </p:txBody>
      </p:sp>
      <p:sp>
        <p:nvSpPr>
          <p:cNvPr id="6150" name=""/>
          <p:cNvSpPr/>
          <p:nvPr/>
        </p:nvSpPr>
        <p:spPr>
          <a:xfrm>
            <a:off x="323850" y="333375"/>
            <a:ext cx="8229600" cy="11430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A50021"/>
                </a:solidFill>
              </a:rPr>
              <a:t>一、</a:t>
            </a:r>
            <a:r>
              <a:rPr lang="en-US" altLang="en-US" sz="4800" b="1">
                <a:solidFill>
                  <a:srgbClr val="A50021"/>
                </a:solidFill>
              </a:rPr>
              <a:t>酶作用和本质</a:t>
            </a:r>
          </a:p>
        </p:txBody>
      </p:sp>
      <p:sp>
        <p:nvSpPr>
          <p:cNvPr id="6151" name=""/>
          <p:cNvSpPr/>
          <p:nvPr/>
        </p:nvSpPr>
        <p:spPr>
          <a:xfrm>
            <a:off x="395288" y="5589588"/>
            <a:ext cx="7848600" cy="57943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rgbClr val="A50021"/>
                </a:solidFill>
                <a:ea typeface="迷你简咪咪" pitchFamily="1" charset="-122"/>
              </a:rPr>
              <a:t>（</a:t>
            </a:r>
            <a:r>
              <a:rPr lang="en-US" altLang="en-US" sz="3200">
                <a:solidFill>
                  <a:srgbClr val="A50021"/>
                </a:solidFill>
                <a:ea typeface="迷你简咪咪" pitchFamily="1" charset="-122"/>
              </a:rPr>
              <a:t>2</a:t>
            </a:r>
            <a:r>
              <a:rPr lang="zh-CN" altLang="en-US" sz="3200">
                <a:solidFill>
                  <a:srgbClr val="A50021"/>
                </a:solidFill>
                <a:ea typeface="迷你简咪咪" pitchFamily="1" charset="-122"/>
              </a:rPr>
              <a:t>）</a:t>
            </a:r>
            <a:r>
              <a:rPr lang="en-US" altLang="en-US" sz="3200">
                <a:solidFill>
                  <a:srgbClr val="A50021"/>
                </a:solidFill>
                <a:ea typeface="迷你简咪咪" pitchFamily="1" charset="-122"/>
              </a:rPr>
              <a:t>.</a:t>
            </a:r>
            <a:r>
              <a:rPr lang="zh-CN" altLang="en-US" sz="3200" b="1">
                <a:solidFill>
                  <a:srgbClr val="A50021"/>
                </a:solidFill>
                <a:ea typeface="迷你简咪咪" pitchFamily="1" charset="-122"/>
              </a:rPr>
              <a:t>酶在细胞代谢中有什么作用</a:t>
            </a:r>
            <a:r>
              <a:rPr lang="en-US" altLang="en-US" sz="3200" b="1">
                <a:solidFill>
                  <a:srgbClr val="A50021"/>
                </a:solidFill>
                <a:ea typeface="迷你简咪咪" pitchFamily="1" charset="-122"/>
              </a:rPr>
              <a:t>？</a:t>
            </a:r>
          </a:p>
        </p:txBody>
      </p:sp>
      <p:sp>
        <p:nvSpPr>
          <p:cNvPr id="6152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6154" name="TextBox 615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 fill="hold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/>
        </p:nvSpPr>
        <p:spPr>
          <a:xfrm>
            <a:off x="0" y="2566988"/>
            <a:ext cx="9139238" cy="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7172" name="">
            <a:hlinkClick action="ppaction://noaction" tooltip="点击进入"/>
          </p:cNvPr>
          <p:cNvSpPr/>
          <p:nvPr/>
        </p:nvSpPr>
        <p:spPr>
          <a:xfrm>
            <a:off x="7885112" y="5949950"/>
            <a:ext cx="647700" cy="908050"/>
          </a:xfrm>
          <a:custGeom>
            <a:avLst>
              <a:gd name="adj0" fmla="val 54613333"/>
              <a:gd name="adj1" fmla="val 0"/>
              <a:gd name="adj2" fmla="val 25463"/>
            </a:avLst>
            <a:gdLst>
              <a:gd name="G54" fmla="+- 0 23592960 0"/>
              <a:gd name="GT82" fmla="*/ adj0 21600 100000"/>
              <a:gd name="GT83" fmla="*/ adj1 21600 100000"/>
              <a:gd name="GT84" fmla="*/ adj2 21600 100000"/>
              <a:gd name="GT85" fmla="*/ 3200 w 21600"/>
              <a:gd name="GT86" fmla="+- l GT85 0"/>
              <a:gd name="GT87" fmla="*/ 3200 h 21600"/>
              <a:gd name="GT88" fmla="+- t GT87 0"/>
              <a:gd name="GT89" fmla="*/ 18400 w 21600"/>
              <a:gd name="GT90" fmla="+- l GT89 0"/>
              <a:gd name="GT91" fmla="*/ 18400 h 21600"/>
              <a:gd name="GT92" fmla="+- t GT91 0"/>
              <a:gd name="G0" fmla="+- GT82 0 0"/>
              <a:gd name="G1" fmla="+- GT83 0 0"/>
              <a:gd name="G2" fmla="+- GT84 0 0"/>
              <a:gd name="G3" fmla="+- 10800 0 GT84"/>
              <a:gd name="G20" fmla="+- 21600 0 G3"/>
              <a:gd name="G25" fmla="+- GT84 0 2700"/>
              <a:gd name="G38" fmla="+- GT83 5898240 0"/>
              <a:gd name="G40" fmla="*/ G3 1 2"/>
              <a:gd name="G41" fmla="+- G40 2700 0"/>
              <a:gd name="G53" fmla="+- G1 0 G0"/>
              <a:gd name="G55" fmla="?: G53 0 G54"/>
              <a:gd name="G56" fmla="+- G1 G55 0"/>
              <a:gd name="GT57" fmla="*/ GT82 60000 65536"/>
              <a:gd name="GT58" fmla="*/ GT83 60000 65536"/>
              <a:gd name="GT59" fmla="*/ G38 60000 65536"/>
              <a:gd name="GT61" fmla="+- G20 0 G3"/>
              <a:gd name="GT62" fmla="*/ GT61 1 2"/>
              <a:gd name="GT63" fmla="+/ G3 G20 2"/>
              <a:gd name="G4" fmla="sin 10800 GT57"/>
              <a:gd name="G5" fmla="cos 10800 GT57"/>
              <a:gd name="G6" fmla="sin 10800 GT58"/>
              <a:gd name="G7" fmla="cos 10800 GT58"/>
              <a:gd name="G8" fmla="+- G4 10800 0"/>
              <a:gd name="G9" fmla="+- G5 10800 0"/>
              <a:gd name="G10" fmla="+- G6 10800 0"/>
              <a:gd name="G11" fmla="+- G7 10800 0"/>
              <a:gd name="G12" fmla="sin G2 GT57"/>
              <a:gd name="G13" fmla="cos G2 GT57"/>
              <a:gd name="G14" fmla="sin G2 GT58"/>
              <a:gd name="G15" fmla="cos G2 GT58"/>
              <a:gd name="G16" fmla="+- G12 10800 0"/>
              <a:gd name="G17" fmla="+- G13 10800 0"/>
              <a:gd name="G18" fmla="+- G14 10800 0"/>
              <a:gd name="G19" fmla="+- G15 10800 0"/>
              <a:gd name="G21" fmla="sin 13500 GT58"/>
              <a:gd name="G22" fmla="cos 13500 GT58"/>
              <a:gd name="G23" fmla="+- G21 10800 0"/>
              <a:gd name="G24" fmla="+- G22 10800 0"/>
              <a:gd name="G26" fmla="sin G25 GT58"/>
              <a:gd name="G27" fmla="cos G25 GT58"/>
              <a:gd name="G28" fmla="+- G26 10800 0"/>
              <a:gd name="G29" fmla="+- G27 10800 0"/>
              <a:gd name="G36" fmla="sin G41 GT59"/>
              <a:gd name="G37" fmla="cos G41 GT59"/>
              <a:gd name="G39" fmla="+- 10800 0 G40"/>
              <a:gd name="G42" fmla="+/ G17 G9 2"/>
              <a:gd name="G43" fmla="+/ G16 G8 2"/>
              <a:gd name="G44" fmla="+/ G0 G56 2"/>
              <a:gd name="GT60" fmla="*/ G44 60000 65536"/>
              <a:gd name="GT64" fmla="+- G19 0 GT63"/>
              <a:gd name="GT65" fmla="+- G18 0 GT63"/>
              <a:gd name="GT66" fmla="+- G17 0 GT63"/>
              <a:gd name="GT67" fmla="+- G16 0 GT63"/>
              <a:gd name="GT68" fmla="at2 GT64 GT65"/>
              <a:gd name="GT69" fmla="at2 GT66 GT67"/>
              <a:gd name="GT70" fmla="+- GT69 0 GT68"/>
              <a:gd name="GT71" fmla="+- GT70 0 21600000"/>
              <a:gd name="GT72" fmla="?: GT70 GT71 GT70"/>
              <a:gd name="GT73" fmla="+- G9 0 10800"/>
              <a:gd name="GT74" fmla="+- G8 0 10800"/>
              <a:gd name="GT75" fmla="+- G11 0 10800"/>
              <a:gd name="GT76" fmla="+- G10 0 10800"/>
              <a:gd name="GT77" fmla="at2 GT73 GT74"/>
              <a:gd name="GT78" fmla="at2 GT75 GT76"/>
              <a:gd name="GT79" fmla="+- GT78 0 GT77"/>
              <a:gd name="GT80" fmla="+- GT79 21600000 0"/>
              <a:gd name="GT81" fmla="?: GT79 GT79 GT80"/>
              <a:gd name="G32" fmla="sin G39 GT58"/>
              <a:gd name="G33" fmla="cos G39 GT58"/>
              <a:gd name="G34" fmla="+- G32 10800 0"/>
              <a:gd name="G35" fmla="+- G33 10800 0"/>
              <a:gd name="G45" fmla="sin 10800 GT60"/>
              <a:gd name="G46" fmla="cos 10800 GT60"/>
              <a:gd name="G47" fmla="sin G2 GT60"/>
              <a:gd name="G48" fmla="cos G2 GT60"/>
              <a:gd name="G49" fmla="+- G45 10800 0"/>
              <a:gd name="G50" fmla="+- G46 10800 0"/>
              <a:gd name="G51" fmla="+- G47 10800 0"/>
              <a:gd name="G52" fmla="+- G48 10800 0"/>
              <a:gd name="G30" fmla="+- G34 G36 0"/>
              <a:gd name="G31" fmla="+- G35 G37 0"/>
            </a:gdLst>
            <a:cxnLst>
              <a:cxn ang="0">
                <a:pos x="G50" y="G49"/>
              </a:cxn>
              <a:cxn ang="0">
                <a:pos x="G42" y="G43"/>
              </a:cxn>
              <a:cxn ang="0">
                <a:pos x="G52" y="G51"/>
              </a:cxn>
              <a:cxn ang="0">
                <a:pos x="G24" y="G23"/>
              </a:cxn>
              <a:cxn ang="0">
                <a:pos x="G31" y="G30"/>
              </a:cxn>
              <a:cxn ang="0">
                <a:pos x="G29" y="G28"/>
              </a:cxn>
            </a:cxnLst>
            <a:rect l="GT86" t="GT88" r="GT90" b="GT92"/>
            <a:pathLst>
              <a:path w="21600" h="21600">
                <a:moveTo>
                  <a:pt x="G19" y="G18"/>
                </a:moveTo>
                <a:arcTo wR="GT62" hR="GT62" stAng="GT68" swAng="GT72"/>
                <a:lnTo>
                  <a:pt x="G9" y="G8"/>
                </a:lnTo>
                <a:arcTo wR="10800" hR="10800" stAng="GT77" swAng="GT81"/>
                <a:lnTo>
                  <a:pt x="G24" y="G23"/>
                </a:lnTo>
                <a:lnTo>
                  <a:pt x="G31" y="G30"/>
                </a:lnTo>
                <a:lnTo>
                  <a:pt x="G29" y="G28"/>
                </a:ln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7173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7175" name="TextBox 717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  <p:controls>
      <mc:AlternateContent>
        <mc:Choice xmlns:v="urn:schemas-microsoft-com:vml" Requires="v">
          <p:control spid="1038" name="Shockwave Flash Object" r:id="rId2" imgW="0" imgH="0"/>
        </mc:Choice>
        <mc:Fallback>
          <p:control name="Shockwave Flash Object" r:id="rId2" imgW="0" imgH="0">
            <p:pic>
              <p:nvPicPr>
                <p:cNvPr id="0" name="Shockwave Flash Object"/>
                <p:cNvPicPr>
                  <a:picLocks noChangeArrowheads="1" noChangeShapeType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0" y="333375"/>
                  <a:ext cx="9144000" cy="5516562"/>
                </a:xfrm>
                <a:prstGeom prst="rect"/>
                <a:noFill/>
                <a:ln/>
              </p:spPr>
            </p:pic>
          </p:control>
        </mc:Fallback>
      </mc:AlternateContent>
    </p:controls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/>
        </p:nvSpPr>
        <p:spPr>
          <a:xfrm>
            <a:off x="395288" y="620712"/>
            <a:ext cx="8577894" cy="210522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ea typeface="华文新魏" pitchFamily="2" charset="-122"/>
              </a:rPr>
              <a:t>从试验与动画可以看出：要使常态分子激活，可使用如下措施：</a:t>
            </a: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ea typeface="华文新魏" pitchFamily="2" charset="-122"/>
              </a:rPr>
              <a:t>加热： </a:t>
            </a: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ea typeface="华文新魏" pitchFamily="2" charset="-122"/>
              </a:rPr>
              <a:t>Fe3+：</a:t>
            </a:r>
          </a:p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chemeClr val="tx2"/>
                </a:solidFill>
                <a:ea typeface="华文新魏" pitchFamily="2" charset="-122"/>
              </a:rPr>
              <a:t>酶：</a:t>
            </a:r>
          </a:p>
        </p:txBody>
      </p:sp>
      <p:sp>
        <p:nvSpPr>
          <p:cNvPr id="8195" name=""/>
          <p:cNvSpPr/>
          <p:nvPr/>
        </p:nvSpPr>
        <p:spPr>
          <a:xfrm>
            <a:off x="1763712" y="1196975"/>
            <a:ext cx="5189960" cy="45765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10000"/>
              </a:spcBef>
            </a:pPr>
            <a:r>
              <a:rPr lang="zh-CN" altLang="en-US" sz="2400" b="1">
                <a:latin typeface="华文新魏" pitchFamily="2" charset="-122"/>
                <a:ea typeface="华文新魏" pitchFamily="2" charset="-122"/>
              </a:rPr>
              <a:t>提高分子能量</a:t>
            </a:r>
          </a:p>
        </p:txBody>
      </p:sp>
      <p:sp>
        <p:nvSpPr>
          <p:cNvPr id="8196" name=""/>
          <p:cNvSpPr/>
          <p:nvPr/>
        </p:nvSpPr>
        <p:spPr>
          <a:xfrm>
            <a:off x="1763712" y="1628775"/>
            <a:ext cx="4829237" cy="45765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9900CC"/>
                </a:solidFill>
                <a:latin typeface="华文新魏" pitchFamily="2" charset="-122"/>
                <a:ea typeface="华文新魏" pitchFamily="2" charset="-122"/>
              </a:rPr>
              <a:t>减少化学反应活化能</a:t>
            </a:r>
          </a:p>
        </p:txBody>
      </p:sp>
      <p:sp>
        <p:nvSpPr>
          <p:cNvPr id="8197" name=""/>
          <p:cNvSpPr/>
          <p:nvPr/>
        </p:nvSpPr>
        <p:spPr>
          <a:xfrm>
            <a:off x="1331912" y="2205038"/>
            <a:ext cx="7136591" cy="823783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en-US" sz="2400" b="1">
                <a:latin typeface="华文新魏" pitchFamily="2" charset="-122"/>
                <a:ea typeface="华文新魏" pitchFamily="2" charset="-122"/>
              </a:rPr>
              <a:t>同无机催化相比，酶减少化学反应活化能能力更明显，因而催化效率更高。</a:t>
            </a:r>
          </a:p>
        </p:txBody>
      </p:sp>
      <p:sp>
        <p:nvSpPr>
          <p:cNvPr id="8198" name=""/>
          <p:cNvSpPr/>
          <p:nvPr/>
        </p:nvSpPr>
        <p:spPr>
          <a:xfrm>
            <a:off x="250825" y="3357562"/>
            <a:ext cx="8577894" cy="1372972"/>
          </a:xfrm>
          <a:prstGeom prst="rect">
            <a:avLst/>
          </a:prstGeom>
          <a:solidFill>
            <a:srgbClr val="FFFF99"/>
          </a:solidFill>
          <a:ln cmpd="sng">
            <a:solidFill>
              <a:srgbClr val="800080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en-US" sz="2800" b="1">
                <a:solidFill>
                  <a:schemeClr val="tx2"/>
                </a:solidFill>
              </a:rPr>
              <a:t>因此，酶在细胞代谢中催化作用是：</a:t>
            </a:r>
          </a:p>
          <a:p>
            <a:pPr lvl="0"/>
            <a:endParaRPr lang="en-US" altLang="en-US" sz="2800" b="1">
              <a:solidFill>
                <a:schemeClr val="tx2"/>
              </a:solidFill>
            </a:endParaRPr>
          </a:p>
          <a:p>
            <a:pPr lvl="0"/>
            <a:r>
              <a:rPr lang="en-US" altLang="en-US" sz="2800" b="1">
                <a:solidFill>
                  <a:schemeClr val="tx2"/>
                </a:solidFill>
              </a:rPr>
              <a:t>                                       明显减少化学反应活化能。</a:t>
            </a:r>
          </a:p>
        </p:txBody>
      </p:sp>
      <p:sp>
        <p:nvSpPr>
          <p:cNvPr id="8199" name=""/>
          <p:cNvSpPr/>
          <p:nvPr/>
        </p:nvSpPr>
        <p:spPr>
          <a:xfrm>
            <a:off x="250825" y="5013325"/>
            <a:ext cx="5834062" cy="579438"/>
          </a:xfrm>
          <a:prstGeom prst="rect">
            <a:avLst/>
          </a:prstGeom>
          <a:solidFill>
            <a:srgbClr val="99CCFF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A50021"/>
                </a:solidFill>
                <a:ea typeface="迷你简咪咪" pitchFamily="1" charset="-122"/>
              </a:rPr>
              <a:t>什么是活化能？</a:t>
            </a:r>
          </a:p>
        </p:txBody>
      </p:sp>
      <p:sp>
        <p:nvSpPr>
          <p:cNvPr id="8200" name=""/>
          <p:cNvSpPr/>
          <p:nvPr/>
        </p:nvSpPr>
        <p:spPr>
          <a:xfrm>
            <a:off x="250825" y="5661025"/>
            <a:ext cx="8497888" cy="1046162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000">
                <a:latin typeface="华文中宋" pitchFamily="2" charset="-122"/>
                <a:ea typeface="华文中宋" pitchFamily="2" charset="-122"/>
              </a:rPr>
              <a:t>    </a:t>
            </a:r>
            <a:r>
              <a:rPr lang="zh-CN" altLang="en-US" sz="2800" b="1">
                <a:latin typeface="华文中宋" pitchFamily="2" charset="-122"/>
                <a:ea typeface="华文中宋" pitchFamily="2" charset="-122"/>
              </a:rPr>
              <a:t>细胞中分子从</a:t>
            </a:r>
            <a:r>
              <a:rPr lang="zh-CN" altLang="en-US" sz="2800" b="1" u="sng">
                <a:solidFill>
                  <a:srgbClr val="A50021"/>
                </a:solidFill>
                <a:latin typeface="华文中宋" pitchFamily="2" charset="-122"/>
                <a:ea typeface="华文中宋" pitchFamily="2" charset="-122"/>
              </a:rPr>
              <a:t>常态</a:t>
            </a:r>
            <a:r>
              <a:rPr lang="zh-CN" altLang="en-US" sz="2800" b="1">
                <a:latin typeface="华文中宋" pitchFamily="2" charset="-122"/>
                <a:ea typeface="华文中宋" pitchFamily="2" charset="-122"/>
              </a:rPr>
              <a:t>转变为</a:t>
            </a:r>
            <a:r>
              <a:rPr lang="zh-CN" altLang="en-US" sz="2800" b="1" u="sng">
                <a:latin typeface="华文中宋" pitchFamily="2" charset="-122"/>
                <a:ea typeface="华文中宋" pitchFamily="2" charset="-122"/>
              </a:rPr>
              <a:t>轻易发生化学反应</a:t>
            </a:r>
            <a:r>
              <a:rPr lang="zh-CN" altLang="en-US" sz="2800" b="1" u="sng">
                <a:solidFill>
                  <a:srgbClr val="A50021"/>
                </a:solidFill>
                <a:latin typeface="华文中宋" pitchFamily="2" charset="-122"/>
                <a:ea typeface="华文中宋" pitchFamily="2" charset="-122"/>
              </a:rPr>
              <a:t>活跃状态</a:t>
            </a:r>
            <a:r>
              <a:rPr lang="zh-CN" altLang="en-US" sz="2800" b="1">
                <a:latin typeface="华文中宋" pitchFamily="2" charset="-122"/>
                <a:ea typeface="华文中宋" pitchFamily="2" charset="-122"/>
              </a:rPr>
              <a:t>所需要能量称为</a:t>
            </a:r>
            <a:r>
              <a:rPr lang="zh-CN" altLang="en-US" sz="3200" b="1">
                <a:solidFill>
                  <a:srgbClr val="CC0099"/>
                </a:solidFill>
                <a:latin typeface="华文中宋" pitchFamily="2" charset="-122"/>
                <a:ea typeface="华文中宋" pitchFamily="2" charset="-122"/>
              </a:rPr>
              <a:t>活化能</a:t>
            </a:r>
            <a:r>
              <a:rPr lang="en-US" altLang="en-US" sz="3200" b="1">
                <a:solidFill>
                  <a:srgbClr val="7C5989"/>
                </a:solidFill>
                <a:latin typeface="华文中宋" pitchFamily="2" charset="-122"/>
                <a:ea typeface="华文中宋" pitchFamily="2" charset="-122"/>
              </a:rPr>
              <a:t>.</a:t>
            </a:r>
          </a:p>
        </p:txBody>
      </p:sp>
      <p:sp>
        <p:nvSpPr>
          <p:cNvPr id="8201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8203" name="TextBox 820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8" grpId="0"/>
      <p:bldP spid="8199" grpId="1"/>
      <p:bldP spid="8200" gr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9218" name=""/>
          <p:cNvCxnSpPr/>
          <p:nvPr/>
        </p:nvCxnSpPr>
        <p:spPr>
          <a:xfrm>
            <a:off x="4572000" y="3213100"/>
            <a:ext cx="533400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</a:ln>
          <a:effectLst/>
        </p:spPr>
      </p:cxnSp>
      <p:cxnSp>
        <p:nvCxnSpPr>
          <p:cNvPr id="9219" name=""/>
          <p:cNvCxnSpPr/>
          <p:nvPr/>
        </p:nvCxnSpPr>
        <p:spPr>
          <a:xfrm>
            <a:off x="4284662" y="1700212"/>
            <a:ext cx="533400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</a:ln>
          <a:effectLst/>
        </p:spPr>
      </p:cxnSp>
      <p:cxnSp>
        <p:nvCxnSpPr>
          <p:cNvPr id="9220" name=""/>
          <p:cNvCxnSpPr/>
          <p:nvPr/>
        </p:nvCxnSpPr>
        <p:spPr>
          <a:xfrm>
            <a:off x="5003800" y="4292600"/>
            <a:ext cx="720725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</a:ln>
          <a:effectLst/>
        </p:spPr>
      </p:cxnSp>
      <p:sp>
        <p:nvSpPr>
          <p:cNvPr id="9221" name=""/>
          <p:cNvSpPr/>
          <p:nvPr/>
        </p:nvSpPr>
        <p:spPr>
          <a:xfrm>
            <a:off x="107950" y="115888"/>
            <a:ext cx="78486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400" b="1">
                <a:solidFill>
                  <a:srgbClr val="FF0066"/>
                </a:solidFill>
                <a:latin typeface="华文行楷" pitchFamily="2" charset="-122"/>
                <a:ea typeface="华文行楷" pitchFamily="2" charset="-122"/>
              </a:rPr>
              <a:t>酶作用举例：</a:t>
            </a:r>
          </a:p>
        </p:txBody>
      </p:sp>
      <p:cxnSp>
        <p:nvCxnSpPr>
          <p:cNvPr id="9222" name=""/>
          <p:cNvCxnSpPr/>
          <p:nvPr/>
        </p:nvCxnSpPr>
        <p:spPr>
          <a:xfrm>
            <a:off x="179388" y="908050"/>
            <a:ext cx="3671888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</a:ln>
          <a:effectLst/>
        </p:spPr>
      </p:cxnSp>
      <p:sp>
        <p:nvSpPr>
          <p:cNvPr id="9223" name=""/>
          <p:cNvSpPr/>
          <p:nvPr/>
        </p:nvSpPr>
        <p:spPr>
          <a:xfrm>
            <a:off x="0" y="2565400"/>
            <a:ext cx="2051050" cy="57943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A50021"/>
                </a:solidFill>
                <a:ea typeface="黑体" pitchFamily="2" charset="-122"/>
              </a:rPr>
              <a:t>在叶绿体</a:t>
            </a:r>
          </a:p>
        </p:txBody>
      </p:sp>
      <p:sp>
        <p:nvSpPr>
          <p:cNvPr id="9224" name=""/>
          <p:cNvSpPr/>
          <p:nvPr/>
        </p:nvSpPr>
        <p:spPr>
          <a:xfrm>
            <a:off x="0" y="3573462"/>
            <a:ext cx="1873250" cy="57943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A50021"/>
                </a:solidFill>
                <a:ea typeface="黑体" pitchFamily="2" charset="-122"/>
              </a:rPr>
              <a:t>在线粒体</a:t>
            </a:r>
          </a:p>
        </p:txBody>
      </p:sp>
      <p:sp>
        <p:nvSpPr>
          <p:cNvPr id="9225" name=""/>
          <p:cNvSpPr/>
          <p:nvPr/>
        </p:nvSpPr>
        <p:spPr>
          <a:xfrm>
            <a:off x="2339975" y="1493838"/>
            <a:ext cx="561657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latin typeface="黑体" pitchFamily="2" charset="-122"/>
                <a:ea typeface="黑体" pitchFamily="2" charset="-122"/>
              </a:rPr>
              <a:t>        </a:t>
            </a:r>
          </a:p>
        </p:txBody>
      </p:sp>
      <p:sp>
        <p:nvSpPr>
          <p:cNvPr id="9226" name=""/>
          <p:cNvSpPr/>
          <p:nvPr/>
        </p:nvSpPr>
        <p:spPr>
          <a:xfrm>
            <a:off x="0" y="1484312"/>
            <a:ext cx="1944688" cy="57943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solidFill>
                  <a:srgbClr val="A50021"/>
                </a:solidFill>
                <a:ea typeface="黑体" pitchFamily="2" charset="-122"/>
              </a:rPr>
              <a:t>在核糖体</a:t>
            </a:r>
          </a:p>
        </p:txBody>
      </p:sp>
      <p:grpSp>
        <p:nvGrpSpPr>
          <p:cNvPr id="9227" name=""/>
          <p:cNvGrpSpPr/>
          <p:nvPr/>
        </p:nvGrpSpPr>
        <p:grpSpPr>
          <a:xfrm>
            <a:off x="1835150" y="3500438"/>
            <a:ext cx="7308850" cy="777875"/>
            <a:chExt cx="4604" cy="490"/>
          </a:xfrm>
        </p:grpSpPr>
        <p:sp>
          <p:nvSpPr>
            <p:cNvPr id="9228" name=""/>
            <p:cNvSpPr/>
            <p:nvPr/>
          </p:nvSpPr>
          <p:spPr>
            <a:xfrm>
              <a:off x="2653" y="91"/>
              <a:ext cx="1951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28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6CO</a:t>
              </a:r>
              <a:r>
                <a:rPr sz="16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2</a:t>
              </a:r>
              <a:r>
                <a:rPr sz="24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+</a:t>
              </a:r>
              <a:r>
                <a:rPr sz="28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12H</a:t>
              </a:r>
              <a:r>
                <a:rPr sz="16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2</a:t>
              </a:r>
              <a:r>
                <a:rPr sz="28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O</a:t>
              </a:r>
              <a:r>
                <a:rPr sz="24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+</a:t>
              </a:r>
              <a:r>
                <a:rPr sz="2800" b="1">
                  <a:solidFill>
                    <a:srgbClr val="0000CC"/>
                  </a:solidFill>
                  <a:latin typeface="楷体_GB2312" pitchFamily="49" charset="-122"/>
                  <a:ea typeface="楷体_GB2312" pitchFamily="49" charset="-122"/>
                </a:rPr>
                <a:t>能量</a:t>
              </a:r>
            </a:p>
          </p:txBody>
        </p:sp>
        <p:grpSp>
          <p:nvGrpSpPr>
            <p:cNvPr id="9229" name=""/>
            <p:cNvGrpSpPr/>
            <p:nvPr/>
          </p:nvGrpSpPr>
          <p:grpSpPr>
            <a:xfrm>
              <a:off x="2042" y="0"/>
              <a:ext cx="493" cy="490"/>
              <a:chExt cx="493" cy="490"/>
            </a:xfrm>
          </p:grpSpPr>
          <p:sp>
            <p:nvSpPr>
              <p:cNvPr id="9230" name=""/>
              <p:cNvSpPr/>
              <p:nvPr/>
            </p:nvSpPr>
            <p:spPr>
              <a:xfrm>
                <a:off x="0" y="240"/>
                <a:ext cx="493" cy="48"/>
              </a:xfrm>
              <a:prstGeom prst="rightArrow">
                <a:avLst>
                  <a:gd name="adj1" fmla="val 50000"/>
                  <a:gd name="adj2" fmla="val 256771"/>
                </a:avLst>
              </a:prstGeom>
              <a:solidFill>
                <a:schemeClr val="accent1"/>
              </a:solidFill>
              <a:ln cmpd="sng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9231" name=""/>
              <p:cNvSpPr/>
              <p:nvPr/>
            </p:nvSpPr>
            <p:spPr>
              <a:xfrm>
                <a:off x="0" y="0"/>
                <a:ext cx="444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000" b="1">
                    <a:latin typeface="Times New Roman" pitchFamily="18" charset="0"/>
                  </a:rPr>
                  <a:t>氧气</a:t>
                </a:r>
              </a:p>
            </p:txBody>
          </p:sp>
          <p:sp>
            <p:nvSpPr>
              <p:cNvPr id="9232" name=""/>
              <p:cNvSpPr/>
              <p:nvPr/>
            </p:nvSpPr>
            <p:spPr>
              <a:xfrm>
                <a:off x="96" y="240"/>
                <a:ext cx="296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000" b="1">
                    <a:latin typeface="Times New Roman" pitchFamily="18" charset="0"/>
                  </a:rPr>
                  <a:t>酶</a:t>
                </a:r>
              </a:p>
            </p:txBody>
          </p:sp>
        </p:grpSp>
        <p:sp>
          <p:nvSpPr>
            <p:cNvPr id="9233" name=""/>
            <p:cNvSpPr/>
            <p:nvPr/>
          </p:nvSpPr>
          <p:spPr>
            <a:xfrm>
              <a:off x="0" y="91"/>
              <a:ext cx="1953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400" b="1">
                  <a:solidFill>
                    <a:srgbClr val="0000CC"/>
                  </a:solidFill>
                </a:rPr>
                <a:t>C6H12O6+6H2O</a:t>
              </a:r>
            </a:p>
          </p:txBody>
        </p:sp>
      </p:grpSp>
      <p:grpSp>
        <p:nvGrpSpPr>
          <p:cNvPr id="9234" name=""/>
          <p:cNvGrpSpPr/>
          <p:nvPr/>
        </p:nvGrpSpPr>
        <p:grpSpPr>
          <a:xfrm>
            <a:off x="2268538" y="2492375"/>
            <a:ext cx="5905500" cy="785812"/>
            <a:chExt cx="3720" cy="495"/>
          </a:xfrm>
        </p:grpSpPr>
        <p:sp>
          <p:nvSpPr>
            <p:cNvPr id="9235" name=""/>
            <p:cNvSpPr/>
            <p:nvPr/>
          </p:nvSpPr>
          <p:spPr>
            <a:xfrm>
              <a:off x="2087" y="91"/>
              <a:ext cx="1633" cy="40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3600" b="1">
                  <a:latin typeface="楷体_GB2312" pitchFamily="49" charset="-122"/>
                  <a:ea typeface="楷体_GB2312" pitchFamily="49" charset="-122"/>
                </a:rPr>
                <a:t>C</a:t>
              </a:r>
              <a:r>
                <a:rPr sz="2400" b="1">
                  <a:latin typeface="楷体_GB2312" pitchFamily="49" charset="-122"/>
                  <a:ea typeface="楷体_GB2312" pitchFamily="49" charset="-122"/>
                </a:rPr>
                <a:t>6</a:t>
              </a:r>
              <a:r>
                <a:rPr sz="3600" b="1">
                  <a:latin typeface="楷体_GB2312" pitchFamily="49" charset="-122"/>
                  <a:ea typeface="楷体_GB2312" pitchFamily="49" charset="-122"/>
                </a:rPr>
                <a:t>H</a:t>
              </a:r>
              <a:r>
                <a:rPr sz="2400" b="1">
                  <a:latin typeface="楷体_GB2312" pitchFamily="49" charset="-122"/>
                  <a:ea typeface="楷体_GB2312" pitchFamily="49" charset="-122"/>
                </a:rPr>
                <a:t>12</a:t>
              </a:r>
              <a:r>
                <a:rPr sz="3600" b="1">
                  <a:latin typeface="楷体_GB2312" pitchFamily="49" charset="-122"/>
                  <a:ea typeface="楷体_GB2312" pitchFamily="49" charset="-122"/>
                </a:rPr>
                <a:t>O</a:t>
              </a:r>
              <a:r>
                <a:rPr sz="2400" b="1">
                  <a:latin typeface="楷体_GB2312" pitchFamily="49" charset="-122"/>
                  <a:ea typeface="楷体_GB2312" pitchFamily="49" charset="-122"/>
                </a:rPr>
                <a:t>6</a:t>
              </a:r>
              <a:r>
                <a:rPr sz="3600" b="1">
                  <a:latin typeface="楷体_GB2312" pitchFamily="49" charset="-122"/>
                  <a:ea typeface="楷体_GB2312" pitchFamily="49" charset="-122"/>
                </a:rPr>
                <a:t> +O</a:t>
              </a:r>
              <a:r>
                <a:rPr sz="2400" b="1">
                  <a:latin typeface="楷体_GB2312" pitchFamily="49" charset="-122"/>
                  <a:ea typeface="楷体_GB2312" pitchFamily="49" charset="-122"/>
                </a:rPr>
                <a:t>2</a:t>
              </a:r>
            </a:p>
          </p:txBody>
        </p:sp>
        <p:grpSp>
          <p:nvGrpSpPr>
            <p:cNvPr id="9236" name=""/>
            <p:cNvGrpSpPr/>
            <p:nvPr/>
          </p:nvGrpSpPr>
          <p:grpSpPr>
            <a:xfrm>
              <a:off x="1270" y="0"/>
              <a:ext cx="763" cy="490"/>
              <a:chExt cx="720" cy="490"/>
            </a:xfrm>
          </p:grpSpPr>
          <p:sp>
            <p:nvSpPr>
              <p:cNvPr id="9237" name=""/>
              <p:cNvSpPr/>
              <p:nvPr/>
            </p:nvSpPr>
            <p:spPr>
              <a:xfrm>
                <a:off x="0" y="240"/>
                <a:ext cx="720" cy="48"/>
              </a:xfrm>
              <a:prstGeom prst="rightArrow">
                <a:avLst>
                  <a:gd name="adj1" fmla="val 50000"/>
                  <a:gd name="adj2" fmla="val 375000"/>
                </a:avLst>
              </a:prstGeom>
              <a:solidFill>
                <a:schemeClr val="accent1"/>
              </a:solidFill>
              <a:ln cmpd="sng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9238" name=""/>
              <p:cNvSpPr/>
              <p:nvPr/>
            </p:nvSpPr>
            <p:spPr>
              <a:xfrm>
                <a:off x="97" y="0"/>
                <a:ext cx="479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000" b="1">
                    <a:latin typeface="Times New Roman" pitchFamily="18" charset="0"/>
                  </a:rPr>
                  <a:t>光能</a:t>
                </a:r>
              </a:p>
            </p:txBody>
          </p:sp>
          <p:sp>
            <p:nvSpPr>
              <p:cNvPr id="9239" name=""/>
              <p:cNvSpPr/>
              <p:nvPr/>
            </p:nvSpPr>
            <p:spPr>
              <a:xfrm>
                <a:off x="49" y="240"/>
                <a:ext cx="623" cy="25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>
                    <a:latin typeface="Times New Roman" pitchFamily="18" charset="0"/>
                  </a:rPr>
                  <a:t>    </a:t>
                </a:r>
                <a:r>
                  <a:rPr sz="2000" b="1">
                    <a:latin typeface="Times New Roman" pitchFamily="18" charset="0"/>
                  </a:rPr>
                  <a:t>酶</a:t>
                </a:r>
              </a:p>
            </p:txBody>
          </p:sp>
        </p:grpSp>
        <p:sp>
          <p:nvSpPr>
            <p:cNvPr id="9240" name=""/>
            <p:cNvSpPr/>
            <p:nvPr/>
          </p:nvSpPr>
          <p:spPr>
            <a:xfrm>
              <a:off x="0" y="91"/>
              <a:ext cx="1169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800" b="1"/>
                <a:t>CO2+H2O</a:t>
              </a:r>
            </a:p>
          </p:txBody>
        </p:sp>
      </p:grpSp>
      <p:grpSp>
        <p:nvGrpSpPr>
          <p:cNvPr id="9241" name=""/>
          <p:cNvGrpSpPr/>
          <p:nvPr/>
        </p:nvGrpSpPr>
        <p:grpSpPr>
          <a:xfrm>
            <a:off x="2339975" y="1341438"/>
            <a:ext cx="3949700" cy="1031875"/>
            <a:chExt cx="2488" cy="650"/>
          </a:xfrm>
        </p:grpSpPr>
        <p:grpSp>
          <p:nvGrpSpPr>
            <p:cNvPr id="9242" name=""/>
            <p:cNvGrpSpPr/>
            <p:nvPr/>
          </p:nvGrpSpPr>
          <p:grpSpPr>
            <a:xfrm>
              <a:off x="953" y="0"/>
              <a:ext cx="1024" cy="650"/>
              <a:chExt cx="1024" cy="650"/>
            </a:xfrm>
          </p:grpSpPr>
          <p:sp>
            <p:nvSpPr>
              <p:cNvPr id="9243" name=""/>
              <p:cNvSpPr/>
              <p:nvPr/>
            </p:nvSpPr>
            <p:spPr>
              <a:xfrm>
                <a:off x="287" y="0"/>
                <a:ext cx="261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400" b="1">
                    <a:latin typeface="Times New Roman" pitchFamily="18" charset="0"/>
                  </a:rPr>
                  <a:t>酶</a:t>
                </a:r>
              </a:p>
            </p:txBody>
          </p:sp>
          <p:sp>
            <p:nvSpPr>
              <p:cNvPr id="9244" name=""/>
              <p:cNvSpPr/>
              <p:nvPr/>
            </p:nvSpPr>
            <p:spPr>
              <a:xfrm>
                <a:off x="0" y="362"/>
                <a:ext cx="1024" cy="28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400" b="1">
                    <a:latin typeface="Times New Roman" pitchFamily="18" charset="0"/>
                  </a:rPr>
                  <a:t>缩合脱水</a:t>
                </a:r>
              </a:p>
            </p:txBody>
          </p:sp>
          <p:sp>
            <p:nvSpPr>
              <p:cNvPr id="9245" name=""/>
              <p:cNvSpPr/>
              <p:nvPr/>
            </p:nvSpPr>
            <p:spPr>
              <a:xfrm>
                <a:off x="26" y="288"/>
                <a:ext cx="820" cy="48"/>
              </a:xfrm>
              <a:prstGeom prst="rightArrow">
                <a:avLst>
                  <a:gd name="adj1" fmla="val 50000"/>
                  <a:gd name="adj2" fmla="val 427083"/>
                </a:avLst>
              </a:prstGeom>
              <a:solidFill>
                <a:schemeClr val="accent1"/>
              </a:solidFill>
              <a:ln cmpd="sng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9246" name=""/>
            <p:cNvSpPr/>
            <p:nvPr/>
          </p:nvSpPr>
          <p:spPr>
            <a:xfrm>
              <a:off x="1860" y="90"/>
              <a:ext cx="628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/>
                <a:t>多肽</a:t>
              </a:r>
            </a:p>
          </p:txBody>
        </p:sp>
        <p:sp>
          <p:nvSpPr>
            <p:cNvPr id="9247" name=""/>
            <p:cNvSpPr/>
            <p:nvPr/>
          </p:nvSpPr>
          <p:spPr>
            <a:xfrm>
              <a:off x="0" y="90"/>
              <a:ext cx="884" cy="365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200" b="1"/>
                <a:t>氨基酸</a:t>
              </a:r>
            </a:p>
          </p:txBody>
        </p:sp>
      </p:grpSp>
      <p:cxnSp>
        <p:nvCxnSpPr>
          <p:cNvPr id="9248" name=""/>
          <p:cNvCxnSpPr/>
          <p:nvPr/>
        </p:nvCxnSpPr>
        <p:spPr>
          <a:xfrm>
            <a:off x="4284662" y="1700212"/>
            <a:ext cx="533400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</a:ln>
          <a:effectLst/>
        </p:spPr>
      </p:cxnSp>
      <p:cxnSp>
        <p:nvCxnSpPr>
          <p:cNvPr id="9249" name=""/>
          <p:cNvCxnSpPr/>
          <p:nvPr/>
        </p:nvCxnSpPr>
        <p:spPr>
          <a:xfrm>
            <a:off x="5003800" y="4292600"/>
            <a:ext cx="720725" cy="0"/>
          </a:xfrm>
          <a:prstGeom prst="line">
            <a:avLst/>
          </a:prstGeom>
          <a:noFill/>
          <a:ln w="28575" cmpd="sng">
            <a:solidFill>
              <a:srgbClr val="FF0000"/>
            </a:solidFill>
            <a:miter lim="800000"/>
          </a:ln>
          <a:effectLst/>
        </p:spPr>
      </p:cxnSp>
      <p:sp>
        <p:nvSpPr>
          <p:cNvPr id="9250" name=""/>
          <p:cNvSpPr/>
          <p:nvPr/>
        </p:nvSpPr>
        <p:spPr>
          <a:xfrm>
            <a:off x="2771775" y="5589588"/>
            <a:ext cx="3816350" cy="762000"/>
          </a:xfrm>
          <a:prstGeom prst="rect">
            <a:avLst/>
          </a:prstGeom>
          <a:solidFill>
            <a:srgbClr val="FFFF00"/>
          </a:solidFill>
          <a:ln>
            <a:noFill/>
            <a:miter lim="800000"/>
          </a:ln>
          <a:effectLst/>
        </p:spPr>
        <p:txBody>
          <a:bodyPr rot="0" vert="horz" wrap="squar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en-US" sz="4400" b="1">
                <a:solidFill>
                  <a:srgbClr val="FF0066"/>
                </a:solidFill>
                <a:latin typeface="华文行楷" pitchFamily="2" charset="-122"/>
                <a:ea typeface="华文行楷" pitchFamily="2" charset="-122"/>
              </a:rPr>
              <a:t>酶</a:t>
            </a:r>
            <a:r>
              <a:rPr lang="zh-CN" altLang="en-US" sz="4400" b="1">
                <a:solidFill>
                  <a:srgbClr val="FF0066"/>
                </a:solidFill>
                <a:latin typeface="华文行楷" pitchFamily="2" charset="-122"/>
                <a:ea typeface="华文行楷" pitchFamily="2" charset="-122"/>
              </a:rPr>
              <a:t>是什么？</a:t>
            </a:r>
          </a:p>
        </p:txBody>
      </p:sp>
      <p:sp>
        <p:nvSpPr>
          <p:cNvPr id="9251" name=""/>
          <p:cNvSpPr/>
          <p:nvPr/>
        </p:nvSpPr>
        <p:spPr>
          <a:xfrm>
            <a:off x="107950" y="4508500"/>
            <a:ext cx="8973576" cy="457657"/>
          </a:xfrm>
          <a:prstGeom prst="rect">
            <a:avLst/>
          </a:prstGeom>
          <a:noFill/>
          <a:ln cap="flat" cmpd="sng">
            <a:solidFill>
              <a:srgbClr val="CC0099"/>
            </a:solidFill>
            <a:miter lim="800000"/>
          </a:ln>
          <a:effectLst/>
        </p:spPr>
        <p:txBody>
          <a:bodyPr rot="0" vert="horz" wrap="squar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0000FF"/>
                </a:solidFill>
                <a:latin typeface="隶书" pitchFamily="49" charset="-122"/>
                <a:ea typeface="隶书" pitchFamily="49" charset="-122"/>
              </a:rPr>
              <a:t>正是由于酶催化作用，细胞代谢才能在温和条件下迅速进行。</a:t>
            </a:r>
          </a:p>
        </p:txBody>
      </p:sp>
      <p:sp>
        <p:nvSpPr>
          <p:cNvPr id="925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9254" name="TextBox 925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3" grpId="0"/>
      <p:bldP spid="9224" grpId="1"/>
      <p:bldP spid="9226" grpId="2"/>
      <p:bldP spid="9250" grpId="3"/>
      <p:bldP spid="9251" grpId="4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95288" y="981075"/>
            <a:ext cx="3916531" cy="17871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243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500562" y="1125538"/>
            <a:ext cx="4014141" cy="1691064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4" name=""/>
          <p:cNvSpPr/>
          <p:nvPr/>
        </p:nvSpPr>
        <p:spPr>
          <a:xfrm>
            <a:off x="323850" y="620712"/>
            <a:ext cx="8577894" cy="51867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9900CC"/>
                </a:solidFill>
                <a:ea typeface="黑体" pitchFamily="2" charset="-122"/>
              </a:rPr>
              <a:t>阅读P81-82页资料分析（ 有关酶本质探索）</a:t>
            </a:r>
          </a:p>
        </p:txBody>
      </p:sp>
      <p:grpSp>
        <p:nvGrpSpPr>
          <p:cNvPr id="10245" name=""/>
          <p:cNvGrpSpPr/>
          <p:nvPr/>
        </p:nvGrpSpPr>
        <p:grpSpPr>
          <a:xfrm>
            <a:off x="468312" y="2781300"/>
            <a:ext cx="7813675" cy="3846512"/>
            <a:chExt cx="4922" cy="2423"/>
          </a:xfrm>
        </p:grpSpPr>
        <p:sp>
          <p:nvSpPr>
            <p:cNvPr id="10246" name=""/>
            <p:cNvSpPr/>
            <p:nvPr/>
          </p:nvSpPr>
          <p:spPr>
            <a:xfrm>
              <a:off x="46" y="404"/>
              <a:ext cx="4876" cy="2019"/>
            </a:xfrm>
            <a:prstGeom prst="rect">
              <a:avLst/>
            </a:prstGeom>
            <a:noFill/>
            <a:ln cmpd="sng">
              <a:solidFill>
                <a:srgbClr val="993366"/>
              </a:solidFill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1、</a:t>
              </a:r>
              <a:r>
                <a:rPr sz="2400" b="1">
                  <a:solidFill>
                    <a:srgbClr val="9900CC"/>
                  </a:solidFill>
                  <a:ea typeface="黑体" pitchFamily="2" charset="-122"/>
                </a:rPr>
                <a:t>巴斯德</a:t>
              </a: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和</a:t>
              </a:r>
              <a:r>
                <a:rPr sz="2400" b="1">
                  <a:solidFill>
                    <a:srgbClr val="9900CC"/>
                  </a:solidFill>
                  <a:ea typeface="黑体" pitchFamily="2" charset="-122"/>
                </a:rPr>
                <a:t>李比希</a:t>
              </a: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各有什么观点？</a:t>
              </a:r>
            </a:p>
            <a:p>
              <a:pPr lvl="0">
                <a:spcBef>
                  <a:spcPct val="50000"/>
                </a:spcBef>
              </a:pP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2、从</a:t>
              </a:r>
              <a:r>
                <a:rPr sz="2400" b="1">
                  <a:solidFill>
                    <a:srgbClr val="9900CC"/>
                  </a:solidFill>
                  <a:ea typeface="黑体" pitchFamily="2" charset="-122"/>
                </a:rPr>
                <a:t>毕希纳</a:t>
              </a: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试验能够得出什么结论？</a:t>
              </a:r>
            </a:p>
            <a:p>
              <a:pPr lvl="0">
                <a:spcBef>
                  <a:spcPct val="50000"/>
                </a:spcBef>
              </a:pP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3、</a:t>
              </a:r>
              <a:r>
                <a:rPr sz="2400" b="1">
                  <a:solidFill>
                    <a:srgbClr val="9900CC"/>
                  </a:solidFill>
                  <a:ea typeface="黑体" pitchFamily="2" charset="-122"/>
                </a:rPr>
                <a:t>萨姆纳</a:t>
              </a: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用了9年才证实脲酶是蛋白质，</a:t>
              </a:r>
            </a:p>
            <a:p>
              <a:pPr lvl="0">
                <a:spcBef>
                  <a:spcPct val="50000"/>
                </a:spcBef>
              </a:pP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并获诺贝尔化学奖，你认为他</a:t>
              </a:r>
              <a:r>
                <a:rPr sz="2400" b="1">
                  <a:solidFill>
                    <a:srgbClr val="9900CC"/>
                  </a:solidFill>
                  <a:ea typeface="黑体" pitchFamily="2" charset="-122"/>
                </a:rPr>
                <a:t>成功主要原因</a:t>
              </a: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是什么？</a:t>
              </a:r>
            </a:p>
            <a:p>
              <a:pPr lvl="0">
                <a:spcBef>
                  <a:spcPct val="50000"/>
                </a:spcBef>
              </a:pP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4、切赫与奥特曼又发觉了什么？</a:t>
              </a:r>
            </a:p>
            <a:p>
              <a:pPr lvl="0">
                <a:spcBef>
                  <a:spcPct val="50000"/>
                </a:spcBef>
              </a:pPr>
              <a:r>
                <a:rPr sz="2400" b="1">
                  <a:solidFill>
                    <a:srgbClr val="0000FF"/>
                  </a:solidFill>
                  <a:ea typeface="黑体" pitchFamily="2" charset="-122"/>
                </a:rPr>
                <a:t>5、请给酶下一个较完整定义。</a:t>
              </a:r>
            </a:p>
          </p:txBody>
        </p:sp>
        <p:sp>
          <p:nvSpPr>
            <p:cNvPr id="10247" name=""/>
            <p:cNvSpPr/>
            <p:nvPr/>
          </p:nvSpPr>
          <p:spPr>
            <a:xfrm>
              <a:off x="0" y="0"/>
              <a:ext cx="4724" cy="327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400" b="1">
                  <a:solidFill>
                    <a:srgbClr val="FF0000"/>
                  </a:solidFill>
                  <a:ea typeface="迷你简咪咪" pitchFamily="1" charset="-122"/>
                </a:rPr>
                <a:t>思索与讨论以下问题，并尝试</a:t>
              </a:r>
              <a:r>
                <a:rPr sz="2800" b="1">
                  <a:solidFill>
                    <a:srgbClr val="A50021"/>
                  </a:solidFill>
                  <a:ea typeface="黑体" pitchFamily="2" charset="-122"/>
                </a:rPr>
                <a:t>用网络形式</a:t>
              </a:r>
              <a:r>
                <a:rPr sz="2400" b="1">
                  <a:solidFill>
                    <a:srgbClr val="FF0000"/>
                  </a:solidFill>
                  <a:ea typeface="迷你简咪咪" pitchFamily="1" charset="-122"/>
                </a:rPr>
                <a:t>写下来：</a:t>
              </a:r>
            </a:p>
          </p:txBody>
        </p:sp>
      </p:grpSp>
      <p:sp>
        <p:nvSpPr>
          <p:cNvPr id="10248" name=""/>
          <p:cNvSpPr/>
          <p:nvPr/>
        </p:nvSpPr>
        <p:spPr>
          <a:xfrm>
            <a:off x="468312" y="0"/>
            <a:ext cx="8229600" cy="692150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4300">
                <a:solidFill>
                  <a:srgbClr val="870303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隶书" pitchFamily="49" charset="-122"/>
              </a:rPr>
              <a:t>2</a:t>
            </a:r>
            <a:r>
              <a:rPr lang="en-US" altLang="en-US" sz="4300">
                <a:solidFill>
                  <a:srgbClr val="870303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隶书" pitchFamily="49" charset="-122"/>
              </a:rPr>
              <a:t>、酶本质</a:t>
            </a:r>
          </a:p>
        </p:txBody>
      </p:sp>
      <p:sp>
        <p:nvSpPr>
          <p:cNvPr id="10249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51" name="TextBox 1025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"/>
          <p:cNvSpPr/>
          <p:nvPr/>
        </p:nvSpPr>
        <p:spPr>
          <a:xfrm>
            <a:off x="3635375" y="90488"/>
            <a:ext cx="1716088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ea typeface="黑体" pitchFamily="2" charset="-122"/>
              </a:rPr>
              <a:t>巴斯德之前</a:t>
            </a:r>
          </a:p>
        </p:txBody>
      </p:sp>
      <p:sp>
        <p:nvSpPr>
          <p:cNvPr id="11267" name=""/>
          <p:cNvSpPr/>
          <p:nvPr/>
        </p:nvSpPr>
        <p:spPr>
          <a:xfrm>
            <a:off x="1546225" y="547688"/>
            <a:ext cx="6192838" cy="503238"/>
          </a:xfrm>
          <a:prstGeom prst="flowChartAlternateProcess">
            <a:avLst/>
          </a:prstGeom>
          <a:noFill/>
          <a:ln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400" b="1">
                <a:solidFill>
                  <a:srgbClr val="0000FF"/>
                </a:solidFill>
                <a:ea typeface="黑体" pitchFamily="2" charset="-122"/>
              </a:rPr>
              <a:t>发酵是纯化学反应，与生命活动无关</a:t>
            </a:r>
          </a:p>
        </p:txBody>
      </p:sp>
      <p:sp>
        <p:nvSpPr>
          <p:cNvPr id="11268" name=""/>
          <p:cNvSpPr/>
          <p:nvPr/>
        </p:nvSpPr>
        <p:spPr>
          <a:xfrm>
            <a:off x="2338388" y="1050925"/>
            <a:ext cx="288925" cy="649288"/>
          </a:xfrm>
          <a:prstGeom prst="downArrow">
            <a:avLst>
              <a:gd name="adj1" fmla="val 50000"/>
              <a:gd name="adj2" fmla="val 56181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69" name=""/>
          <p:cNvSpPr/>
          <p:nvPr/>
        </p:nvSpPr>
        <p:spPr>
          <a:xfrm>
            <a:off x="6659562" y="1123950"/>
            <a:ext cx="287338" cy="576262"/>
          </a:xfrm>
          <a:prstGeom prst="downArrow">
            <a:avLst>
              <a:gd name="adj1" fmla="val 50000"/>
              <a:gd name="adj2" fmla="val 50138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70" name=""/>
          <p:cNvSpPr/>
          <p:nvPr/>
        </p:nvSpPr>
        <p:spPr>
          <a:xfrm>
            <a:off x="2698750" y="1123950"/>
            <a:ext cx="11033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009900"/>
                </a:solidFill>
                <a:ea typeface="黑体" pitchFamily="2" charset="-122"/>
              </a:rPr>
              <a:t>巴斯德</a:t>
            </a:r>
          </a:p>
        </p:txBody>
      </p:sp>
      <p:sp>
        <p:nvSpPr>
          <p:cNvPr id="11271" name=""/>
          <p:cNvSpPr/>
          <p:nvPr/>
        </p:nvSpPr>
        <p:spPr>
          <a:xfrm>
            <a:off x="754062" y="1700212"/>
            <a:ext cx="3384550" cy="1008062"/>
          </a:xfrm>
          <a:prstGeom prst="roundRect">
            <a:avLst>
              <a:gd name="adj" fmla="val 16667"/>
            </a:avLst>
          </a:prstGeom>
          <a:noFill/>
          <a:ln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/>
          </a:p>
        </p:txBody>
      </p:sp>
      <p:sp>
        <p:nvSpPr>
          <p:cNvPr id="11272" name=""/>
          <p:cNvSpPr/>
          <p:nvPr/>
        </p:nvSpPr>
        <p:spPr>
          <a:xfrm>
            <a:off x="468312" y="1844675"/>
            <a:ext cx="3677148" cy="8237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0000FF"/>
                </a:solidFill>
                <a:ea typeface="黑体" pitchFamily="2" charset="-122"/>
              </a:rPr>
              <a:t>发酵与活细胞有关，发生在整个细胞生命活动中</a:t>
            </a:r>
          </a:p>
        </p:txBody>
      </p:sp>
      <p:sp>
        <p:nvSpPr>
          <p:cNvPr id="11273" name=""/>
          <p:cNvSpPr/>
          <p:nvPr/>
        </p:nvSpPr>
        <p:spPr>
          <a:xfrm>
            <a:off x="4786312" y="1627188"/>
            <a:ext cx="4033838" cy="1081088"/>
          </a:xfrm>
          <a:prstGeom prst="roundRect">
            <a:avLst>
              <a:gd name="adj" fmla="val 16667"/>
            </a:avLst>
          </a:pr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74" name=""/>
          <p:cNvSpPr/>
          <p:nvPr/>
        </p:nvSpPr>
        <p:spPr>
          <a:xfrm>
            <a:off x="4356100" y="1773238"/>
            <a:ext cx="4792688" cy="8237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0000FF"/>
                </a:solidFill>
                <a:ea typeface="黑体" pitchFamily="2" charset="-122"/>
              </a:rPr>
              <a:t>引起发酵是细胞中某些物质，但只有在细胞外才能发挥作用</a:t>
            </a:r>
          </a:p>
        </p:txBody>
      </p:sp>
      <p:sp>
        <p:nvSpPr>
          <p:cNvPr id="11275" name=""/>
          <p:cNvSpPr/>
          <p:nvPr/>
        </p:nvSpPr>
        <p:spPr>
          <a:xfrm>
            <a:off x="2339975" y="2708275"/>
            <a:ext cx="215900" cy="360362"/>
          </a:xfrm>
          <a:prstGeom prst="downArrow">
            <a:avLst>
              <a:gd name="adj1" fmla="val 50000"/>
              <a:gd name="adj2" fmla="val 41728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76" name=""/>
          <p:cNvSpPr/>
          <p:nvPr/>
        </p:nvSpPr>
        <p:spPr>
          <a:xfrm>
            <a:off x="6804025" y="2708275"/>
            <a:ext cx="288925" cy="360362"/>
          </a:xfrm>
          <a:prstGeom prst="downArrow">
            <a:avLst>
              <a:gd name="adj1" fmla="val 50000"/>
              <a:gd name="adj2" fmla="val 31181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77" name=""/>
          <p:cNvSpPr/>
          <p:nvPr/>
        </p:nvSpPr>
        <p:spPr>
          <a:xfrm>
            <a:off x="3779838" y="2708275"/>
            <a:ext cx="11033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9900CC"/>
                </a:solidFill>
                <a:ea typeface="黑体" pitchFamily="2" charset="-122"/>
              </a:rPr>
              <a:t>毕希纳</a:t>
            </a:r>
          </a:p>
        </p:txBody>
      </p:sp>
      <p:sp>
        <p:nvSpPr>
          <p:cNvPr id="11278" name=""/>
          <p:cNvSpPr/>
          <p:nvPr/>
        </p:nvSpPr>
        <p:spPr>
          <a:xfrm>
            <a:off x="1476375" y="3068638"/>
            <a:ext cx="6578822" cy="8237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/>
              <a:t>酵母细胞中某物质不仅在活细胞中起作用，在细胞外也能继续起催化作用</a:t>
            </a:r>
          </a:p>
        </p:txBody>
      </p:sp>
      <p:sp>
        <p:nvSpPr>
          <p:cNvPr id="11279" name=""/>
          <p:cNvSpPr/>
          <p:nvPr/>
        </p:nvSpPr>
        <p:spPr>
          <a:xfrm>
            <a:off x="4427538" y="3789362"/>
            <a:ext cx="287338" cy="431800"/>
          </a:xfrm>
          <a:prstGeom prst="downArrow">
            <a:avLst>
              <a:gd name="adj1" fmla="val 50000"/>
              <a:gd name="adj2" fmla="val 37569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80" name=""/>
          <p:cNvSpPr/>
          <p:nvPr/>
        </p:nvSpPr>
        <p:spPr>
          <a:xfrm>
            <a:off x="4787900" y="3860800"/>
            <a:ext cx="11033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CC0000"/>
                </a:solidFill>
                <a:ea typeface="黑体" pitchFamily="2" charset="-122"/>
              </a:rPr>
              <a:t>萨姆纳</a:t>
            </a:r>
          </a:p>
        </p:txBody>
      </p:sp>
      <p:sp>
        <p:nvSpPr>
          <p:cNvPr id="11281" name=""/>
          <p:cNvSpPr/>
          <p:nvPr/>
        </p:nvSpPr>
        <p:spPr>
          <a:xfrm>
            <a:off x="7235825" y="1123950"/>
            <a:ext cx="1103312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009900"/>
                </a:solidFill>
                <a:ea typeface="黑体" pitchFamily="2" charset="-122"/>
              </a:rPr>
              <a:t>李比希</a:t>
            </a:r>
          </a:p>
        </p:txBody>
      </p:sp>
      <p:sp>
        <p:nvSpPr>
          <p:cNvPr id="11282" name=""/>
          <p:cNvSpPr/>
          <p:nvPr/>
        </p:nvSpPr>
        <p:spPr>
          <a:xfrm>
            <a:off x="1116012" y="2997200"/>
            <a:ext cx="6769100" cy="792162"/>
          </a:xfrm>
          <a:prstGeom prst="roundRect">
            <a:avLst>
              <a:gd name="adj" fmla="val 16667"/>
            </a:avLst>
          </a:pr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83" name=""/>
          <p:cNvSpPr/>
          <p:nvPr/>
        </p:nvSpPr>
        <p:spPr>
          <a:xfrm>
            <a:off x="2339975" y="4292600"/>
            <a:ext cx="4321175" cy="433388"/>
          </a:xfrm>
          <a:prstGeom prst="roundRect">
            <a:avLst>
              <a:gd name="adj" fmla="val 16667"/>
            </a:avLst>
          </a:pr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84" name=""/>
          <p:cNvSpPr/>
          <p:nvPr/>
        </p:nvSpPr>
        <p:spPr>
          <a:xfrm>
            <a:off x="4284662" y="4724400"/>
            <a:ext cx="287338" cy="431800"/>
          </a:xfrm>
          <a:prstGeom prst="downArrow">
            <a:avLst>
              <a:gd name="adj1" fmla="val 50000"/>
              <a:gd name="adj2" fmla="val 37569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85" name=""/>
          <p:cNvSpPr/>
          <p:nvPr/>
        </p:nvSpPr>
        <p:spPr>
          <a:xfrm>
            <a:off x="1978025" y="5157788"/>
            <a:ext cx="5762625" cy="576262"/>
          </a:xfrm>
          <a:prstGeom prst="roundRect">
            <a:avLst>
              <a:gd name="adj" fmla="val 16667"/>
            </a:avLst>
          </a:pr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1286" name=""/>
          <p:cNvSpPr/>
          <p:nvPr/>
        </p:nvSpPr>
        <p:spPr>
          <a:xfrm>
            <a:off x="4716462" y="4797425"/>
            <a:ext cx="2022475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CC0000"/>
                </a:solidFill>
                <a:ea typeface="黑体" pitchFamily="2" charset="-122"/>
              </a:rPr>
              <a:t>切赫、奥特曼</a:t>
            </a:r>
          </a:p>
        </p:txBody>
      </p:sp>
      <p:sp>
        <p:nvSpPr>
          <p:cNvPr id="11287" name=""/>
          <p:cNvSpPr/>
          <p:nvPr/>
        </p:nvSpPr>
        <p:spPr>
          <a:xfrm>
            <a:off x="2268538" y="5157788"/>
            <a:ext cx="4973844" cy="51867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ea typeface="黑体" pitchFamily="2" charset="-122"/>
              </a:rPr>
              <a:t>少数RNA也具有生物催化功能</a:t>
            </a:r>
          </a:p>
        </p:txBody>
      </p:sp>
      <p:sp>
        <p:nvSpPr>
          <p:cNvPr id="11288" name=""/>
          <p:cNvSpPr/>
          <p:nvPr/>
        </p:nvSpPr>
        <p:spPr>
          <a:xfrm>
            <a:off x="2916238" y="4221162"/>
            <a:ext cx="1970088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00FF"/>
                </a:solidFill>
                <a:ea typeface="黑体" pitchFamily="2" charset="-122"/>
              </a:rPr>
              <a:t>酶是</a:t>
            </a:r>
            <a:r>
              <a:rPr lang="zh-CN" altLang="en-US" sz="2800" b="1">
                <a:solidFill>
                  <a:srgbClr val="FF0000"/>
                </a:solidFill>
                <a:ea typeface="黑体" pitchFamily="2" charset="-122"/>
              </a:rPr>
              <a:t>蛋白质</a:t>
            </a:r>
          </a:p>
        </p:txBody>
      </p:sp>
      <p:sp>
        <p:nvSpPr>
          <p:cNvPr id="11289" name=""/>
          <p:cNvSpPr/>
          <p:nvPr/>
        </p:nvSpPr>
        <p:spPr>
          <a:xfrm>
            <a:off x="4932362" y="4292600"/>
            <a:ext cx="4215850" cy="396636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000" b="1">
                <a:solidFill>
                  <a:srgbClr val="9900CC"/>
                </a:solidFill>
              </a:rPr>
              <a:t>（成功重要原因是将酶提纯出来）</a:t>
            </a:r>
          </a:p>
        </p:txBody>
      </p:sp>
      <p:sp>
        <p:nvSpPr>
          <p:cNvPr id="11290" name=""/>
          <p:cNvSpPr/>
          <p:nvPr/>
        </p:nvSpPr>
        <p:spPr>
          <a:xfrm>
            <a:off x="179388" y="5843588"/>
            <a:ext cx="8757462" cy="1739097"/>
          </a:xfrm>
          <a:prstGeom prst="rect">
            <a:avLst/>
          </a:prstGeom>
          <a:solidFill>
            <a:srgbClr val="99CCFF"/>
          </a:solidFill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CC0000"/>
                </a:solidFill>
                <a:latin typeface="Times New Roman" pitchFamily="18" charset="0"/>
              </a:rPr>
              <a:t>        酶是活细胞产生具有催化作用有机物，其中绝大多数是蛋白质，少数是具有催化功能RNA。</a:t>
            </a:r>
          </a:p>
        </p:txBody>
      </p:sp>
      <p:sp>
        <p:nvSpPr>
          <p:cNvPr id="11291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1293" name="TextBox 1129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31" dur="500" fill="hold"/>
                                        <p:tgtEl>
                                          <p:spTgt spid="11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  <p:bldP spid="11274" grpId="1"/>
      <p:bldP spid="11278" grpId="2"/>
      <p:bldP spid="11287" grpId="3"/>
      <p:bldP spid="11288" grpId="4"/>
      <p:bldP spid="11289" grpId="5"/>
      <p:bldP spid="11290" grpId="6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"/>
          <p:cNvSpPr/>
          <p:nvPr/>
        </p:nvSpPr>
        <p:spPr>
          <a:xfrm>
            <a:off x="179388" y="1412875"/>
            <a:ext cx="8757462" cy="1739097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CC0000"/>
                </a:solidFill>
                <a:latin typeface="Times New Roman" pitchFamily="18" charset="0"/>
              </a:rPr>
              <a:t>        酶是活细胞产生具有催化作用有机物，其中绝大多数是蛋白质，少数是具有催化功能RNA。</a:t>
            </a:r>
          </a:p>
        </p:txBody>
      </p:sp>
      <p:sp>
        <p:nvSpPr>
          <p:cNvPr id="12291" name=""/>
          <p:cNvSpPr/>
          <p:nvPr/>
        </p:nvSpPr>
        <p:spPr>
          <a:xfrm>
            <a:off x="252412" y="2492375"/>
            <a:ext cx="8684362" cy="31669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en-US" altLang="en-US" sz="2800" b="1">
                <a:solidFill>
                  <a:srgbClr val="9900CC"/>
                </a:solidFill>
                <a:ea typeface="金梅浪漫黑框國際碼" pitchFamily="1" charset="-120"/>
              </a:rPr>
              <a:t>即时巩固与讨论如下问题：</a:t>
            </a:r>
          </a:p>
          <a:p>
            <a:pPr lvl="0">
              <a:lnSpc>
                <a:spcPct val="120000"/>
              </a:lnSpc>
            </a:pPr>
            <a:r>
              <a:rPr lang="en-US" altLang="en-US" sz="2800" b="1">
                <a:solidFill>
                  <a:srgbClr val="9900CC"/>
                </a:solidFill>
                <a:ea typeface="金梅浪漫黑框國際碼" pitchFamily="1" charset="-120"/>
              </a:rPr>
              <a:t>1、所有活细胞都能产生酶，对吗？</a:t>
            </a:r>
          </a:p>
          <a:p>
            <a:pPr lvl="0">
              <a:lnSpc>
                <a:spcPct val="120000"/>
              </a:lnSpc>
            </a:pPr>
            <a:r>
              <a:rPr lang="en-US" altLang="en-US" sz="2800" b="1">
                <a:solidFill>
                  <a:srgbClr val="9900CC"/>
                </a:solidFill>
                <a:ea typeface="金梅浪漫黑框國際碼" pitchFamily="1" charset="-120"/>
              </a:rPr>
              <a:t>2、酶离开了活细胞还能发挥作用吗？</a:t>
            </a:r>
          </a:p>
          <a:p>
            <a:pPr lvl="0">
              <a:lnSpc>
                <a:spcPct val="120000"/>
              </a:lnSpc>
            </a:pPr>
            <a:r>
              <a:rPr lang="en-US" altLang="en-US" sz="2800" b="1">
                <a:solidFill>
                  <a:srgbClr val="9900CC"/>
                </a:solidFill>
                <a:ea typeface="金梅浪漫黑框國際碼" pitchFamily="1" charset="-120"/>
              </a:rPr>
              <a:t>3、在化学反应前后，酶自身化学性质</a:t>
            </a:r>
          </a:p>
          <a:p>
            <a:pPr lvl="0">
              <a:lnSpc>
                <a:spcPct val="120000"/>
              </a:lnSpc>
            </a:pPr>
            <a:r>
              <a:rPr lang="en-US" altLang="en-US" sz="2800" b="1">
                <a:solidFill>
                  <a:srgbClr val="9900CC"/>
                </a:solidFill>
                <a:ea typeface="金梅浪漫黑框國際碼" pitchFamily="1" charset="-120"/>
              </a:rPr>
              <a:t>和数量会发生变化吗？</a:t>
            </a:r>
          </a:p>
          <a:p>
            <a:pPr lvl="0">
              <a:lnSpc>
                <a:spcPct val="120000"/>
              </a:lnSpc>
            </a:pPr>
            <a:r>
              <a:rPr lang="en-US" altLang="en-US" sz="2800" b="1">
                <a:solidFill>
                  <a:srgbClr val="9900CC"/>
                </a:solidFill>
                <a:ea typeface="金梅浪漫黑框國際碼" pitchFamily="1" charset="-120"/>
              </a:rPr>
              <a:t>4、所有酶都是蛋白质吗？酶合成场所在哪里？</a:t>
            </a:r>
          </a:p>
        </p:txBody>
      </p:sp>
      <p:grpSp>
        <p:nvGrpSpPr>
          <p:cNvPr id="12292" name=""/>
          <p:cNvGrpSpPr/>
          <p:nvPr/>
        </p:nvGrpSpPr>
        <p:grpSpPr>
          <a:xfrm>
            <a:off x="1763712" y="836612"/>
            <a:ext cx="1081088" cy="1223962"/>
            <a:chExt cx="681" cy="771"/>
          </a:xfrm>
        </p:grpSpPr>
        <p:sp>
          <p:nvSpPr>
            <p:cNvPr id="12293" name=""/>
            <p:cNvSpPr/>
            <p:nvPr/>
          </p:nvSpPr>
          <p:spPr>
            <a:xfrm>
              <a:off x="0" y="0"/>
              <a:ext cx="544" cy="363"/>
            </a:xfrm>
            <a:prstGeom prst="wedgeRoundRectCallout">
              <a:avLst>
                <a:gd name="adj1" fmla="val -921"/>
                <a:gd name="adj2" fmla="val 96282"/>
                <a:gd name="adj3" fmla="val 16667"/>
              </a:avLst>
            </a:prstGeom>
            <a:solidFill>
              <a:schemeClr val="accent1"/>
            </a:solidFill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2400" b="1">
                  <a:solidFill>
                    <a:srgbClr val="FF0000"/>
                  </a:solidFill>
                </a:rPr>
                <a:t>起源</a:t>
              </a:r>
            </a:p>
          </p:txBody>
        </p:sp>
        <p:sp>
          <p:nvSpPr>
            <p:cNvPr id="12294" name="未知"/>
            <p:cNvSpPr/>
            <p:nvPr/>
          </p:nvSpPr>
          <p:spPr>
            <a:xfrm>
              <a:off x="22" y="409"/>
              <a:ext cx="659" cy="362"/>
            </a:xfrm>
            <a:custGeom>
              <a:rect l="l" t="t" r="r" b="b"/>
              <a:pathLst>
                <a:path w="659" h="362">
                  <a:moveTo>
                    <a:pt x="69" y="45"/>
                  </a:moveTo>
                  <a:cubicBezTo>
                    <a:pt x="50" y="48"/>
                    <a:pt x="31" y="52"/>
                    <a:pt x="23" y="90"/>
                  </a:cubicBezTo>
                  <a:cubicBezTo>
                    <a:pt x="15" y="128"/>
                    <a:pt x="0" y="233"/>
                    <a:pt x="23" y="271"/>
                  </a:cubicBezTo>
                  <a:cubicBezTo>
                    <a:pt x="46" y="309"/>
                    <a:pt x="68" y="309"/>
                    <a:pt x="159" y="317"/>
                  </a:cubicBezTo>
                  <a:cubicBezTo>
                    <a:pt x="250" y="325"/>
                    <a:pt x="500" y="362"/>
                    <a:pt x="568" y="317"/>
                  </a:cubicBezTo>
                  <a:cubicBezTo>
                    <a:pt x="636" y="272"/>
                    <a:pt x="659" y="90"/>
                    <a:pt x="568" y="45"/>
                  </a:cubicBezTo>
                  <a:cubicBezTo>
                    <a:pt x="477" y="0"/>
                    <a:pt x="114" y="45"/>
                    <a:pt x="23" y="45"/>
                  </a:cubicBezTo>
                </a:path>
              </a:pathLst>
            </a:custGeom>
            <a:noFill/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2295" name=""/>
          <p:cNvGrpSpPr/>
          <p:nvPr/>
        </p:nvGrpSpPr>
        <p:grpSpPr>
          <a:xfrm>
            <a:off x="5724525" y="692150"/>
            <a:ext cx="2447925" cy="1439862"/>
            <a:chExt cx="1315" cy="771"/>
          </a:xfrm>
        </p:grpSpPr>
        <p:sp>
          <p:nvSpPr>
            <p:cNvPr id="12296" name=""/>
            <p:cNvSpPr/>
            <p:nvPr/>
          </p:nvSpPr>
          <p:spPr>
            <a:xfrm>
              <a:off x="771" y="0"/>
              <a:ext cx="544" cy="363"/>
            </a:xfrm>
            <a:prstGeom prst="wedgeRoundRectCallout">
              <a:avLst>
                <a:gd name="adj1" fmla="val -128861"/>
                <a:gd name="adj2" fmla="val 81954"/>
                <a:gd name="adj3" fmla="val 16667"/>
              </a:avLst>
            </a:prstGeom>
            <a:solidFill>
              <a:schemeClr val="accent1"/>
            </a:solidFill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2000" b="1">
                  <a:solidFill>
                    <a:srgbClr val="FF0000"/>
                  </a:solidFill>
                </a:rPr>
                <a:t>化学本质</a:t>
              </a:r>
            </a:p>
          </p:txBody>
        </p:sp>
        <p:sp>
          <p:nvSpPr>
            <p:cNvPr id="12297" name="未知"/>
            <p:cNvSpPr/>
            <p:nvPr/>
          </p:nvSpPr>
          <p:spPr>
            <a:xfrm>
              <a:off x="0" y="409"/>
              <a:ext cx="659" cy="362"/>
            </a:xfrm>
            <a:custGeom>
              <a:rect l="l" t="t" r="r" b="b"/>
              <a:pathLst>
                <a:path w="659" h="362">
                  <a:moveTo>
                    <a:pt x="69" y="45"/>
                  </a:moveTo>
                  <a:cubicBezTo>
                    <a:pt x="50" y="48"/>
                    <a:pt x="31" y="52"/>
                    <a:pt x="23" y="90"/>
                  </a:cubicBezTo>
                  <a:cubicBezTo>
                    <a:pt x="15" y="128"/>
                    <a:pt x="0" y="233"/>
                    <a:pt x="23" y="271"/>
                  </a:cubicBezTo>
                  <a:cubicBezTo>
                    <a:pt x="46" y="309"/>
                    <a:pt x="68" y="309"/>
                    <a:pt x="159" y="317"/>
                  </a:cubicBezTo>
                  <a:cubicBezTo>
                    <a:pt x="250" y="325"/>
                    <a:pt x="500" y="362"/>
                    <a:pt x="568" y="317"/>
                  </a:cubicBezTo>
                  <a:cubicBezTo>
                    <a:pt x="636" y="272"/>
                    <a:pt x="659" y="90"/>
                    <a:pt x="568" y="45"/>
                  </a:cubicBezTo>
                  <a:cubicBezTo>
                    <a:pt x="477" y="0"/>
                    <a:pt x="114" y="45"/>
                    <a:pt x="23" y="45"/>
                  </a:cubicBezTo>
                </a:path>
              </a:pathLst>
            </a:custGeom>
            <a:noFill/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12298" name=""/>
          <p:cNvGrpSpPr/>
          <p:nvPr/>
        </p:nvGrpSpPr>
        <p:grpSpPr>
          <a:xfrm>
            <a:off x="4643438" y="1268412"/>
            <a:ext cx="3384550" cy="3600450"/>
            <a:chExt cx="2903" cy="1452"/>
          </a:xfrm>
        </p:grpSpPr>
        <p:sp>
          <p:nvSpPr>
            <p:cNvPr id="12299" name=""/>
            <p:cNvSpPr/>
            <p:nvPr/>
          </p:nvSpPr>
          <p:spPr>
            <a:xfrm>
              <a:off x="2218" y="635"/>
              <a:ext cx="685" cy="817"/>
            </a:xfrm>
            <a:prstGeom prst="wedgeRoundRectCallout">
              <a:avLst>
                <a:gd name="adj1" fmla="val -282847"/>
                <a:gd name="adj2" fmla="val -91981"/>
                <a:gd name="adj3" fmla="val 16667"/>
              </a:avLst>
            </a:prstGeom>
            <a:solidFill>
              <a:srgbClr val="CCFFFF"/>
            </a:solidFill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2000" b="1">
                  <a:solidFill>
                    <a:srgbClr val="FF0000"/>
                  </a:solidFill>
                </a:rPr>
                <a:t>降低化学反应活化能</a:t>
              </a:r>
            </a:p>
          </p:txBody>
        </p:sp>
        <p:sp>
          <p:nvSpPr>
            <p:cNvPr id="12300" name="未知"/>
            <p:cNvSpPr/>
            <p:nvPr/>
          </p:nvSpPr>
          <p:spPr>
            <a:xfrm>
              <a:off x="0" y="0"/>
              <a:ext cx="818" cy="362"/>
            </a:xfrm>
            <a:custGeom>
              <a:rect l="l" t="t" r="r" b="b"/>
              <a:pathLst>
                <a:path w="659" h="362">
                  <a:moveTo>
                    <a:pt x="69" y="45"/>
                  </a:moveTo>
                  <a:cubicBezTo>
                    <a:pt x="50" y="48"/>
                    <a:pt x="31" y="52"/>
                    <a:pt x="23" y="90"/>
                  </a:cubicBezTo>
                  <a:cubicBezTo>
                    <a:pt x="15" y="128"/>
                    <a:pt x="0" y="233"/>
                    <a:pt x="23" y="271"/>
                  </a:cubicBezTo>
                  <a:cubicBezTo>
                    <a:pt x="46" y="309"/>
                    <a:pt x="68" y="309"/>
                    <a:pt x="159" y="317"/>
                  </a:cubicBezTo>
                  <a:cubicBezTo>
                    <a:pt x="250" y="325"/>
                    <a:pt x="500" y="362"/>
                    <a:pt x="568" y="317"/>
                  </a:cubicBezTo>
                  <a:cubicBezTo>
                    <a:pt x="636" y="272"/>
                    <a:pt x="659" y="90"/>
                    <a:pt x="568" y="45"/>
                  </a:cubicBezTo>
                  <a:cubicBezTo>
                    <a:pt x="477" y="0"/>
                    <a:pt x="114" y="45"/>
                    <a:pt x="23" y="45"/>
                  </a:cubicBezTo>
                </a:path>
              </a:pathLst>
            </a:custGeom>
            <a:noFill/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2301" name=""/>
          <p:cNvSpPr/>
          <p:nvPr/>
        </p:nvSpPr>
        <p:spPr>
          <a:xfrm>
            <a:off x="612775" y="1588"/>
            <a:ext cx="7345362" cy="620712"/>
          </a:xfrm>
          <a:prstGeom prst="rect">
            <a:avLst/>
          </a:prstGeom>
          <a:solidFill>
            <a:srgbClr val="CCFFCC"/>
          </a:solidFill>
          <a:ln>
            <a:noFill/>
            <a:miter lim="800000"/>
          </a:ln>
          <a:effectLst/>
        </p:spPr>
        <p:txBody>
          <a:bodyPr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l"/>
            <a:r>
              <a:rPr lang="zh-CN" altLang="en-US" sz="3600" b="1">
                <a:solidFill>
                  <a:srgbClr val="0000FF"/>
                </a:solidFill>
                <a:ea typeface="华文新魏" pitchFamily="2" charset="-122"/>
              </a:rPr>
              <a:t>酶定义（从来源、本质两方面去理解）</a:t>
            </a:r>
          </a:p>
        </p:txBody>
      </p:sp>
      <p:sp>
        <p:nvSpPr>
          <p:cNvPr id="12302" name=""/>
          <p:cNvSpPr/>
          <p:nvPr/>
        </p:nvSpPr>
        <p:spPr>
          <a:xfrm>
            <a:off x="6516688" y="2133600"/>
            <a:ext cx="2376488" cy="82073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400" b="1">
                <a:solidFill>
                  <a:srgbClr val="9900CC"/>
                </a:solidFill>
              </a:rPr>
              <a:t>消化酶化学本质都是蛋白质</a:t>
            </a:r>
          </a:p>
        </p:txBody>
      </p:sp>
      <p:sp>
        <p:nvSpPr>
          <p:cNvPr id="12303" name=""/>
          <p:cNvSpPr/>
          <p:nvPr/>
        </p:nvSpPr>
        <p:spPr>
          <a:xfrm>
            <a:off x="323850" y="5664558"/>
            <a:ext cx="8504796" cy="1189909"/>
          </a:xfrm>
          <a:prstGeom prst="rect">
            <a:avLst/>
          </a:prstGeom>
          <a:solidFill>
            <a:srgbClr val="FFFF99"/>
          </a:solidFill>
          <a:ln cmpd="sng">
            <a:solidFill>
              <a:srgbClr val="993366"/>
            </a:solidFill>
            <a:miter lim="800000"/>
          </a:ln>
          <a:effectLst/>
        </p:spPr>
        <p:txBody>
          <a:bodyPr anchor="ctr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A50021"/>
                </a:solidFill>
              </a:rPr>
              <a:t>生物体内多种化学反应，几乎都是由酶催化。酶所催化反应叫酶促反应。酶促反应中被酶作用物质叫做底物。经反应生成物质叫做产物。</a:t>
            </a:r>
          </a:p>
        </p:txBody>
      </p:sp>
      <p:sp>
        <p:nvSpPr>
          <p:cNvPr id="12304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2306" name="TextBox 1230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7" dur="500" fill="hold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12302" grpId="1"/>
      <p:bldP spid="12303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"/>
          <p:cNvSpPr/>
          <p:nvPr>
            <p:ph type="title" idx="4294967295"/>
          </p:nvPr>
        </p:nvSpPr>
        <p:spPr>
          <a:xfrm>
            <a:off x="395288" y="1628775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br>
              <a:rPr lang="zh-CN" altLang="en-US" sz="4000">
                <a:solidFill>
                  <a:srgbClr val="A50021"/>
                </a:solidFill>
              </a:rPr>
            </a:br>
            <a:r>
              <a:rPr lang="zh-CN" altLang="en-US" sz="4000">
                <a:solidFill>
                  <a:srgbClr val="A50021"/>
                </a:solidFill>
              </a:rPr>
              <a:t>二、酶特性</a:t>
            </a:r>
          </a:p>
        </p:txBody>
      </p:sp>
      <p:sp>
        <p:nvSpPr>
          <p:cNvPr id="13315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3317" name="TextBox 1331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body" idx="4294967295"/>
          </p:nvPr>
        </p:nvSpPr>
        <p:spPr>
          <a:xfrm>
            <a:off x="323850" y="1125538"/>
            <a:ext cx="8229600" cy="7905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60000"/>
              </a:lnSpc>
              <a:spcBef>
                <a:spcPct val="25000"/>
              </a:spcBef>
              <a:buNone/>
            </a:pPr>
            <a:r>
              <a:rPr lang="zh-CN" altLang="en-US" sz="28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   </a:t>
            </a:r>
            <a:r>
              <a:rPr lang="zh-CN" altLang="en-US" sz="20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      </a:t>
            </a:r>
          </a:p>
        </p:txBody>
      </p:sp>
      <p:sp>
        <p:nvSpPr>
          <p:cNvPr id="14339" name=""/>
          <p:cNvSpPr/>
          <p:nvPr/>
        </p:nvSpPr>
        <p:spPr>
          <a:xfrm>
            <a:off x="6084888" y="981075"/>
            <a:ext cx="2016125" cy="649288"/>
          </a:xfrm>
          <a:prstGeom prst="rect">
            <a:avLst/>
          </a:prstGeom>
          <a:noFill/>
          <a:ln cmpd="sng">
            <a:solidFill>
              <a:srgbClr val="800080"/>
            </a:solidFill>
            <a:miter lim="800000"/>
          </a:ln>
        </p:spPr>
        <p:txBody>
          <a:bodyPr wrap="squar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a typeface="黑体" pitchFamily="2" charset="-122"/>
              </a:rPr>
              <a:t>高效性</a:t>
            </a:r>
          </a:p>
        </p:txBody>
      </p:sp>
      <p:pic>
        <p:nvPicPr>
          <p:cNvPr id="14340" name=""/>
          <p:cNvPicPr/>
          <p:nvPr/>
        </p:nvPicPr>
        <p:blipFill>
          <a:blip r:embed="rId2">
            <a:lum bright="6000" contrast="6000"/>
          </a:blip>
          <a:stretch>
            <a:fillRect/>
          </a:stretch>
        </p:blipFill>
        <p:spPr>
          <a:xfrm>
            <a:off x="0" y="0"/>
            <a:ext cx="1224360" cy="108832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41" name=""/>
          <p:cNvSpPr/>
          <p:nvPr/>
        </p:nvSpPr>
        <p:spPr>
          <a:xfrm>
            <a:off x="971550" y="0"/>
            <a:ext cx="3387935" cy="915314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rgbClr val="FF0066"/>
                </a:solidFill>
                <a:latin typeface="华文行楷" pitchFamily="2" charset="-122"/>
                <a:ea typeface="华文行楷" pitchFamily="2" charset="-122"/>
              </a:rPr>
              <a:t>酶特性1</a:t>
            </a:r>
          </a:p>
        </p:txBody>
      </p:sp>
      <p:sp>
        <p:nvSpPr>
          <p:cNvPr id="14342" name=""/>
          <p:cNvSpPr/>
          <p:nvPr/>
        </p:nvSpPr>
        <p:spPr>
          <a:xfrm>
            <a:off x="5653088" y="1917700"/>
            <a:ext cx="2955703" cy="1372972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33CC"/>
                </a:solidFill>
              </a:rPr>
              <a:t>酶催化效率大概是无机催化剂107-1013倍。</a:t>
            </a:r>
          </a:p>
        </p:txBody>
      </p:sp>
      <p:sp>
        <p:nvSpPr>
          <p:cNvPr id="14343" name=""/>
          <p:cNvSpPr/>
          <p:nvPr/>
        </p:nvSpPr>
        <p:spPr>
          <a:xfrm>
            <a:off x="179388" y="1412875"/>
            <a:ext cx="5166441" cy="2355409"/>
          </a:xfrm>
          <a:prstGeom prst="rect">
            <a:avLst/>
          </a:prstGeom>
          <a:noFill/>
          <a:ln cmpd="sng">
            <a:solidFill>
              <a:srgbClr val="800080"/>
            </a:solidFill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60000"/>
              </a:lnSpc>
              <a:spcBef>
                <a:spcPct val="25000"/>
              </a:spcBef>
            </a:pPr>
            <a:r>
              <a:rPr lang="zh-CN" altLang="en-US" sz="2800" b="1">
                <a:solidFill>
                  <a:srgbClr val="A50021"/>
                </a:solidFill>
              </a:rPr>
              <a:t>问题1：酶与无机催化剂相比，</a:t>
            </a:r>
          </a:p>
          <a:p>
            <a:pPr lvl="0">
              <a:lnSpc>
                <a:spcPct val="160000"/>
              </a:lnSpc>
              <a:spcBef>
                <a:spcPct val="25000"/>
              </a:spcBef>
            </a:pPr>
            <a:r>
              <a:rPr lang="zh-CN" altLang="en-US" sz="2800" b="1">
                <a:solidFill>
                  <a:srgbClr val="A50021"/>
                </a:solidFill>
              </a:rPr>
              <a:t>它们催化效率有什么辨别？</a:t>
            </a:r>
          </a:p>
          <a:p>
            <a:pPr lvl="0">
              <a:lnSpc>
                <a:spcPct val="160000"/>
              </a:lnSpc>
              <a:spcBef>
                <a:spcPct val="25000"/>
              </a:spcBef>
            </a:pPr>
            <a:r>
              <a:rPr lang="zh-CN" altLang="en-US" sz="2800" b="1">
                <a:solidFill>
                  <a:srgbClr val="A50021"/>
                </a:solidFill>
              </a:rPr>
              <a:t>由此可以看出酶具有什么特性？</a:t>
            </a:r>
          </a:p>
        </p:txBody>
      </p:sp>
      <p:sp>
        <p:nvSpPr>
          <p:cNvPr id="14344" name=""/>
          <p:cNvSpPr/>
          <p:nvPr/>
        </p:nvSpPr>
        <p:spPr>
          <a:xfrm>
            <a:off x="1116012" y="4941888"/>
            <a:ext cx="7351119" cy="518678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solidFill>
                  <a:srgbClr val="CC0000"/>
                </a:solidFill>
              </a:rPr>
              <a:t>举例阐明：如Fe3+与H202酶对H202分解</a:t>
            </a:r>
          </a:p>
        </p:txBody>
      </p:sp>
      <p:sp>
        <p:nvSpPr>
          <p:cNvPr id="14345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4347" name="TextBox 1434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4342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"/>
          <p:cNvSpPr/>
          <p:nvPr>
            <p:ph type="body" idx="4294967295"/>
          </p:nvPr>
        </p:nvSpPr>
        <p:spPr>
          <a:xfrm>
            <a:off x="971550" y="2349500"/>
            <a:ext cx="6626225" cy="647700"/>
          </a:xfrm>
          <a:prstGeom prst="rect">
            <a:avLst/>
          </a:prstGeom>
          <a:solidFill>
            <a:srgbClr val="FFFF99"/>
          </a:solidFill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b="1">
                <a:solidFill>
                  <a:srgbClr val="A50021"/>
                </a:solidFill>
                <a:latin typeface="黑体" pitchFamily="2" charset="-122"/>
                <a:ea typeface="黑体" pitchFamily="2" charset="-122"/>
              </a:rPr>
              <a:t>问题2：试验阐明酶具有什么特性？</a:t>
            </a:r>
          </a:p>
        </p:txBody>
      </p:sp>
      <p:sp>
        <p:nvSpPr>
          <p:cNvPr id="15363" name=""/>
          <p:cNvSpPr/>
          <p:nvPr/>
        </p:nvSpPr>
        <p:spPr>
          <a:xfrm>
            <a:off x="828675" y="3933825"/>
            <a:ext cx="7783350" cy="579699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 b="1">
                <a:solidFill>
                  <a:srgbClr val="9900CC"/>
                </a:solidFill>
                <a:ea typeface="黑体" pitchFamily="2" charset="-122"/>
              </a:rPr>
              <a:t>即：一种酶只能催化一种或一类化学反应。</a:t>
            </a:r>
          </a:p>
        </p:txBody>
      </p:sp>
      <p:pic>
        <p:nvPicPr>
          <p:cNvPr id="15364" name=""/>
          <p:cNvPicPr/>
          <p:nvPr/>
        </p:nvPicPr>
        <p:blipFill>
          <a:blip r:embed="rId2">
            <a:lum contrast="6000"/>
          </a:blip>
          <a:stretch>
            <a:fillRect/>
          </a:stretch>
        </p:blipFill>
        <p:spPr>
          <a:xfrm>
            <a:off x="-103188" y="0"/>
            <a:ext cx="1229634" cy="1097071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5" name=""/>
          <p:cNvSpPr/>
          <p:nvPr/>
        </p:nvSpPr>
        <p:spPr>
          <a:xfrm>
            <a:off x="1042988" y="115888"/>
            <a:ext cx="3387935" cy="915314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rgbClr val="FF0066"/>
                </a:solidFill>
                <a:latin typeface="华文行楷" pitchFamily="2" charset="-122"/>
                <a:ea typeface="华文行楷" pitchFamily="2" charset="-122"/>
              </a:rPr>
              <a:t>酶特性2</a:t>
            </a:r>
          </a:p>
        </p:txBody>
      </p:sp>
      <p:sp>
        <p:nvSpPr>
          <p:cNvPr id="15366" name=""/>
          <p:cNvSpPr/>
          <p:nvPr/>
        </p:nvSpPr>
        <p:spPr>
          <a:xfrm>
            <a:off x="1187450" y="3141662"/>
            <a:ext cx="1792288" cy="649288"/>
          </a:xfrm>
          <a:prstGeom prst="rect">
            <a:avLst/>
          </a:prstGeom>
          <a:noFill/>
          <a:ln cmpd="sng">
            <a:solidFill>
              <a:srgbClr val="800080"/>
            </a:solidFill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专一性</a:t>
            </a:r>
            <a:r>
              <a:rPr lang="en-US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.</a:t>
            </a:r>
          </a:p>
        </p:txBody>
      </p:sp>
      <p:grpSp>
        <p:nvGrpSpPr>
          <p:cNvPr id="15367" name=""/>
          <p:cNvGrpSpPr/>
          <p:nvPr/>
        </p:nvGrpSpPr>
        <p:grpSpPr>
          <a:xfrm>
            <a:off x="900112" y="1052512"/>
            <a:ext cx="7343775" cy="1223962"/>
            <a:chExt cx="4626" cy="771"/>
          </a:xfrm>
        </p:grpSpPr>
        <p:sp>
          <p:nvSpPr>
            <p:cNvPr id="15368" name=""/>
            <p:cNvSpPr/>
            <p:nvPr/>
          </p:nvSpPr>
          <p:spPr>
            <a:xfrm>
              <a:off x="1360" y="0"/>
              <a:ext cx="3040" cy="771"/>
            </a:xfrm>
            <a:gradFill rotWithShape="0">
              <a:gsLst>
                <a:gs pos="0">
                  <a:srgbClr val="6600CC"/>
                </a:gs>
                <a:gs pos="100000">
                  <a:srgbClr val="CC00CC"/>
                </a:gs>
              </a:gsLst>
              <a:lin ang="5400000" scaled="1"/>
            </a:gradFill>
            <a:ln cmpd="sng">
              <a:solidFill>
                <a:srgbClr val="CC99FF"/>
              </a:solidFill>
              <a:miter lim="800000"/>
            </a:ln>
            <a:effectLst>
              <a:outerShdw dist="53882" dir="2700000" algn="ctr">
                <a:srgbClr val="9999FF">
                  <a:alpha val="78000"/>
                </a:srgbClr>
              </a:outerShdw>
            </a:effectLst>
          </p:spPr>
          <p:txBody>
            <a:bodyPr fromWordArt="1">
              <a:prstTxWarp prst="textWave1">
                <a:avLst/>
              </a:prstTxWarp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algn="ctr"/>
              <a:r>
                <a:rPr sz="3200" b="1">
                  <a:ln cmpd="sng">
                    <a:solidFill>
                      <a:srgbClr val="CC99FF"/>
                    </a:solidFill>
                  </a:ln>
                  <a:gradFill rotWithShape="0">
                    <a:gsLst>
                      <a:gs pos="0">
                        <a:srgbClr val="6600CC"/>
                      </a:gs>
                      <a:gs pos="100000">
                        <a:srgbClr val="CC00CC"/>
                      </a:gs>
                    </a:gsLst>
                    <a:lin ang="5400000" scaled="1"/>
                  </a:gradFill>
                  <a:effectLst>
                    <a:outerShdw dist="53882" dir="2700000" algn="ctr">
                      <a:srgbClr val="9999FF">
                        <a:alpha val="78000"/>
                      </a:srgbClr>
                    </a:outerShdw>
                  </a:effectLst>
                  <a:latin typeface="宋体" charset="-122"/>
                </a:rPr>
                <a:t>探索淀粉酶对淀粉和蔗糖水解的作用</a:t>
              </a:r>
            </a:p>
          </p:txBody>
        </p:sp>
        <p:sp>
          <p:nvSpPr>
            <p:cNvPr id="15369" name="">
              <a:hlinkClick action="ppaction://noaction" tooltip="点击进入"/>
            </p:cNvPr>
            <p:cNvSpPr/>
            <p:nvPr/>
          </p:nvSpPr>
          <p:spPr>
            <a:xfrm>
              <a:off x="0" y="136"/>
              <a:ext cx="965" cy="408"/>
            </a:xfrm>
            <a:prstGeom prst="wedgeRoundRectCallout">
              <a:avLst>
                <a:gd name="adj1" fmla="val 102852"/>
                <a:gd name="adj2" fmla="val 9806"/>
                <a:gd name="adj3" fmla="val 16667"/>
              </a:avLst>
            </a:prstGeom>
            <a:solidFill>
              <a:srgbClr val="ECD9FF"/>
            </a:solidFill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lang="zh-CN" altLang="en-US" sz="2800" b="1">
                  <a:solidFill>
                    <a:srgbClr val="A50021"/>
                  </a:solidFill>
                  <a:latin typeface="黑体" pitchFamily="2" charset="-122"/>
                  <a:ea typeface="黑体" pitchFamily="2" charset="-122"/>
                </a:rPr>
                <a:t>试验</a:t>
              </a:r>
            </a:p>
          </p:txBody>
        </p:sp>
        <p:sp>
          <p:nvSpPr>
            <p:cNvPr id="15370" name="">
              <a:hlinkClick action="ppaction://noaction" tooltip="点击进入"/>
            </p:cNvPr>
            <p:cNvSpPr/>
            <p:nvPr/>
          </p:nvSpPr>
          <p:spPr>
            <a:xfrm>
              <a:off x="4445" y="363"/>
              <a:ext cx="181" cy="408"/>
            </a:xfrm>
            <a:prstGeom prst="downArrow">
              <a:avLst>
                <a:gd name="adj1" fmla="val 50000"/>
                <a:gd name="adj2" fmla="val 56354"/>
              </a:avLst>
            </a:prstGeom>
            <a:solidFill>
              <a:schemeClr val="accent1"/>
            </a:solidFill>
            <a:ln cmpd="sng">
              <a:solidFill>
                <a:schemeClr val="tx1"/>
              </a:solidFill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15371" name="">
            <a:hlinkClick action="ppaction://noaction" tooltip="点击进入"/>
          </p:cNvPr>
          <p:cNvSpPr/>
          <p:nvPr/>
        </p:nvSpPr>
        <p:spPr>
          <a:xfrm>
            <a:off x="6300788" y="6381750"/>
            <a:ext cx="792162" cy="288925"/>
          </a:xfrm>
          <a:prstGeom prst="curvedDownArrow">
            <a:avLst>
              <a:gd name="adj1" fmla="val 54835"/>
              <a:gd name="adj2" fmla="val 109670"/>
              <a:gd name="adj3" fmla="val 33333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</p:txBody>
      </p:sp>
      <p:sp>
        <p:nvSpPr>
          <p:cNvPr id="15372" name=""/>
          <p:cNvSpPr/>
          <p:nvPr/>
        </p:nvSpPr>
        <p:spPr>
          <a:xfrm>
            <a:off x="1260475" y="6092825"/>
            <a:ext cx="5113338" cy="641350"/>
          </a:xfrm>
          <a:prstGeom prst="rect">
            <a:avLst/>
          </a:prstGeom>
          <a:solidFill>
            <a:srgbClr val="FFFF99"/>
          </a:solidFill>
          <a:ln cap="flat" cmpd="sng">
            <a:noFill/>
            <a:miter lim="800000"/>
          </a:ln>
          <a:effectLst/>
        </p:spPr>
        <p:txBody>
          <a:bodyPr rot="0" vert="horz" wrap="squar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9900CC"/>
                </a:solidFill>
                <a:latin typeface="金梅浪漫黑框國際碼" pitchFamily="1" charset="-120"/>
                <a:ea typeface="金梅浪漫黑框國際碼" pitchFamily="1" charset="-120"/>
              </a:rPr>
              <a:t>酶作用条件较</a:t>
            </a:r>
            <a:r>
              <a:rPr lang="zh-CN" altLang="en-US" sz="3600" b="1">
                <a:solidFill>
                  <a:srgbClr val="FF0000"/>
                </a:solidFill>
                <a:latin typeface="金梅浪漫黑框國際碼" pitchFamily="1" charset="-120"/>
                <a:ea typeface="金梅浪漫黑框國際碼" pitchFamily="1" charset="-120"/>
              </a:rPr>
              <a:t>温</a:t>
            </a: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和</a:t>
            </a:r>
          </a:p>
        </p:txBody>
      </p:sp>
      <p:sp>
        <p:nvSpPr>
          <p:cNvPr id="15373" name=""/>
          <p:cNvSpPr/>
          <p:nvPr/>
        </p:nvSpPr>
        <p:spPr>
          <a:xfrm>
            <a:off x="612775" y="4868862"/>
            <a:ext cx="3604051" cy="915314"/>
          </a:xfrm>
          <a:prstGeom prst="rect">
            <a:avLst/>
          </a:prstGeom>
          <a:solidFill>
            <a:srgbClr val="FFFF99"/>
          </a:solidFill>
          <a:ln cap="flat" cmpd="sng">
            <a:noFill/>
            <a:miter lim="800000"/>
          </a:ln>
          <a:effectLst/>
        </p:spPr>
        <p:txBody>
          <a:bodyPr rot="0" vert="horz" wrap="squar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rgbClr val="FF0066"/>
                </a:solidFill>
                <a:latin typeface="华文行楷" pitchFamily="2" charset="-122"/>
                <a:ea typeface="华文行楷" pitchFamily="2" charset="-122"/>
              </a:rPr>
              <a:t>酶特性3：</a:t>
            </a:r>
          </a:p>
        </p:txBody>
      </p:sp>
      <p:sp>
        <p:nvSpPr>
          <p:cNvPr id="15374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5376" name="TextBox 1537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  <p:bldP spid="15366" grpId="1"/>
      <p:bldP spid="15372" grpId="2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"/>
          <p:cNvSpPr/>
          <p:nvPr/>
        </p:nvSpPr>
        <p:spPr>
          <a:xfrm>
            <a:off x="3563938" y="1773238"/>
            <a:ext cx="5224919" cy="2617799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5000"/>
              </a:lnSpc>
            </a:pPr>
            <a:r>
              <a:rPr lang="zh-CN" altLang="en-US" sz="24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 一般地，动物体内酶最适温度在35~40℃之间；</a:t>
            </a:r>
          </a:p>
          <a:p>
            <a:pPr lvl="0">
              <a:lnSpc>
                <a:spcPct val="115000"/>
              </a:lnSpc>
            </a:pPr>
            <a:r>
              <a:rPr lang="zh-CN" altLang="en-US" sz="24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 植物体内酶最适温度在40~50℃之间；</a:t>
            </a:r>
          </a:p>
          <a:p>
            <a:pPr lvl="0">
              <a:lnSpc>
                <a:spcPct val="115000"/>
              </a:lnSpc>
            </a:pPr>
            <a:r>
              <a:rPr lang="zh-CN" altLang="en-US" sz="2400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   细菌和真菌体内酶最适温度差异较大，有酶最适温度达70℃。</a:t>
            </a:r>
          </a:p>
        </p:txBody>
      </p:sp>
      <p:sp>
        <p:nvSpPr>
          <p:cNvPr id="16387" name=""/>
          <p:cNvSpPr/>
          <p:nvPr/>
        </p:nvSpPr>
        <p:spPr>
          <a:xfrm>
            <a:off x="1331912" y="260350"/>
            <a:ext cx="6985000" cy="504825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3600" b="1">
                <a:solidFill>
                  <a:srgbClr val="0033CC"/>
                </a:solidFill>
                <a:latin typeface="黑体" pitchFamily="2" charset="-122"/>
                <a:ea typeface="黑体" pitchFamily="2" charset="-122"/>
              </a:rPr>
              <a:t>影响酶活性作用条件有那些？</a:t>
            </a:r>
            <a:endParaRPr lang="zh-CN" altLang="en-US" sz="3600" b="1">
              <a:solidFill>
                <a:srgbClr val="9900CC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6388" name=""/>
          <p:cNvSpPr/>
          <p:nvPr/>
        </p:nvSpPr>
        <p:spPr>
          <a:xfrm>
            <a:off x="3924300" y="3716338"/>
            <a:ext cx="4608512" cy="1944688"/>
          </a:xfrm>
          <a:prstGeom prst="wedgeRoundRectCallout">
            <a:avLst>
              <a:gd name="adj1" fmla="val -112625"/>
              <a:gd name="adj2" fmla="val -48694"/>
              <a:gd name="adj3" fmla="val 16667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400" b="1">
                <a:solidFill>
                  <a:srgbClr val="FF0000"/>
                </a:solidFill>
                <a:ea typeface="隶书" pitchFamily="49" charset="-122"/>
              </a:rPr>
              <a:t>合适温度：在一定温度范围内，酶活性随温度升高而升高；超过了最适温度时，则会随温度升高而减少，甚至会丧失活性。</a:t>
            </a:r>
          </a:p>
        </p:txBody>
      </p:sp>
      <p:sp>
        <p:nvSpPr>
          <p:cNvPr id="16389" name=""/>
          <p:cNvSpPr/>
          <p:nvPr/>
        </p:nvSpPr>
        <p:spPr>
          <a:xfrm>
            <a:off x="323850" y="5300662"/>
            <a:ext cx="4608512" cy="936625"/>
          </a:xfrm>
          <a:prstGeom prst="wedgeRoundRectCallout">
            <a:avLst>
              <a:gd name="adj1" fmla="val -22694"/>
              <a:gd name="adj2" fmla="val -303963"/>
              <a:gd name="adj3" fmla="val 16667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400" b="1">
                <a:solidFill>
                  <a:srgbClr val="FF0000"/>
                </a:solidFill>
                <a:ea typeface="隶书" pitchFamily="49" charset="-122"/>
              </a:rPr>
              <a:t>最适温度：</a:t>
            </a:r>
            <a:r>
              <a:rPr lang="zh-CN" altLang="en-US" sz="2400" b="1"/>
              <a:t>酶促反应速率最快时 环境温度称为</a:t>
            </a:r>
            <a:r>
              <a:rPr lang="zh-CN" altLang="en-US" sz="2400" b="1">
                <a:solidFill>
                  <a:srgbClr val="FF0000"/>
                </a:solidFill>
              </a:rPr>
              <a:t>最适温度。</a:t>
            </a:r>
            <a:endParaRPr lang="zh-CN" altLang="en-US" sz="2400" b="1">
              <a:solidFill>
                <a:srgbClr val="9900CC"/>
              </a:solidFill>
              <a:ea typeface="隶书" pitchFamily="49" charset="-122"/>
            </a:endParaRPr>
          </a:p>
          <a:p>
            <a:pPr lvl="0" algn="ctr"/>
            <a:endParaRPr lang="zh-CN" altLang="en-US"/>
          </a:p>
        </p:txBody>
      </p:sp>
      <p:grpSp>
        <p:nvGrpSpPr>
          <p:cNvPr id="16390" name=""/>
          <p:cNvGrpSpPr/>
          <p:nvPr/>
        </p:nvGrpSpPr>
        <p:grpSpPr>
          <a:xfrm>
            <a:off x="0" y="1773238"/>
            <a:ext cx="3995738" cy="3449638"/>
            <a:chExt cx="6292" cy="5432"/>
          </a:xfrm>
        </p:grpSpPr>
        <p:grpSp>
          <p:nvGrpSpPr>
            <p:cNvPr id="16391" name=""/>
            <p:cNvGrpSpPr/>
            <p:nvPr/>
          </p:nvGrpSpPr>
          <p:grpSpPr>
            <a:xfrm>
              <a:off x="0" y="680"/>
              <a:ext cx="6293" cy="4753"/>
              <a:chExt cx="2448" cy="2434"/>
            </a:xfrm>
          </p:grpSpPr>
          <p:sp>
            <p:nvSpPr>
              <p:cNvPr id="16392" name=""/>
              <p:cNvSpPr/>
              <p:nvPr/>
            </p:nvSpPr>
            <p:spPr>
              <a:xfrm>
                <a:off x="384" y="240"/>
                <a:ext cx="1536" cy="1536"/>
              </a:xfrm>
              <a:prstGeom prst="rect">
                <a:avLst/>
              </a:prstGeom>
              <a:solidFill>
                <a:srgbClr val="FFFF00">
                  <a:alpha val="48000"/>
                </a:srgbClr>
              </a:solidFill>
              <a:ln>
                <a:noFill/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16393" name="未知"/>
              <p:cNvSpPr/>
              <p:nvPr/>
            </p:nvSpPr>
            <p:spPr>
              <a:xfrm>
                <a:off x="384" y="576"/>
                <a:ext cx="1296" cy="1152"/>
              </a:xfrm>
              <a:custGeom>
                <a:rect l="l" t="t" r="r" b="b"/>
                <a:pathLst>
                  <a:path w="2585" h="2065">
                    <a:moveTo>
                      <a:pt x="0" y="2065"/>
                    </a:moveTo>
                    <a:cubicBezTo>
                      <a:pt x="30" y="2042"/>
                      <a:pt x="60" y="2019"/>
                      <a:pt x="90" y="1974"/>
                    </a:cubicBezTo>
                    <a:cubicBezTo>
                      <a:pt x="120" y="1929"/>
                      <a:pt x="151" y="1845"/>
                      <a:pt x="181" y="1792"/>
                    </a:cubicBezTo>
                    <a:cubicBezTo>
                      <a:pt x="211" y="1739"/>
                      <a:pt x="242" y="1724"/>
                      <a:pt x="272" y="1656"/>
                    </a:cubicBezTo>
                    <a:cubicBezTo>
                      <a:pt x="302" y="1588"/>
                      <a:pt x="333" y="1475"/>
                      <a:pt x="363" y="1384"/>
                    </a:cubicBezTo>
                    <a:cubicBezTo>
                      <a:pt x="393" y="1293"/>
                      <a:pt x="415" y="1218"/>
                      <a:pt x="453" y="1112"/>
                    </a:cubicBezTo>
                    <a:cubicBezTo>
                      <a:pt x="491" y="1006"/>
                      <a:pt x="544" y="862"/>
                      <a:pt x="589" y="749"/>
                    </a:cubicBezTo>
                    <a:cubicBezTo>
                      <a:pt x="634" y="636"/>
                      <a:pt x="672" y="530"/>
                      <a:pt x="725" y="432"/>
                    </a:cubicBezTo>
                    <a:cubicBezTo>
                      <a:pt x="778" y="334"/>
                      <a:pt x="854" y="220"/>
                      <a:pt x="907" y="160"/>
                    </a:cubicBezTo>
                    <a:cubicBezTo>
                      <a:pt x="960" y="100"/>
                      <a:pt x="1005" y="92"/>
                      <a:pt x="1043" y="69"/>
                    </a:cubicBezTo>
                    <a:cubicBezTo>
                      <a:pt x="1081" y="46"/>
                      <a:pt x="1096" y="31"/>
                      <a:pt x="1134" y="23"/>
                    </a:cubicBezTo>
                    <a:cubicBezTo>
                      <a:pt x="1172" y="15"/>
                      <a:pt x="1217" y="0"/>
                      <a:pt x="1270" y="23"/>
                    </a:cubicBezTo>
                    <a:cubicBezTo>
                      <a:pt x="1323" y="46"/>
                      <a:pt x="1398" y="99"/>
                      <a:pt x="1451" y="160"/>
                    </a:cubicBezTo>
                    <a:cubicBezTo>
                      <a:pt x="1504" y="221"/>
                      <a:pt x="1534" y="288"/>
                      <a:pt x="1587" y="386"/>
                    </a:cubicBezTo>
                    <a:cubicBezTo>
                      <a:pt x="1640" y="484"/>
                      <a:pt x="1701" y="605"/>
                      <a:pt x="1769" y="749"/>
                    </a:cubicBezTo>
                    <a:cubicBezTo>
                      <a:pt x="1837" y="893"/>
                      <a:pt x="1928" y="1089"/>
                      <a:pt x="1996" y="1248"/>
                    </a:cubicBezTo>
                    <a:cubicBezTo>
                      <a:pt x="2064" y="1407"/>
                      <a:pt x="2124" y="1589"/>
                      <a:pt x="2177" y="1702"/>
                    </a:cubicBezTo>
                    <a:cubicBezTo>
                      <a:pt x="2230" y="1815"/>
                      <a:pt x="2268" y="1876"/>
                      <a:pt x="2313" y="1929"/>
                    </a:cubicBezTo>
                    <a:cubicBezTo>
                      <a:pt x="2358" y="1982"/>
                      <a:pt x="2404" y="1996"/>
                      <a:pt x="2449" y="2019"/>
                    </a:cubicBezTo>
                    <a:cubicBezTo>
                      <a:pt x="2494" y="2042"/>
                      <a:pt x="2562" y="2057"/>
                      <a:pt x="2585" y="2065"/>
                    </a:cubicBezTo>
                  </a:path>
                </a:pathLst>
              </a:custGeom>
              <a:noFill/>
              <a:ln w="38100" cap="flat" cmpd="sng">
                <a:solidFill>
                  <a:schemeClr val="tx1"/>
                </a:solidFill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cxnSp>
            <p:nvCxnSpPr>
              <p:cNvPr id="16394" name=""/>
              <p:cNvCxnSpPr/>
              <p:nvPr/>
            </p:nvCxnSpPr>
            <p:spPr>
              <a:xfrm flipH="1">
                <a:off x="960" y="576"/>
                <a:ext cx="0" cy="1200"/>
              </a:xfrm>
              <a:prstGeom prst="line">
                <a:avLst/>
              </a:prstGeom>
              <a:noFill/>
              <a:ln w="6350" cmpd="sng">
                <a:solidFill>
                  <a:schemeClr val="tx1"/>
                </a:solidFill>
                <a:prstDash val="lgDash"/>
                <a:miter lim="800000"/>
              </a:ln>
            </p:spPr>
          </p:cxnSp>
          <p:cxnSp>
            <p:nvCxnSpPr>
              <p:cNvPr id="16395" name=""/>
              <p:cNvCxnSpPr/>
              <p:nvPr/>
            </p:nvCxnSpPr>
            <p:spPr>
              <a:xfrm>
                <a:off x="384" y="1776"/>
                <a:ext cx="1632" cy="0"/>
              </a:xfrm>
              <a:prstGeom prst="line">
                <a:avLst/>
              </a:prstGeom>
              <a:noFill/>
              <a:ln cmpd="sng">
                <a:solidFill>
                  <a:schemeClr val="tx1"/>
                </a:solidFill>
                <a:miter lim="800000"/>
                <a:tailEnd type="triangle"/>
              </a:ln>
            </p:spPr>
          </p:cxnSp>
          <p:cxnSp>
            <p:nvCxnSpPr>
              <p:cNvPr id="16396" name=""/>
              <p:cNvCxnSpPr/>
              <p:nvPr/>
            </p:nvCxnSpPr>
            <p:spPr>
              <a:xfrm flipH="1" flipV="1">
                <a:off x="384" y="144"/>
                <a:ext cx="0" cy="1632"/>
              </a:xfrm>
              <a:prstGeom prst="line">
                <a:avLst/>
              </a:prstGeom>
              <a:noFill/>
              <a:ln cmpd="sng">
                <a:solidFill>
                  <a:schemeClr val="tx1"/>
                </a:solidFill>
                <a:miter lim="800000"/>
                <a:tailEnd type="triangle"/>
              </a:ln>
            </p:spPr>
          </p:cxnSp>
          <p:sp>
            <p:nvSpPr>
              <p:cNvPr id="16397" name=""/>
              <p:cNvSpPr/>
              <p:nvPr/>
            </p:nvSpPr>
            <p:spPr>
              <a:xfrm>
                <a:off x="192" y="1680"/>
                <a:ext cx="240" cy="36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en-US" altLang="en-US" sz="2400">
                    <a:latin typeface="Times New Roman" pitchFamily="18" charset="0"/>
                  </a:rPr>
                  <a:t>0</a:t>
                </a:r>
              </a:p>
            </p:txBody>
          </p:sp>
          <p:sp>
            <p:nvSpPr>
              <p:cNvPr id="16398" name=""/>
              <p:cNvSpPr/>
              <p:nvPr/>
            </p:nvSpPr>
            <p:spPr>
              <a:xfrm>
                <a:off x="672" y="1826"/>
                <a:ext cx="1056" cy="36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zh-CN" altLang="en-US" sz="2400" b="1">
                    <a:solidFill>
                      <a:srgbClr val="FF0000"/>
                    </a:solidFill>
                    <a:latin typeface="Times New Roman" pitchFamily="18" charset="0"/>
                    <a:ea typeface="黑体" pitchFamily="2" charset="-122"/>
                  </a:rPr>
                  <a:t>最适温度</a:t>
                </a:r>
              </a:p>
            </p:txBody>
          </p:sp>
          <p:sp>
            <p:nvSpPr>
              <p:cNvPr id="16399" name=""/>
              <p:cNvSpPr/>
              <p:nvPr/>
            </p:nvSpPr>
            <p:spPr>
              <a:xfrm>
                <a:off x="1776" y="1776"/>
                <a:ext cx="672" cy="368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en-US" altLang="en-US" sz="2400" b="1">
                    <a:latin typeface="Times New Roman" pitchFamily="18" charset="0"/>
                  </a:rPr>
                  <a:t>t/</a:t>
                </a:r>
                <a:r>
                  <a:rPr lang="en-US" altLang="en-US" sz="2400" b="1">
                    <a:latin typeface="华文隶书" pitchFamily="2" charset="-122"/>
                    <a:ea typeface="华文隶书" pitchFamily="2" charset="-122"/>
                  </a:rPr>
                  <a:t>℃</a:t>
                </a:r>
              </a:p>
            </p:txBody>
          </p:sp>
          <p:sp>
            <p:nvSpPr>
              <p:cNvPr id="16400" name=""/>
              <p:cNvSpPr/>
              <p:nvPr/>
            </p:nvSpPr>
            <p:spPr>
              <a:xfrm>
                <a:off x="336" y="0"/>
                <a:ext cx="1152" cy="32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el-GR" altLang="en-US" sz="2000" b="1">
                    <a:latin typeface="华文隶书" pitchFamily="2" charset="-122"/>
                    <a:ea typeface="华文隶书" pitchFamily="2" charset="-122"/>
                  </a:rPr>
                  <a:t>υ</a:t>
                </a:r>
                <a:r>
                  <a:rPr lang="en-US" altLang="en-US" sz="2000" b="1">
                    <a:latin typeface="华文隶书" pitchFamily="2" charset="-122"/>
                    <a:ea typeface="华文隶书" pitchFamily="2" charset="-122"/>
                  </a:rPr>
                  <a:t>/mmol. s</a:t>
                </a:r>
                <a:r>
                  <a:rPr lang="en-US" altLang="en-US" sz="2000" b="1" baseline="30000">
                    <a:latin typeface="华文隶书" pitchFamily="2" charset="-122"/>
                    <a:ea typeface="华文隶书" pitchFamily="2" charset="-122"/>
                  </a:rPr>
                  <a:t>-1</a:t>
                </a:r>
                <a:endParaRPr lang="el-GR" altLang="en-US" sz="2000" b="1" baseline="30000">
                  <a:latin typeface="华文隶书" pitchFamily="2" charset="-122"/>
                  <a:ea typeface="华文隶书" pitchFamily="2" charset="-122"/>
                </a:endParaRPr>
              </a:p>
            </p:txBody>
          </p:sp>
          <p:sp>
            <p:nvSpPr>
              <p:cNvPr id="16401" name=""/>
              <p:cNvSpPr/>
              <p:nvPr/>
            </p:nvSpPr>
            <p:spPr>
              <a:xfrm>
                <a:off x="0" y="2114"/>
                <a:ext cx="2256" cy="320"/>
              </a:xfrm>
              <a:prstGeom prst="rect">
                <a:avLst/>
              </a:prstGeom>
              <a:noFill/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endParaRPr lang="zh-CN" altLang="en-US" sz="2000" b="1">
                  <a:latin typeface="Times New Roman" pitchFamily="18" charset="0"/>
                  <a:ea typeface="黑体" pitchFamily="2" charset="-122"/>
                </a:endParaRPr>
              </a:p>
            </p:txBody>
          </p:sp>
          <p:sp>
            <p:nvSpPr>
              <p:cNvPr id="16402" name="未知"/>
              <p:cNvSpPr/>
              <p:nvPr/>
            </p:nvSpPr>
            <p:spPr>
              <a:xfrm>
                <a:off x="1680" y="1728"/>
                <a:ext cx="144" cy="48"/>
              </a:xfrm>
              <a:custGeom>
                <a:rect l="l" t="t" r="r" b="b"/>
                <a:pathLst>
                  <a:path w="144" h="48">
                    <a:moveTo>
                      <a:pt x="0" y="0"/>
                    </a:moveTo>
                    <a:cubicBezTo>
                      <a:pt x="60" y="20"/>
                      <a:pt x="120" y="40"/>
                      <a:pt x="144" y="48"/>
                    </a:cubicBezTo>
                  </a:path>
                </a:pathLst>
              </a:custGeom>
              <a:noFill/>
              <a:ln w="38100" cmpd="sng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16403" name=""/>
            <p:cNvSpPr/>
            <p:nvPr/>
          </p:nvSpPr>
          <p:spPr>
            <a:xfrm>
              <a:off x="170" y="0"/>
              <a:ext cx="5478" cy="624"/>
            </a:xfrm>
            <a:prstGeom prst="rect">
              <a:avLst/>
            </a:prstGeom>
            <a:solidFill>
              <a:srgbClr val="FFCC99"/>
            </a:solidFill>
            <a:ln>
              <a:noFill/>
              <a:miter lim="800000"/>
            </a:ln>
          </p:spPr>
          <p:txBody>
            <a:bodyPr wrap="square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000" b="1">
                  <a:solidFill>
                    <a:srgbClr val="9900CC"/>
                  </a:solidFill>
                  <a:latin typeface="黑体" pitchFamily="2" charset="-122"/>
                  <a:ea typeface="黑体" pitchFamily="2" charset="-122"/>
                </a:rPr>
                <a:t>举例</a:t>
              </a:r>
              <a:r>
                <a:rPr lang="en-US" altLang="en-US" sz="2000" b="1">
                  <a:solidFill>
                    <a:srgbClr val="9900CC"/>
                  </a:solidFill>
                  <a:latin typeface="黑体" pitchFamily="2" charset="-122"/>
                  <a:ea typeface="黑体" pitchFamily="2" charset="-122"/>
                </a:rPr>
                <a:t>1.</a:t>
              </a:r>
              <a:r>
                <a:rPr lang="zh-CN" altLang="en-US" sz="2000" b="1">
                  <a:solidFill>
                    <a:srgbClr val="9900CC"/>
                  </a:solidFill>
                  <a:latin typeface="黑体" pitchFamily="2" charset="-122"/>
                  <a:ea typeface="黑体" pitchFamily="2" charset="-122"/>
                </a:rPr>
                <a:t>温度对酶活性影响</a:t>
              </a:r>
            </a:p>
          </p:txBody>
        </p:sp>
      </p:grpSp>
      <p:sp>
        <p:nvSpPr>
          <p:cNvPr id="16404" name=""/>
          <p:cNvSpPr/>
          <p:nvPr/>
        </p:nvSpPr>
        <p:spPr>
          <a:xfrm>
            <a:off x="1763712" y="908050"/>
            <a:ext cx="6408738" cy="641350"/>
          </a:xfrm>
          <a:prstGeom prst="rect">
            <a:avLst/>
          </a:prstGeom>
          <a:solidFill>
            <a:srgbClr val="FFFF00"/>
          </a:solidFill>
          <a:ln cap="flat" cmpd="sng">
            <a:noFill/>
            <a:miter lim="800000"/>
          </a:ln>
          <a:effectLst/>
        </p:spPr>
        <p:txBody>
          <a:bodyPr rot="0" vert="horz" wrap="squar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9900CC"/>
                </a:solidFill>
              </a:rPr>
              <a:t>温度、</a:t>
            </a:r>
            <a:r>
              <a:rPr lang="en-US" altLang="en-US" sz="3600" b="1">
                <a:solidFill>
                  <a:srgbClr val="9900CC"/>
                </a:solidFill>
              </a:rPr>
              <a:t>PH</a:t>
            </a:r>
            <a:r>
              <a:rPr lang="zh-CN" altLang="en-US" sz="3600" b="1">
                <a:solidFill>
                  <a:srgbClr val="9900CC"/>
                </a:solidFill>
              </a:rPr>
              <a:t>、底物、酶浓度</a:t>
            </a:r>
          </a:p>
        </p:txBody>
      </p:sp>
      <p:sp>
        <p:nvSpPr>
          <p:cNvPr id="16405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6407" name="TextBox 1640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16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3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 additive="base">
                                        <p:cTn id="24" dur="500" fill="hold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8" grpId="1"/>
      <p:bldP spid="16389" grpId="2"/>
      <p:bldP spid="16404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"/>
          <p:cNvGrpSpPr/>
          <p:nvPr/>
        </p:nvGrpSpPr>
        <p:grpSpPr>
          <a:xfrm>
            <a:off x="0" y="836612"/>
            <a:ext cx="3889375" cy="4781550"/>
            <a:chExt cx="2256" cy="2335"/>
          </a:xfrm>
        </p:grpSpPr>
        <p:sp>
          <p:nvSpPr>
            <p:cNvPr id="17411" name=""/>
            <p:cNvSpPr/>
            <p:nvPr/>
          </p:nvSpPr>
          <p:spPr>
            <a:xfrm>
              <a:off x="240" y="240"/>
              <a:ext cx="1632" cy="1536"/>
            </a:xfrm>
            <a:prstGeom prst="rect">
              <a:avLst/>
            </a:prstGeom>
            <a:gradFill rotWithShape="1">
              <a:gsLst>
                <a:gs pos="0">
                  <a:schemeClr val="hlink"/>
                </a:gs>
                <a:gs pos="50000">
                  <a:schemeClr val="bg1">
                    <a:alpha val="12000"/>
                  </a:schemeClr>
                </a:gs>
                <a:gs pos="100000">
                  <a:schemeClr val="hlink"/>
                </a:gs>
              </a:gsLst>
              <a:lin ang="0" scaled="1"/>
            </a:gra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sp>
          <p:nvSpPr>
            <p:cNvPr id="17412" name="未知"/>
            <p:cNvSpPr/>
            <p:nvPr/>
          </p:nvSpPr>
          <p:spPr>
            <a:xfrm>
              <a:off x="546" y="576"/>
              <a:ext cx="1134" cy="1200"/>
            </a:xfrm>
            <a:custGeom>
              <a:rect l="l" t="t" r="r" b="b"/>
              <a:pathLst>
                <a:path w="2404" h="1905">
                  <a:moveTo>
                    <a:pt x="0" y="1905"/>
                  </a:moveTo>
                  <a:cubicBezTo>
                    <a:pt x="45" y="1894"/>
                    <a:pt x="91" y="1883"/>
                    <a:pt x="136" y="1860"/>
                  </a:cubicBezTo>
                  <a:cubicBezTo>
                    <a:pt x="181" y="1837"/>
                    <a:pt x="234" y="1807"/>
                    <a:pt x="272" y="1769"/>
                  </a:cubicBezTo>
                  <a:cubicBezTo>
                    <a:pt x="310" y="1731"/>
                    <a:pt x="325" y="1693"/>
                    <a:pt x="363" y="1633"/>
                  </a:cubicBezTo>
                  <a:cubicBezTo>
                    <a:pt x="401" y="1573"/>
                    <a:pt x="461" y="1497"/>
                    <a:pt x="499" y="1406"/>
                  </a:cubicBezTo>
                  <a:cubicBezTo>
                    <a:pt x="537" y="1315"/>
                    <a:pt x="560" y="1210"/>
                    <a:pt x="590" y="1089"/>
                  </a:cubicBezTo>
                  <a:cubicBezTo>
                    <a:pt x="620" y="968"/>
                    <a:pt x="642" y="809"/>
                    <a:pt x="680" y="681"/>
                  </a:cubicBezTo>
                  <a:cubicBezTo>
                    <a:pt x="718" y="553"/>
                    <a:pt x="763" y="416"/>
                    <a:pt x="816" y="318"/>
                  </a:cubicBezTo>
                  <a:cubicBezTo>
                    <a:pt x="869" y="220"/>
                    <a:pt x="938" y="144"/>
                    <a:pt x="998" y="91"/>
                  </a:cubicBezTo>
                  <a:cubicBezTo>
                    <a:pt x="1058" y="38"/>
                    <a:pt x="1119" y="0"/>
                    <a:pt x="1179" y="0"/>
                  </a:cubicBezTo>
                  <a:cubicBezTo>
                    <a:pt x="1239" y="0"/>
                    <a:pt x="1301" y="38"/>
                    <a:pt x="1361" y="91"/>
                  </a:cubicBezTo>
                  <a:cubicBezTo>
                    <a:pt x="1421" y="144"/>
                    <a:pt x="1482" y="212"/>
                    <a:pt x="1542" y="318"/>
                  </a:cubicBezTo>
                  <a:cubicBezTo>
                    <a:pt x="1602" y="424"/>
                    <a:pt x="1671" y="590"/>
                    <a:pt x="1724" y="726"/>
                  </a:cubicBezTo>
                  <a:cubicBezTo>
                    <a:pt x="1777" y="862"/>
                    <a:pt x="1822" y="1013"/>
                    <a:pt x="1860" y="1134"/>
                  </a:cubicBezTo>
                  <a:cubicBezTo>
                    <a:pt x="1898" y="1255"/>
                    <a:pt x="1912" y="1361"/>
                    <a:pt x="1950" y="1452"/>
                  </a:cubicBezTo>
                  <a:cubicBezTo>
                    <a:pt x="1988" y="1543"/>
                    <a:pt x="2026" y="1611"/>
                    <a:pt x="2086" y="1679"/>
                  </a:cubicBezTo>
                  <a:cubicBezTo>
                    <a:pt x="2146" y="1747"/>
                    <a:pt x="2260" y="1822"/>
                    <a:pt x="2313" y="1860"/>
                  </a:cubicBezTo>
                  <a:cubicBezTo>
                    <a:pt x="2366" y="1898"/>
                    <a:pt x="2389" y="1898"/>
                    <a:pt x="2404" y="1905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cxnSp>
          <p:nvCxnSpPr>
            <p:cNvPr id="17413" name=""/>
            <p:cNvCxnSpPr/>
            <p:nvPr/>
          </p:nvCxnSpPr>
          <p:spPr>
            <a:xfrm flipH="1">
              <a:off x="1104" y="576"/>
              <a:ext cx="0" cy="1200"/>
            </a:xfrm>
            <a:prstGeom prst="line">
              <a:avLst/>
            </a:prstGeom>
            <a:noFill/>
            <a:ln w="6350" cmpd="sng">
              <a:solidFill>
                <a:schemeClr val="tx1"/>
              </a:solidFill>
              <a:prstDash val="dash"/>
              <a:miter lim="800000"/>
            </a:ln>
          </p:spPr>
        </p:cxnSp>
        <p:cxnSp>
          <p:nvCxnSpPr>
            <p:cNvPr id="17414" name=""/>
            <p:cNvCxnSpPr/>
            <p:nvPr/>
          </p:nvCxnSpPr>
          <p:spPr>
            <a:xfrm>
              <a:off x="240" y="1776"/>
              <a:ext cx="1776" cy="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  <a:tailEnd type="triangle"/>
            </a:ln>
          </p:spPr>
        </p:cxnSp>
        <p:cxnSp>
          <p:nvCxnSpPr>
            <p:cNvPr id="17415" name=""/>
            <p:cNvCxnSpPr/>
            <p:nvPr/>
          </p:nvCxnSpPr>
          <p:spPr>
            <a:xfrm flipH="1" flipV="1">
              <a:off x="240" y="96"/>
              <a:ext cx="0" cy="1680"/>
            </a:xfrm>
            <a:prstGeom prst="line">
              <a:avLst/>
            </a:prstGeom>
            <a:noFill/>
            <a:ln cmpd="sng">
              <a:solidFill>
                <a:schemeClr val="tx1"/>
              </a:solidFill>
              <a:miter lim="800000"/>
              <a:tailEnd type="triangle"/>
            </a:ln>
          </p:spPr>
        </p:cxnSp>
        <p:sp>
          <p:nvSpPr>
            <p:cNvPr id="17416" name=""/>
            <p:cNvSpPr/>
            <p:nvPr/>
          </p:nvSpPr>
          <p:spPr>
            <a:xfrm>
              <a:off x="192" y="0"/>
              <a:ext cx="1152" cy="19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l-GR" altLang="en-US" sz="2000" b="1">
                  <a:latin typeface="华文隶书" pitchFamily="2" charset="-122"/>
                  <a:ea typeface="华文隶书" pitchFamily="2" charset="-122"/>
                </a:rPr>
                <a:t>υ</a:t>
              </a:r>
              <a:r>
                <a:rPr lang="en-US" altLang="en-US" sz="2000" b="1">
                  <a:latin typeface="华文隶书" pitchFamily="2" charset="-122"/>
                  <a:ea typeface="华文隶书" pitchFamily="2" charset="-122"/>
                </a:rPr>
                <a:t>/mmol. s</a:t>
              </a:r>
              <a:r>
                <a:rPr lang="en-US" altLang="en-US" sz="2000" b="1" baseline="30000">
                  <a:latin typeface="华文隶书" pitchFamily="2" charset="-122"/>
                  <a:ea typeface="华文隶书" pitchFamily="2" charset="-122"/>
                </a:rPr>
                <a:t>-1</a:t>
              </a:r>
              <a:endParaRPr lang="el-GR" altLang="en-US" sz="2000" b="1" baseline="30000">
                <a:latin typeface="华文隶书" pitchFamily="2" charset="-122"/>
                <a:ea typeface="华文隶书" pitchFamily="2" charset="-122"/>
              </a:endParaRPr>
            </a:p>
          </p:txBody>
        </p:sp>
        <p:sp>
          <p:nvSpPr>
            <p:cNvPr id="17417" name=""/>
            <p:cNvSpPr/>
            <p:nvPr/>
          </p:nvSpPr>
          <p:spPr>
            <a:xfrm>
              <a:off x="720" y="1814"/>
              <a:ext cx="1056" cy="19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zh-CN" altLang="en-US" sz="2000" b="1">
                  <a:solidFill>
                    <a:srgbClr val="FF0000"/>
                  </a:solidFill>
                  <a:latin typeface="Times New Roman" pitchFamily="18" charset="0"/>
                  <a:ea typeface="黑体" pitchFamily="2" charset="-122"/>
                </a:rPr>
                <a:t>最适</a:t>
              </a:r>
              <a:r>
                <a:rPr lang="en-US" altLang="en-US" sz="2000" b="1">
                  <a:solidFill>
                    <a:srgbClr val="FF0000"/>
                  </a:solidFill>
                  <a:latin typeface="Times New Roman" pitchFamily="18" charset="0"/>
                  <a:ea typeface="黑体" pitchFamily="2" charset="-122"/>
                </a:rPr>
                <a:t>pH</a:t>
              </a:r>
            </a:p>
          </p:txBody>
        </p:sp>
        <p:sp>
          <p:nvSpPr>
            <p:cNvPr id="17418" name=""/>
            <p:cNvSpPr/>
            <p:nvPr/>
          </p:nvSpPr>
          <p:spPr>
            <a:xfrm>
              <a:off x="48" y="1680"/>
              <a:ext cx="240" cy="22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en-US" sz="2400">
                  <a:latin typeface="Times New Roman" pitchFamily="18" charset="0"/>
                </a:rPr>
                <a:t>0</a:t>
              </a:r>
            </a:p>
          </p:txBody>
        </p:sp>
        <p:sp>
          <p:nvSpPr>
            <p:cNvPr id="17419" name=""/>
            <p:cNvSpPr/>
            <p:nvPr/>
          </p:nvSpPr>
          <p:spPr>
            <a:xfrm>
              <a:off x="1824" y="1776"/>
              <a:ext cx="384" cy="194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en-US" sz="2000" b="1">
                  <a:latin typeface="Times New Roman" pitchFamily="18" charset="0"/>
                </a:rPr>
                <a:t>pH</a:t>
              </a:r>
            </a:p>
          </p:txBody>
        </p:sp>
        <p:sp>
          <p:nvSpPr>
            <p:cNvPr id="17420" name=""/>
            <p:cNvSpPr/>
            <p:nvPr/>
          </p:nvSpPr>
          <p:spPr>
            <a:xfrm>
              <a:off x="0" y="2112"/>
              <a:ext cx="2256" cy="223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endParaRPr lang="zh-CN" altLang="en-US" sz="2400" b="1">
                <a:latin typeface="黑体" pitchFamily="2" charset="-122"/>
                <a:ea typeface="黑体" pitchFamily="2" charset="-122"/>
              </a:endParaRPr>
            </a:p>
          </p:txBody>
        </p:sp>
      </p:grpSp>
      <p:sp>
        <p:nvSpPr>
          <p:cNvPr id="17421" name=""/>
          <p:cNvSpPr/>
          <p:nvPr/>
        </p:nvSpPr>
        <p:spPr>
          <a:xfrm>
            <a:off x="3348038" y="620712"/>
            <a:ext cx="5550683" cy="1189909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r>
              <a:t> 一般地，动物体内酶最适pH在6.5－8.0之间；不过胃蛋白酶最适pH为1.5;口腔PH为6.8；小肠PH在7.2—7.3之间。</a:t>
            </a:r>
          </a:p>
          <a:p>
            <a:r>
              <a:t>植物体内酶最适pH在4.5－6.5之间；</a:t>
            </a:r>
          </a:p>
        </p:txBody>
      </p:sp>
      <p:sp>
        <p:nvSpPr>
          <p:cNvPr id="17422" name="">
            <a:hlinkClick r:id="rId2"/>
          </p:cNvPr>
          <p:cNvSpPr/>
          <p:nvPr/>
        </p:nvSpPr>
        <p:spPr>
          <a:xfrm>
            <a:off x="323850" y="188912"/>
            <a:ext cx="4524375" cy="595312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 cmpd="sng"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78000"/>
              </a:srgbClr>
            </a:outerShdw>
          </a:effectLst>
        </p:spPr>
        <p:txBody>
          <a:bodyPr fromWordArt="1">
            <a:prstTxWarp prst="textDeflateBottom">
              <a:avLst/>
            </a:prstTxWarp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200" b="1">
                <a:ln cmpd="sng"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78000"/>
                    </a:srgbClr>
                  </a:outerShdw>
                </a:effectLst>
                <a:latin typeface="宋体" charset="-122"/>
              </a:rPr>
              <a:t>举例2.PH对酶活性旳影响</a:t>
            </a:r>
          </a:p>
        </p:txBody>
      </p:sp>
      <p:sp>
        <p:nvSpPr>
          <p:cNvPr id="17423" name=""/>
          <p:cNvSpPr/>
          <p:nvPr/>
        </p:nvSpPr>
        <p:spPr>
          <a:xfrm>
            <a:off x="4213225" y="3502025"/>
            <a:ext cx="4608512" cy="2016125"/>
          </a:xfrm>
          <a:prstGeom prst="wedgeRoundRectCallout">
            <a:avLst>
              <a:gd name="adj1" fmla="val -97199"/>
              <a:gd name="adj2" fmla="val -74815"/>
              <a:gd name="adj3" fmla="val 16667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400" b="1">
                <a:solidFill>
                  <a:srgbClr val="FF0000"/>
                </a:solidFill>
                <a:ea typeface="黑体" pitchFamily="2" charset="-122"/>
              </a:rPr>
              <a:t>合适PH：在一定PH范围内，酶活性随PH升高而升高；超过了最适PH时，则会随PH升高而减少。PH过低或过高都会丧失活性。</a:t>
            </a:r>
          </a:p>
        </p:txBody>
      </p:sp>
      <p:sp>
        <p:nvSpPr>
          <p:cNvPr id="17424" name=""/>
          <p:cNvSpPr/>
          <p:nvPr/>
        </p:nvSpPr>
        <p:spPr>
          <a:xfrm>
            <a:off x="755650" y="5661025"/>
            <a:ext cx="3817938" cy="935038"/>
          </a:xfrm>
          <a:prstGeom prst="wedgeRoundRectCallout">
            <a:avLst>
              <a:gd name="adj1" fmla="val -19810"/>
              <a:gd name="adj2" fmla="val -438921"/>
              <a:gd name="adj3" fmla="val 16667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lang="zh-CN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最适</a:t>
            </a:r>
            <a:r>
              <a:rPr lang="en-US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PH</a:t>
            </a:r>
            <a:r>
              <a:rPr lang="zh-CN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：</a:t>
            </a:r>
            <a:r>
              <a:rPr lang="zh-CN" altLang="en-US" sz="2000" b="1">
                <a:latin typeface="黑体" pitchFamily="2" charset="-122"/>
                <a:ea typeface="黑体" pitchFamily="2" charset="-122"/>
              </a:rPr>
              <a:t>酶促反应速率最快时环境</a:t>
            </a:r>
            <a:r>
              <a:rPr lang="en-US" altLang="en-US" sz="2000" b="1">
                <a:latin typeface="黑体" pitchFamily="2" charset="-122"/>
                <a:ea typeface="黑体" pitchFamily="2" charset="-122"/>
              </a:rPr>
              <a:t>pH</a:t>
            </a:r>
            <a:r>
              <a:rPr lang="zh-CN" altLang="en-US" sz="2000" b="1">
                <a:latin typeface="黑体" pitchFamily="2" charset="-122"/>
                <a:ea typeface="黑体" pitchFamily="2" charset="-122"/>
              </a:rPr>
              <a:t>称为</a:t>
            </a:r>
            <a:r>
              <a:rPr lang="zh-CN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最适</a:t>
            </a:r>
            <a:r>
              <a:rPr lang="en-US" altLang="en-US" sz="2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pH</a:t>
            </a:r>
            <a:r>
              <a:rPr lang="zh-CN" altLang="en-US" sz="2000" b="1">
                <a:latin typeface="黑体" pitchFamily="2" charset="-122"/>
                <a:ea typeface="黑体" pitchFamily="2" charset="-122"/>
              </a:rPr>
              <a:t>。</a:t>
            </a:r>
          </a:p>
        </p:txBody>
      </p:sp>
      <p:sp>
        <p:nvSpPr>
          <p:cNvPr id="17425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7427" name="TextBox 174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3" dur="500" fill="hold"/>
                                        <p:tgtEl>
                                          <p:spTgt spid="174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21" grpId="0"/>
      <p:bldP spid="17423" grpId="1"/>
      <p:bldP spid="17424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"/>
          <p:cNvSpPr/>
          <p:nvPr/>
        </p:nvSpPr>
        <p:spPr>
          <a:xfrm>
            <a:off x="6986588" y="2995612"/>
            <a:ext cx="612775" cy="307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425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最高</a:t>
            </a:r>
          </a:p>
        </p:txBody>
      </p:sp>
      <p:sp>
        <p:nvSpPr>
          <p:cNvPr id="18435" name=""/>
          <p:cNvSpPr/>
          <p:nvPr/>
        </p:nvSpPr>
        <p:spPr>
          <a:xfrm>
            <a:off x="7132638" y="3573462"/>
            <a:ext cx="610210" cy="3082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425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减少</a:t>
            </a:r>
          </a:p>
        </p:txBody>
      </p:sp>
      <p:sp>
        <p:nvSpPr>
          <p:cNvPr id="18436" name=""/>
          <p:cNvSpPr/>
          <p:nvPr/>
        </p:nvSpPr>
        <p:spPr>
          <a:xfrm>
            <a:off x="5741988" y="4151312"/>
            <a:ext cx="1220419" cy="3082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425"/>
              </a:lnSpc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空间构造</a:t>
            </a:r>
          </a:p>
        </p:txBody>
      </p:sp>
      <p:sp>
        <p:nvSpPr>
          <p:cNvPr id="18437" name=""/>
          <p:cNvSpPr/>
          <p:nvPr/>
        </p:nvSpPr>
        <p:spPr>
          <a:xfrm>
            <a:off x="250825" y="2492375"/>
            <a:ext cx="6222867" cy="39663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	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	(1)在最合适温度和 pH 条件下，酶活性________。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	(2)温度和 pH 偏高或偏低，酶活性都会明显__________。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	(3)过酸、过碱或温度过高，酶______________会遭到破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>
              <a:latin typeface="黑体" pitchFamily="2" charset="-122"/>
              <a:ea typeface="黑体" pitchFamily="2" charset="-122"/>
            </a:endParaRP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>
                <a:latin typeface="黑体" pitchFamily="2" charset="-122"/>
                <a:ea typeface="黑体" pitchFamily="2" charset="-122"/>
              </a:rPr>
              <a:t>坏，使酶永久失活。</a:t>
            </a:r>
          </a:p>
        </p:txBody>
      </p:sp>
      <p:sp>
        <p:nvSpPr>
          <p:cNvPr id="18438" name=""/>
          <p:cNvSpPr/>
          <p:nvPr/>
        </p:nvSpPr>
        <p:spPr>
          <a:xfrm>
            <a:off x="1403350" y="1700212"/>
            <a:ext cx="5113338" cy="641350"/>
          </a:xfrm>
          <a:prstGeom prst="rect">
            <a:avLst/>
          </a:prstGeom>
          <a:solidFill>
            <a:srgbClr val="FFFF99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600" b="1">
                <a:solidFill>
                  <a:srgbClr val="9900CC"/>
                </a:solidFill>
                <a:latin typeface="金梅浪漫黑框國際碼" pitchFamily="1" charset="-120"/>
                <a:ea typeface="金梅浪漫黑框國際碼" pitchFamily="1" charset="-120"/>
              </a:rPr>
              <a:t>酶作用条件较</a:t>
            </a:r>
            <a:r>
              <a:rPr lang="zh-CN" altLang="en-US" sz="3600" b="1">
                <a:solidFill>
                  <a:srgbClr val="FF0000"/>
                </a:solidFill>
                <a:latin typeface="金梅浪漫黑框國際碼" pitchFamily="1" charset="-120"/>
                <a:ea typeface="金梅浪漫黑框國際碼" pitchFamily="1" charset="-120"/>
              </a:rPr>
              <a:t>温</a:t>
            </a:r>
            <a:r>
              <a:rPr lang="zh-CN" altLang="en-US" sz="36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和</a:t>
            </a:r>
          </a:p>
        </p:txBody>
      </p:sp>
      <p:sp>
        <p:nvSpPr>
          <p:cNvPr id="18439" name=""/>
          <p:cNvSpPr/>
          <p:nvPr/>
        </p:nvSpPr>
        <p:spPr>
          <a:xfrm>
            <a:off x="539750" y="5300662"/>
            <a:ext cx="8145662" cy="1372972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800" b="1">
                <a:solidFill>
                  <a:srgbClr val="008000"/>
                </a:solidFill>
              </a:rPr>
              <a:t>低温虽然使酶活性明显下降，但能使酶空间构造保持稳定，在合适温度下其活性可以恢复。酶适于在0－4℃保留。</a:t>
            </a:r>
          </a:p>
        </p:txBody>
      </p:sp>
      <p:sp>
        <p:nvSpPr>
          <p:cNvPr id="18440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8442" name="TextBox 1844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1"/>
      <p:bldP spid="18436" grpId="2"/>
      <p:bldP spid="18439" grpId="3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"/>
          <p:cNvSpPr/>
          <p:nvPr/>
        </p:nvSpPr>
        <p:spPr>
          <a:xfrm>
            <a:off x="606425" y="404812"/>
            <a:ext cx="727868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kumimoji="1" lang="en-US" altLang="zh-CN" sz="2800" b="1">
                <a:solidFill>
                  <a:srgbClr val="0000FF"/>
                </a:solidFill>
              </a:rPr>
              <a:t>※</a:t>
            </a:r>
            <a:r>
              <a:rPr kumimoji="1" lang="zh-CN" altLang="en-US" sz="3200" b="1">
                <a:solidFill>
                  <a:srgbClr val="2212EE"/>
                </a:solidFill>
                <a:latin typeface="Tahoma" pitchFamily="34" charset="0"/>
              </a:rPr>
              <a:t>影响酶促反应速率原因：</a:t>
            </a:r>
          </a:p>
        </p:txBody>
      </p:sp>
      <p:sp>
        <p:nvSpPr>
          <p:cNvPr id="58371" name=""/>
          <p:cNvSpPr/>
          <p:nvPr/>
        </p:nvSpPr>
        <p:spPr>
          <a:xfrm>
            <a:off x="0" y="1196975"/>
            <a:ext cx="2844800" cy="5191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kumimoji="1" lang="zh-CN" altLang="en-US" sz="2800" b="1">
                <a:solidFill>
                  <a:srgbClr val="FF0000"/>
                </a:solidFill>
                <a:latin typeface="宋体" pitchFamily="2" charset="-122"/>
              </a:rPr>
              <a:t> </a:t>
            </a:r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1</a:t>
            </a:r>
            <a:r>
              <a:rPr kumimoji="1" lang="zh-CN" altLang="en-US" sz="2800" b="1">
                <a:solidFill>
                  <a:srgbClr val="FF0000"/>
                </a:solidFill>
                <a:latin typeface="宋体" pitchFamily="2" charset="-122"/>
              </a:rPr>
              <a:t>、温度</a:t>
            </a:r>
          </a:p>
        </p:txBody>
      </p:sp>
      <p:sp>
        <p:nvSpPr>
          <p:cNvPr id="58372" name=""/>
          <p:cNvSpPr/>
          <p:nvPr/>
        </p:nvSpPr>
        <p:spPr>
          <a:xfrm>
            <a:off x="611188" y="2492375"/>
            <a:ext cx="4699000" cy="9461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3</a:t>
            </a:r>
            <a:r>
              <a:rPr kumimoji="1" lang="zh-CN" altLang="en-US" sz="2800" b="1">
                <a:solidFill>
                  <a:srgbClr val="FF0000"/>
                </a:solidFill>
                <a:latin typeface="宋体" pitchFamily="2" charset="-122"/>
              </a:rPr>
              <a:t>、酶浓度：</a:t>
            </a:r>
            <a:r>
              <a:rPr kumimoji="1" lang="zh-CN" altLang="en-US" sz="2800" b="1">
                <a:latin typeface="楷体_GB2312" pitchFamily="49" charset="-122"/>
                <a:ea typeface="楷体_GB2312" pitchFamily="49" charset="-122"/>
              </a:rPr>
              <a:t>反应速率随</a:t>
            </a:r>
          </a:p>
          <a:p>
            <a:pPr lvl="0" algn="ctr"/>
            <a:r>
              <a:rPr kumimoji="1" lang="zh-CN" altLang="en-US" sz="2800" b="1">
                <a:latin typeface="楷体_GB2312" pitchFamily="49" charset="-122"/>
                <a:ea typeface="楷体_GB2312" pitchFamily="49" charset="-122"/>
              </a:rPr>
              <a:t>   酶浓度升高而加紧。</a:t>
            </a:r>
          </a:p>
        </p:txBody>
      </p:sp>
      <p:sp>
        <p:nvSpPr>
          <p:cNvPr id="58373" name=""/>
          <p:cNvSpPr/>
          <p:nvPr/>
        </p:nvSpPr>
        <p:spPr>
          <a:xfrm>
            <a:off x="819150" y="3644900"/>
            <a:ext cx="4478049" cy="222726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4、底物浓度：在一定浓度</a:t>
            </a:r>
          </a:p>
          <a:p>
            <a:pPr lvl="0"/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   范围内，反应速率随浓</a:t>
            </a:r>
          </a:p>
          <a:p>
            <a:pPr lvl="0"/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   度升高而加紧，但达</a:t>
            </a:r>
          </a:p>
          <a:p>
            <a:pPr lvl="0"/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   到一定浓度，反应速率</a:t>
            </a:r>
          </a:p>
          <a:p>
            <a:pPr lvl="0"/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   不再变化</a:t>
            </a:r>
          </a:p>
        </p:txBody>
      </p:sp>
      <p:grpSp>
        <p:nvGrpSpPr>
          <p:cNvPr id="58374" name=""/>
          <p:cNvGrpSpPr/>
          <p:nvPr/>
        </p:nvGrpSpPr>
        <p:grpSpPr>
          <a:xfrm>
            <a:off x="5435600" y="1268412"/>
            <a:ext cx="3460750" cy="2438400"/>
            <a:chOff x="3424" y="799"/>
            <a:chExt cx="2180" cy="1536"/>
          </a:xfrm>
        </p:grpSpPr>
        <p:cxnSp>
          <p:nvCxnSpPr>
            <p:cNvPr id="58375" name=""/>
            <p:cNvCxnSpPr/>
            <p:nvPr/>
          </p:nvCxnSpPr>
          <p:spPr>
            <a:xfrm rot="19080000">
              <a:off x="3515" y="1434"/>
              <a:ext cx="1728" cy="1"/>
            </a:xfrm>
            <a:prstGeom prst="line">
              <a:avLst/>
            </a:prstGeom>
            <a:noFill/>
            <a:ln w="38100">
              <a:solidFill>
                <a:srgbClr val="FF00FF"/>
              </a:solidFill>
              <a:miter lim="800000"/>
            </a:ln>
            <a:effectLst/>
          </p:spPr>
        </p:cxnSp>
        <p:grpSp>
          <p:nvGrpSpPr>
            <p:cNvPr id="58376" name=""/>
            <p:cNvGrpSpPr/>
            <p:nvPr/>
          </p:nvGrpSpPr>
          <p:grpSpPr>
            <a:xfrm>
              <a:off x="3713" y="799"/>
              <a:ext cx="1891" cy="1248"/>
              <a:chOff x="3744" y="1056"/>
              <a:chExt cx="1488" cy="1248"/>
            </a:xfrm>
          </p:grpSpPr>
          <p:cxnSp>
            <p:nvCxnSpPr>
              <p:cNvPr id="58377" name=""/>
              <p:cNvCxnSpPr/>
              <p:nvPr/>
            </p:nvCxnSpPr>
            <p:spPr>
              <a:xfrm flipH="1" flipV="1">
                <a:off x="3744" y="1056"/>
                <a:ext cx="0" cy="1248"/>
              </a:xfrm>
              <a:prstGeom prst="line">
                <a:avLst/>
              </a:prstGeom>
              <a:noFill/>
              <a:ln w="38100">
                <a:solidFill>
                  <a:prstClr val="black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58378" name=""/>
              <p:cNvCxnSpPr/>
              <p:nvPr/>
            </p:nvCxnSpPr>
            <p:spPr>
              <a:xfrm>
                <a:off x="3744" y="2304"/>
                <a:ext cx="1488" cy="0"/>
              </a:xfrm>
              <a:prstGeom prst="line">
                <a:avLst/>
              </a:prstGeom>
              <a:noFill/>
              <a:ln w="38100">
                <a:solidFill>
                  <a:prstClr val="black"/>
                </a:solidFill>
                <a:miter lim="800000"/>
                <a:tailEnd type="triangle"/>
              </a:ln>
              <a:effectLst/>
            </p:spPr>
          </p:cxnSp>
        </p:grpSp>
        <p:sp>
          <p:nvSpPr>
            <p:cNvPr id="58379" name=""/>
            <p:cNvSpPr/>
            <p:nvPr/>
          </p:nvSpPr>
          <p:spPr>
            <a:xfrm>
              <a:off x="3424" y="799"/>
              <a:ext cx="289" cy="91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vert="vert"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1" lang="zh-CN" altLang="en-US" b="1">
                  <a:latin typeface="Tahoma" pitchFamily="34" charset="0"/>
                </a:rPr>
                <a:t>酶促反应速率</a:t>
              </a:r>
            </a:p>
          </p:txBody>
        </p:sp>
        <p:sp>
          <p:nvSpPr>
            <p:cNvPr id="58380" name=""/>
            <p:cNvSpPr/>
            <p:nvPr/>
          </p:nvSpPr>
          <p:spPr>
            <a:xfrm>
              <a:off x="4784" y="2085"/>
              <a:ext cx="760" cy="25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1" lang="zh-CN" altLang="en-US" sz="2000" b="1">
                  <a:solidFill>
                    <a:srgbClr val="FF0000"/>
                  </a:solidFill>
                  <a:latin typeface="Tahoma" pitchFamily="34" charset="0"/>
                </a:rPr>
                <a:t>酶浓度</a:t>
              </a:r>
            </a:p>
          </p:txBody>
        </p:sp>
      </p:grpSp>
      <p:grpSp>
        <p:nvGrpSpPr>
          <p:cNvPr id="58381" name=""/>
          <p:cNvGrpSpPr/>
          <p:nvPr/>
        </p:nvGrpSpPr>
        <p:grpSpPr>
          <a:xfrm>
            <a:off x="5435600" y="3824288"/>
            <a:ext cx="3457575" cy="2490788"/>
            <a:chOff x="3424" y="2409"/>
            <a:chExt cx="2178" cy="1569"/>
          </a:xfrm>
        </p:grpSpPr>
        <p:sp>
          <p:nvSpPr>
            <p:cNvPr id="58382" name=""/>
            <p:cNvSpPr/>
            <p:nvPr/>
          </p:nvSpPr>
          <p:spPr bwMode="auto">
            <a:xfrm>
              <a:off x="3742" y="2748"/>
              <a:ext cx="1392" cy="864"/>
            </a:xfrm>
            <a:custGeom>
              <a:rect l="l" t="t" r="r" b="b"/>
              <a:pathLst>
                <a:path w="1392" h="864">
                  <a:moveTo>
                    <a:pt x="0" y="864"/>
                  </a:moveTo>
                  <a:cubicBezTo>
                    <a:pt x="196" y="576"/>
                    <a:pt x="392" y="288"/>
                    <a:pt x="624" y="144"/>
                  </a:cubicBezTo>
                  <a:cubicBezTo>
                    <a:pt x="856" y="0"/>
                    <a:pt x="1124" y="0"/>
                    <a:pt x="1392" y="0"/>
                  </a:cubicBezTo>
                </a:path>
              </a:pathLst>
            </a:custGeom>
            <a:noFill/>
            <a:ln w="38100" cap="flat" cmpd="sng">
              <a:solidFill>
                <a:srgbClr val="FF00FF"/>
              </a:solidFill>
              <a:prstDash val="solid"/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  <p:grpSp>
          <p:nvGrpSpPr>
            <p:cNvPr id="58383" name=""/>
            <p:cNvGrpSpPr/>
            <p:nvPr/>
          </p:nvGrpSpPr>
          <p:grpSpPr>
            <a:xfrm>
              <a:off x="3714" y="2432"/>
              <a:ext cx="1888" cy="1180"/>
              <a:chOff x="3744" y="1056"/>
              <a:chExt cx="1488" cy="1248"/>
            </a:xfrm>
          </p:grpSpPr>
          <p:cxnSp>
            <p:nvCxnSpPr>
              <p:cNvPr id="58384" name=""/>
              <p:cNvCxnSpPr/>
              <p:nvPr/>
            </p:nvCxnSpPr>
            <p:spPr>
              <a:xfrm flipH="1" flipV="1">
                <a:off x="3744" y="1056"/>
                <a:ext cx="0" cy="1248"/>
              </a:xfrm>
              <a:prstGeom prst="line">
                <a:avLst/>
              </a:prstGeom>
              <a:noFill/>
              <a:ln w="38100">
                <a:solidFill>
                  <a:prstClr val="black"/>
                </a:solidFill>
                <a:miter lim="800000"/>
                <a:tailEnd type="triangle"/>
              </a:ln>
              <a:effectLst/>
            </p:spPr>
          </p:cxnSp>
          <p:cxnSp>
            <p:nvCxnSpPr>
              <p:cNvPr id="58385" name=""/>
              <p:cNvCxnSpPr/>
              <p:nvPr/>
            </p:nvCxnSpPr>
            <p:spPr>
              <a:xfrm>
                <a:off x="3744" y="2304"/>
                <a:ext cx="1488" cy="0"/>
              </a:xfrm>
              <a:prstGeom prst="line">
                <a:avLst/>
              </a:prstGeom>
              <a:noFill/>
              <a:ln w="38100">
                <a:solidFill>
                  <a:prstClr val="black"/>
                </a:solidFill>
                <a:miter lim="800000"/>
                <a:tailEnd type="triangle"/>
              </a:ln>
              <a:effectLst/>
            </p:spPr>
          </p:cxnSp>
        </p:grpSp>
        <p:sp>
          <p:nvSpPr>
            <p:cNvPr id="58386" name=""/>
            <p:cNvSpPr/>
            <p:nvPr/>
          </p:nvSpPr>
          <p:spPr>
            <a:xfrm>
              <a:off x="3424" y="2409"/>
              <a:ext cx="289" cy="91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vert="vert"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1" lang="zh-CN" altLang="en-US" b="1">
                  <a:latin typeface="Tahoma" pitchFamily="34" charset="0"/>
                </a:rPr>
                <a:t>酶促反应速率</a:t>
              </a:r>
            </a:p>
          </p:txBody>
        </p:sp>
        <p:sp>
          <p:nvSpPr>
            <p:cNvPr id="58387" name=""/>
            <p:cNvSpPr/>
            <p:nvPr/>
          </p:nvSpPr>
          <p:spPr>
            <a:xfrm>
              <a:off x="4792" y="3728"/>
              <a:ext cx="760" cy="25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wrap="none" anchor="t" anchorCtr="0"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 algn="ctr"/>
              <a:r>
                <a:rPr kumimoji="1" lang="zh-CN" altLang="en-US" sz="2000" b="1">
                  <a:solidFill>
                    <a:srgbClr val="FF0000"/>
                  </a:solidFill>
                  <a:latin typeface="Tahoma" pitchFamily="34" charset="0"/>
                </a:rPr>
                <a:t>底物浓度</a:t>
              </a:r>
            </a:p>
          </p:txBody>
        </p:sp>
      </p:grpSp>
      <p:sp>
        <p:nvSpPr>
          <p:cNvPr id="58388" name=""/>
          <p:cNvSpPr/>
          <p:nvPr/>
        </p:nvSpPr>
        <p:spPr>
          <a:xfrm>
            <a:off x="7740650" y="4724400"/>
            <a:ext cx="1206500" cy="3968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kumimoji="1" lang="zh-CN" altLang="en-US" sz="2000" b="1">
                <a:solidFill>
                  <a:srgbClr val="000000"/>
                </a:solidFill>
                <a:latin typeface="Tahoma" pitchFamily="34" charset="0"/>
              </a:rPr>
              <a:t>酶量一定</a:t>
            </a:r>
          </a:p>
        </p:txBody>
      </p:sp>
      <p:sp>
        <p:nvSpPr>
          <p:cNvPr id="58389" name=""/>
          <p:cNvSpPr/>
          <p:nvPr/>
        </p:nvSpPr>
        <p:spPr>
          <a:xfrm>
            <a:off x="827088" y="1830388"/>
            <a:ext cx="3313112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en-US" altLang="zh-CN" sz="2800" b="1">
                <a:solidFill>
                  <a:srgbClr val="FF0000"/>
                </a:solidFill>
                <a:latin typeface="宋体" pitchFamily="2" charset="-122"/>
              </a:rPr>
              <a:t>2</a:t>
            </a:r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、</a:t>
            </a:r>
            <a:r>
              <a:rPr kumimoji="1" lang="en-US" altLang="zh-CN" sz="2800" b="1">
                <a:solidFill>
                  <a:srgbClr val="FF0000"/>
                </a:solidFill>
                <a:latin typeface="宋体" pitchFamily="2" charset="-122"/>
              </a:rPr>
              <a:t>pH</a:t>
            </a:r>
          </a:p>
        </p:txBody>
      </p:sp>
      <p:sp>
        <p:nvSpPr>
          <p:cNvPr id="58390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58392" name="TextBox 5839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8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8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3" dur="500"/>
                                        <p:tgtEl>
                                          <p:spTgt spid="58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8" dur="500"/>
                                        <p:tgtEl>
                                          <p:spTgt spid="58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34" presetID="9" presetClass="entr" presetSubtype="0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36" dur="500"/>
                                        <p:tgtEl>
                                          <p:spTgt spid="58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/>
      <p:bldP spid="58372" grpId="1"/>
      <p:bldP spid="58373" grpId="2"/>
      <p:bldP spid="58388" grpId="3"/>
      <p:bldP spid="58389" grpId="4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en-US" altLang="en-US">
                <a:solidFill>
                  <a:srgbClr val="A50021"/>
                </a:solidFill>
              </a:rPr>
              <a:t>【</a:t>
            </a:r>
            <a:r>
              <a:rPr lang="zh-CN" altLang="en-US">
                <a:solidFill>
                  <a:srgbClr val="A50021"/>
                </a:solidFill>
              </a:rPr>
              <a:t>酶知识归纳</a:t>
            </a:r>
            <a:r>
              <a:rPr lang="en-US" altLang="en-US">
                <a:solidFill>
                  <a:srgbClr val="A50021"/>
                </a:solidFill>
              </a:rPr>
              <a:t>】</a:t>
            </a:r>
          </a:p>
        </p:txBody>
      </p:sp>
      <p:sp>
        <p:nvSpPr>
          <p:cNvPr id="19459" name=""/>
          <p:cNvSpPr/>
          <p:nvPr>
            <p:ph type="body" idx="4294967295"/>
          </p:nvPr>
        </p:nvSpPr>
        <p:spPr>
          <a:xfrm>
            <a:off x="323850" y="1484312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1、生物催化剂——酶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    酶作用：明显减少化学反应活化能，使催化效率更高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    酶本质：酶是活细胞产生具有催化作用有机物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    酶特性：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   ①酶具有高效性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  ②酶具有高度专一性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  ③酶作用条件较温和（即：过酸、过碱、温度过高都会使酶失活）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2、生物体内多种化学反应，几乎都是由酶催化。</a:t>
            </a:r>
          </a:p>
          <a:p>
            <a:pPr lvl="0">
              <a:lnSpc>
                <a:spcPct val="80000"/>
              </a:lnSpc>
            </a:pPr>
            <a:r>
              <a:rPr lang="en-US" altLang="en-US" sz="2400" b="1">
                <a:solidFill>
                  <a:srgbClr val="CC0000"/>
                </a:solidFill>
              </a:rPr>
              <a:t>    酶所催化反应叫酶促反应。酶促反应中被酶作用物质叫做底物。经反应生成物质叫做产物。</a:t>
            </a:r>
          </a:p>
        </p:txBody>
      </p:sp>
      <p:sp>
        <p:nvSpPr>
          <p:cNvPr id="19460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9462" name="TextBox 1946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"/>
          <p:cNvSpPr/>
          <p:nvPr>
            <p:ph type="title" idx="4294967295"/>
          </p:nvPr>
        </p:nvSpPr>
        <p:spPr>
          <a:xfrm>
            <a:off x="323850" y="1052512"/>
            <a:ext cx="8424862" cy="850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 algn="l"/>
            <a:r>
              <a:rPr lang="en-US" altLang="en-US" sz="32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1、人发热时，没有食欲，原因是什么？</a:t>
            </a:r>
          </a:p>
        </p:txBody>
      </p:sp>
      <p:sp>
        <p:nvSpPr>
          <p:cNvPr id="20483" name=""/>
          <p:cNvSpPr/>
          <p:nvPr/>
        </p:nvSpPr>
        <p:spPr>
          <a:xfrm>
            <a:off x="250825" y="2349500"/>
            <a:ext cx="8496300" cy="172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l">
              <a:lnSpc>
                <a:spcPct val="120000"/>
              </a:lnSpc>
            </a:pPr>
            <a:r>
              <a:rPr sz="3200" b="1">
                <a:solidFill>
                  <a:srgbClr val="0000FF"/>
                </a:solidFill>
                <a:latin typeface="黑体" pitchFamily="2" charset="-122"/>
                <a:ea typeface="黑体" pitchFamily="2" charset="-122"/>
              </a:rPr>
              <a:t>2、唾液淀粉酶随食物进入胃内，能否继续将分解淀粉？其原因是什么？</a:t>
            </a:r>
          </a:p>
        </p:txBody>
      </p:sp>
      <p:sp>
        <p:nvSpPr>
          <p:cNvPr id="20484" name=""/>
          <p:cNvSpPr/>
          <p:nvPr/>
        </p:nvSpPr>
        <p:spPr>
          <a:xfrm>
            <a:off x="1255684" y="1844675"/>
            <a:ext cx="6415146" cy="579699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FF0000"/>
                </a:solidFill>
                <a:latin typeface="Tahoma" pitchFamily="34" charset="0"/>
                <a:ea typeface="黑体" pitchFamily="2" charset="-122"/>
              </a:rPr>
              <a:t>温度过高导致消化酶活性减少</a:t>
            </a:r>
          </a:p>
        </p:txBody>
      </p:sp>
      <p:sp>
        <p:nvSpPr>
          <p:cNvPr id="20485" name=""/>
          <p:cNvSpPr/>
          <p:nvPr/>
        </p:nvSpPr>
        <p:spPr>
          <a:xfrm>
            <a:off x="1116012" y="4149725"/>
            <a:ext cx="7127875" cy="10668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  <a:latin typeface="Tahoma" pitchFamily="34" charset="0"/>
                <a:ea typeface="黑体" pitchFamily="2" charset="-122"/>
              </a:rPr>
              <a:t>不能。唾液淀粉酶在胃液中强酸条件下失去活性，并会被胃蛋白酶分解。</a:t>
            </a:r>
          </a:p>
        </p:txBody>
      </p:sp>
      <p:sp>
        <p:nvSpPr>
          <p:cNvPr id="20486" name=""/>
          <p:cNvSpPr/>
          <p:nvPr/>
        </p:nvSpPr>
        <p:spPr>
          <a:xfrm>
            <a:off x="323850" y="0"/>
            <a:ext cx="2800350" cy="1028700"/>
          </a:xfrm>
          <a:gradFill rotWithShape="0">
            <a:gsLst>
              <a:gs pos="0">
                <a:srgbClr val="6600CC"/>
              </a:gs>
              <a:gs pos="100000">
                <a:srgbClr val="CC00CC"/>
              </a:gs>
            </a:gsLst>
            <a:lin ang="5400000" scaled="1"/>
          </a:gradFill>
          <a:ln cmpd="sng">
            <a:solidFill>
              <a:srgbClr val="CC99FF"/>
            </a:solidFill>
            <a:miter lim="800000"/>
          </a:ln>
          <a:effectLst>
            <a:outerShdw dist="53882" dir="2700000" algn="ctr">
              <a:srgbClr val="9999FF">
                <a:alpha val="78000"/>
              </a:srgbClr>
            </a:outerShdw>
          </a:effectLst>
        </p:spPr>
        <p:txBody>
          <a:bodyPr fromWordArt="1">
            <a:prstTxWarp prst="textWave2">
              <a:avLst/>
            </a:prstTxWarp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algn="ctr"/>
            <a:r>
              <a:rPr sz="3600" b="1">
                <a:ln cmpd="sng">
                  <a:solidFill>
                    <a:srgbClr val="CC99FF"/>
                  </a:solidFill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>
                    <a:srgbClr val="9999FF">
                      <a:alpha val="78000"/>
                    </a:srgbClr>
                  </a:outerShdw>
                </a:effectLst>
                <a:latin typeface="宋体" charset="-122"/>
              </a:rPr>
              <a:t>典例分析：</a:t>
            </a:r>
          </a:p>
        </p:txBody>
      </p:sp>
      <p:sp>
        <p:nvSpPr>
          <p:cNvPr id="20487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0489" name="TextBox 2048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 fill="hold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/>
      <p:bldP spid="20485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"/>
          <p:cNvSpPr/>
          <p:nvPr>
            <p:ph type="body" idx="4294967295"/>
          </p:nvPr>
        </p:nvSpPr>
        <p:spPr>
          <a:xfrm>
            <a:off x="468312" y="1268412"/>
            <a:ext cx="8229600" cy="51831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3 、在测定胃蛋白酶活性时，将溶液 pH 由 10 降到 2 过程中，胃蛋白酶活性将（ ）。</a:t>
            </a:r>
          </a:p>
          <a:p>
            <a:pPr lvl="0">
              <a:lnSpc>
                <a:spcPct val="80000"/>
              </a:lnSpc>
            </a:pPr>
            <a:r>
              <a:rPr sz="2400" b="1"/>
              <a:t>A. 不停上升      B. 没有变化  </a:t>
            </a:r>
          </a:p>
          <a:p>
            <a:pPr lvl="0">
              <a:lnSpc>
                <a:spcPct val="80000"/>
              </a:lnSpc>
            </a:pPr>
            <a:r>
              <a:rPr sz="2400" b="1"/>
              <a:t>C. 先升后降      D. 先降后升</a:t>
            </a:r>
          </a:p>
          <a:p>
            <a:pPr lvl="0">
              <a:lnSpc>
                <a:spcPct val="80000"/>
              </a:lnSpc>
            </a:pPr>
            <a:endParaRPr sz="2400" b="1"/>
          </a:p>
          <a:p>
            <a:pPr lvl="0">
              <a:lnSpc>
                <a:spcPct val="80000"/>
              </a:lnSpc>
            </a:pPr>
            <a:r>
              <a:rPr sz="2400" b="1"/>
              <a:t>4 、将乳清蛋白、淀粉、胃蛋白酶、唾液淀粉酶和适量水混合装入一种容器内，调整 pH 至 2.0 ，保留于 37℃ 水浴锅中，过一段时间后，容器内剩余物质是（ ）。</a:t>
            </a:r>
          </a:p>
          <a:p>
            <a:pPr lvl="0">
              <a:lnSpc>
                <a:spcPct val="80000"/>
              </a:lnSpc>
            </a:pPr>
            <a:r>
              <a:rPr sz="2400" b="1"/>
              <a:t>A. 淀粉、胃蛋白酶、多肽、水</a:t>
            </a:r>
          </a:p>
          <a:p>
            <a:pPr lvl="0">
              <a:lnSpc>
                <a:spcPct val="80000"/>
              </a:lnSpc>
            </a:pPr>
            <a:r>
              <a:rPr sz="2400" b="1"/>
              <a:t>B. 唾液淀粉酶、淀粉、胃蛋白酶、水</a:t>
            </a:r>
          </a:p>
          <a:p>
            <a:pPr lvl="0">
              <a:lnSpc>
                <a:spcPct val="80000"/>
              </a:lnSpc>
            </a:pPr>
            <a:r>
              <a:rPr sz="2400" b="1"/>
              <a:t>C. 唾液淀粉酶、胃蛋白酶、多肽、水 </a:t>
            </a:r>
          </a:p>
          <a:p>
            <a:pPr lvl="0">
              <a:lnSpc>
                <a:spcPct val="80000"/>
              </a:lnSpc>
            </a:pPr>
            <a:r>
              <a:rPr sz="2400" b="1"/>
              <a:t>D. 唾液淀粉酶、麦芽糖、胃蛋白酶、多肽、水</a:t>
            </a:r>
          </a:p>
        </p:txBody>
      </p:sp>
      <p:sp>
        <p:nvSpPr>
          <p:cNvPr id="21507" name=""/>
          <p:cNvSpPr/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>
              <a:solidFill>
                <a:srgbClr val="A50021"/>
              </a:solidFill>
            </a:endParaRPr>
          </a:p>
        </p:txBody>
      </p:sp>
      <p:sp>
        <p:nvSpPr>
          <p:cNvPr id="21508" name=""/>
          <p:cNvSpPr/>
          <p:nvPr/>
        </p:nvSpPr>
        <p:spPr>
          <a:xfrm>
            <a:off x="5435600" y="2198688"/>
            <a:ext cx="5143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A50021"/>
                </a:solidFill>
              </a:rPr>
              <a:t>B</a:t>
            </a:r>
          </a:p>
        </p:txBody>
      </p:sp>
      <p:sp>
        <p:nvSpPr>
          <p:cNvPr id="21509" name=""/>
          <p:cNvSpPr/>
          <p:nvPr/>
        </p:nvSpPr>
        <p:spPr>
          <a:xfrm>
            <a:off x="7596188" y="4502150"/>
            <a:ext cx="51435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600" b="1">
                <a:solidFill>
                  <a:srgbClr val="A50021"/>
                </a:solidFill>
              </a:rPr>
              <a:t>A</a:t>
            </a:r>
          </a:p>
        </p:txBody>
      </p:sp>
      <p:sp>
        <p:nvSpPr>
          <p:cNvPr id="21510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1512" name="TextBox 2151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第19页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"/>
          <p:cNvSpPr/>
          <p:nvPr>
            <p:ph type="body" idx="4294967295"/>
          </p:nvPr>
        </p:nvSpPr>
        <p:spPr>
          <a:xfrm>
            <a:off x="539750" y="476250"/>
            <a:ext cx="8229600" cy="58324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5、如下有关酶论述中对旳一项是（ ）。</a:t>
            </a: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① 酶是活细胞产生；② 酶均有消化功能；③ 酶本质是蛋白质，蛋白质都是酶；④ 酶可以减少化学反应活化能，具有专一性、高效性；⑤ 酶促反应与外界条件无关；⑥ 淀粉酶能增进淀粉水解；⑦ 酶只有在生物体内才起催化作用</a:t>
            </a: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A. ①②③B. ①②④⑤</a:t>
            </a: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C. ①②④⑥D. ①④⑥</a:t>
            </a:r>
          </a:p>
          <a:p>
            <a:pPr lvl="0">
              <a:lnSpc>
                <a:spcPct val="80000"/>
              </a:lnSpc>
            </a:pPr>
            <a:endParaRPr lang="en-US" altLang="en-US" sz="2800" b="1">
              <a:solidFill>
                <a:srgbClr val="A50021"/>
              </a:solidFill>
            </a:endParaRP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6 、同一种体内各类活细胞所含酶（ ）。</a:t>
            </a: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A. 种类有差异，数量相似</a:t>
            </a: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B. 种类有差异，数量不一样样</a:t>
            </a: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C. 种类无差异，数量相似</a:t>
            </a:r>
          </a:p>
          <a:p>
            <a:pPr lvl="0">
              <a:lnSpc>
                <a:spcPct val="80000"/>
              </a:lnSpc>
            </a:pPr>
            <a:r>
              <a:rPr lang="en-US" altLang="en-US" sz="2800" b="1">
                <a:solidFill>
                  <a:srgbClr val="A50021"/>
                </a:solidFill>
              </a:rPr>
              <a:t>D. 种类无差异，数是不一样样</a:t>
            </a:r>
          </a:p>
        </p:txBody>
      </p:sp>
      <p:sp>
        <p:nvSpPr>
          <p:cNvPr id="22531" name=""/>
          <p:cNvSpPr/>
          <p:nvPr/>
        </p:nvSpPr>
        <p:spPr>
          <a:xfrm>
            <a:off x="6804025" y="4724400"/>
            <a:ext cx="47783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22532" name=""/>
          <p:cNvSpPr/>
          <p:nvPr/>
        </p:nvSpPr>
        <p:spPr>
          <a:xfrm>
            <a:off x="5508625" y="2781300"/>
            <a:ext cx="477838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22533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2535" name="TextBox 2253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/>
        </p:nvSpPr>
        <p:spPr>
          <a:xfrm>
            <a:off x="179388" y="260350"/>
            <a:ext cx="8722500" cy="7780171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7、加酶洗衣粉中一般具有蛋白酶，请回答下面问题：</a:t>
            </a: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（1）这种洗衣粉为何可以很好地除去衣物上奶渍和血渍？</a:t>
            </a:r>
          </a:p>
          <a:p>
            <a:pPr lvl="0">
              <a:lnSpc>
                <a:spcPct val="120000"/>
              </a:lnSpc>
            </a:pPr>
            <a:endParaRPr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（2）使用这种洗衣粉为何要用温水？</a:t>
            </a:r>
          </a:p>
          <a:p>
            <a:pPr lvl="0">
              <a:lnSpc>
                <a:spcPct val="120000"/>
              </a:lnSpc>
            </a:pPr>
            <a:endParaRPr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（3）具有蛋白酶洗衣粉不适宜用来洗涤如下哪些衣料（     ）</a:t>
            </a: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     A.化纤     B.纯毛    C.纯棉    D.真丝</a:t>
            </a:r>
          </a:p>
          <a:p>
            <a:pPr lvl="0">
              <a:lnSpc>
                <a:spcPct val="120000"/>
              </a:lnSpc>
            </a:pPr>
            <a:endParaRPr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（4）为了更好地除去衣物上油渍，在洗衣粉中还可以加入什么酶？</a:t>
            </a:r>
          </a:p>
          <a:p>
            <a:pPr lvl="0">
              <a:lnSpc>
                <a:spcPct val="120000"/>
              </a:lnSpc>
            </a:pPr>
            <a:endParaRPr sz="28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  <a:p>
            <a:pPr lvl="0">
              <a:lnSpc>
                <a:spcPct val="120000"/>
              </a:lnSpc>
            </a:pPr>
            <a:r>
              <a:rPr sz="28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8、胰岛素制剂是治疗糖尿病有效药物，只能注射，不能口服原因？</a:t>
            </a:r>
          </a:p>
        </p:txBody>
      </p:sp>
      <p:sp>
        <p:nvSpPr>
          <p:cNvPr id="23555" name=""/>
          <p:cNvSpPr/>
          <p:nvPr/>
        </p:nvSpPr>
        <p:spPr>
          <a:xfrm>
            <a:off x="7451725" y="2420938"/>
            <a:ext cx="1252538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FF0000"/>
                </a:solidFill>
                <a:latin typeface="Tahoma" pitchFamily="34" charset="0"/>
              </a:rPr>
              <a:t>B D</a:t>
            </a:r>
          </a:p>
        </p:txBody>
      </p:sp>
      <p:sp>
        <p:nvSpPr>
          <p:cNvPr id="23556" name=""/>
          <p:cNvSpPr/>
          <p:nvPr/>
        </p:nvSpPr>
        <p:spPr>
          <a:xfrm>
            <a:off x="1476375" y="4437062"/>
            <a:ext cx="2087562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r>
              <a:rPr sz="3200" b="1">
                <a:solidFill>
                  <a:srgbClr val="FF0000"/>
                </a:solidFill>
                <a:latin typeface="Tahoma" pitchFamily="34" charset="0"/>
                <a:ea typeface="黑体" pitchFamily="2" charset="-122"/>
              </a:rPr>
              <a:t>脂肪酶</a:t>
            </a:r>
          </a:p>
        </p:txBody>
      </p:sp>
      <p:sp>
        <p:nvSpPr>
          <p:cNvPr id="23557" name=""/>
          <p:cNvSpPr/>
          <p:nvPr/>
        </p:nvSpPr>
        <p:spPr>
          <a:xfrm>
            <a:off x="250825" y="5589588"/>
            <a:ext cx="8496300" cy="5032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l">
              <a:lnSpc>
                <a:spcPct val="120000"/>
              </a:lnSpc>
            </a:pPr>
            <a:endParaRPr sz="2400" b="1">
              <a:solidFill>
                <a:srgbClr val="0000FF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23558" name=""/>
          <p:cNvSpPr/>
          <p:nvPr/>
        </p:nvSpPr>
        <p:spPr>
          <a:xfrm>
            <a:off x="1908175" y="5805488"/>
            <a:ext cx="6192838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0000"/>
                </a:solidFill>
                <a:latin typeface="Tahoma" pitchFamily="34" charset="0"/>
                <a:ea typeface="黑体" pitchFamily="2" charset="-122"/>
              </a:rPr>
              <a:t>胰岛素是蛋白质，若口服会被消化酶分解</a:t>
            </a:r>
          </a:p>
        </p:txBody>
      </p:sp>
      <p:sp>
        <p:nvSpPr>
          <p:cNvPr id="23559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3561" name="TextBox 2356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500" fill="hold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2" dur="500" fill="hold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17" dur="500" fill="hold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/>
      <p:bldP spid="23556" grpId="1"/>
      <p:bldP spid="23558" grpId="2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"/>
          <p:cNvSpPr/>
          <p:nvPr>
            <p:ph type="body" idx="4294967295"/>
          </p:nvPr>
        </p:nvSpPr>
        <p:spPr>
          <a:xfrm>
            <a:off x="107950" y="188912"/>
            <a:ext cx="8785225" cy="66690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9. 分析如下试验，回答问题：</a:t>
            </a:r>
          </a:p>
          <a:p>
            <a:pPr lvl="0">
              <a:lnSpc>
                <a:spcPct val="80000"/>
              </a:lnSpc>
            </a:pPr>
            <a:endParaRPr sz="2400" b="1">
              <a:solidFill>
                <a:srgbClr val="CC0000"/>
              </a:solidFill>
            </a:endParaRPr>
          </a:p>
          <a:p>
            <a:pPr lvl="0">
              <a:lnSpc>
                <a:spcPct val="80000"/>
              </a:lnSpc>
            </a:pPr>
            <a:endParaRPr sz="2400" b="1">
              <a:solidFill>
                <a:srgbClr val="CC0000"/>
              </a:solidFill>
            </a:endParaRPr>
          </a:p>
          <a:p>
            <a:pPr lvl="0">
              <a:lnSpc>
                <a:spcPct val="80000"/>
              </a:lnSpc>
            </a:pPr>
            <a:endParaRPr sz="2400" b="1">
              <a:solidFill>
                <a:srgbClr val="CC0000"/>
              </a:solidFill>
            </a:endParaRPr>
          </a:p>
          <a:p>
            <a:pPr lvl="0">
              <a:lnSpc>
                <a:spcPct val="80000"/>
              </a:lnSpc>
            </a:pPr>
            <a:endParaRPr sz="2400" b="1">
              <a:solidFill>
                <a:srgbClr val="CC0000"/>
              </a:solidFill>
            </a:endParaRPr>
          </a:p>
          <a:p>
            <a:pPr lvl="0">
              <a:lnSpc>
                <a:spcPct val="80000"/>
              </a:lnSpc>
            </a:pPr>
            <a:endParaRPr sz="2400" b="1">
              <a:solidFill>
                <a:srgbClr val="CC0000"/>
              </a:solidFill>
            </a:endParaRPr>
          </a:p>
          <a:p>
            <a:pPr lvl="0">
              <a:lnSpc>
                <a:spcPct val="80000"/>
              </a:lnSpc>
            </a:pPr>
            <a:endParaRPr sz="2400" b="1">
              <a:solidFill>
                <a:srgbClr val="CC0000"/>
              </a:solidFill>
            </a:endParaRPr>
          </a:p>
          <a:p>
            <a:pPr lvl="0">
              <a:lnSpc>
                <a:spcPct val="80000"/>
              </a:lnSpc>
            </a:pPr>
            <a:endParaRPr sz="2400" b="1">
              <a:solidFill>
                <a:srgbClr val="CC0000"/>
              </a:solidFill>
            </a:endParaRP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（1）试管内容物变成蓝色是（     ）</a:t>
            </a: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      A、1、2、3     B、2、3、4       C、3、4、5      D、2、4、5</a:t>
            </a: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（2）通过上述试验中1和2号试管比较，阐明问题是(     )</a:t>
            </a: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       A、酶具有催化性             B、酶具有专一性   </a:t>
            </a: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       C、酶具有高效性              D、酶是有机物</a:t>
            </a: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（3）通过上述试验中1和3号试管比较，阐明问题是(    ) </a:t>
            </a: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      A、酶具有催化性                  B、酶具有专一性    </a:t>
            </a:r>
          </a:p>
          <a:p>
            <a:pPr lvl="0">
              <a:lnSpc>
                <a:spcPct val="80000"/>
              </a:lnSpc>
            </a:pPr>
            <a:r>
              <a:rPr sz="2400" b="1">
                <a:solidFill>
                  <a:srgbClr val="CC0000"/>
                </a:solidFill>
              </a:rPr>
              <a:t>      C、酶具有高效性                  D、酶具有稳定性</a:t>
            </a:r>
          </a:p>
        </p:txBody>
      </p:sp>
      <p:graphicFrame>
        <p:nvGraphicFramePr>
          <p:cNvPr id="24579" name=""/>
          <p:cNvGraphicFramePr>
            <a:graphicFrameLocks noGrp="1"/>
          </p:cNvGraphicFramePr>
          <p:nvPr/>
        </p:nvGraphicFramePr>
        <p:xfrm>
          <a:off x="468312" y="549275"/>
          <a:ext cx="8135938" cy="3233420"/>
        </p:xfrm>
        <a:graphic>
          <a:graphicData uri="http://schemas.openxmlformats.org/drawingml/2006/table">
            <a:tbl>
              <a:tblPr/>
              <a:tblGrid>
                <a:gridCol w="1092200"/>
                <a:gridCol w="3995738"/>
                <a:gridCol w="847725"/>
                <a:gridCol w="968375"/>
                <a:gridCol w="1231900"/>
              </a:tblGrid>
              <a:tr h="39687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试管号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试管内容物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条件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rnd" cmpd="sng">
                      <a:miter lim="800000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检测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87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2mL浆糊十2mL纯唾液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37℃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10min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3滴碘液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87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2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2mL浆糊十2mL清水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37℃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10min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3滴碘液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87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r>
                        <a:t>2mL浆糊十2mL稀释10倍唾液</a:t>
                      </a:r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37℃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10min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3滴碘液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87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4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2mL浆糊十2mL纯唾液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95℃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10min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3滴碘液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9687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 algn="ctr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5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2mL浆糊十2mL纯唾液+2滴浓HCl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37℃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10min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sz="2000" b="1">
                          <a:latin typeface="Times New Roman" pitchFamily="18" charset="0"/>
                          <a:ea typeface="Times New Roman" pitchFamily="18" charset="0"/>
                        </a:rPr>
                        <a:t>3滴碘液</a:t>
                      </a:r>
                      <a:endParaRPr sz="2000" b="1"/>
                    </a:p>
                  </a:txBody>
                  <a:tcPr>
                    <a:lnL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4622" name=""/>
          <p:cNvSpPr/>
          <p:nvPr/>
        </p:nvSpPr>
        <p:spPr>
          <a:xfrm>
            <a:off x="5076825" y="3017838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CC0000"/>
                </a:solidFill>
              </a:rPr>
              <a:t>D</a:t>
            </a:r>
          </a:p>
        </p:txBody>
      </p:sp>
      <p:sp>
        <p:nvSpPr>
          <p:cNvPr id="24623" name=""/>
          <p:cNvSpPr/>
          <p:nvPr/>
        </p:nvSpPr>
        <p:spPr>
          <a:xfrm>
            <a:off x="8172450" y="4313238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CC0000"/>
                </a:solidFill>
              </a:rPr>
              <a:t>A</a:t>
            </a:r>
          </a:p>
        </p:txBody>
      </p:sp>
      <p:sp>
        <p:nvSpPr>
          <p:cNvPr id="24624" name=""/>
          <p:cNvSpPr/>
          <p:nvPr/>
        </p:nvSpPr>
        <p:spPr>
          <a:xfrm>
            <a:off x="8172450" y="5465762"/>
            <a:ext cx="441325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CC0000"/>
                </a:solidFill>
              </a:rPr>
              <a:t>C</a:t>
            </a:r>
          </a:p>
        </p:txBody>
      </p:sp>
      <p:sp>
        <p:nvSpPr>
          <p:cNvPr id="24625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4627" name="TextBox 246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6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6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6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6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22" grpId="0"/>
      <p:bldP spid="24623" grpId="1"/>
      <p:bldP spid="24624" grpId="2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"/>
          <p:cNvSpPr/>
          <p:nvPr>
            <p:ph type="title" idx="4294967295"/>
          </p:nvPr>
        </p:nvSpPr>
        <p:spPr>
          <a:xfrm>
            <a:off x="3962400" y="457200"/>
            <a:ext cx="685800" cy="25908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zh-CN" altLang="en-US" b="1">
                <a:solidFill>
                  <a:srgbClr val="0000CC"/>
                </a:solidFill>
                <a:ea typeface="文鼎中特广告体" pitchFamily="1" charset="-122"/>
              </a:rPr>
              <a:t>酶应用</a:t>
            </a:r>
          </a:p>
        </p:txBody>
      </p:sp>
      <p:pic>
        <p:nvPicPr>
          <p:cNvPr id="2560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015472" cy="341854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5604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4754562" y="3508375"/>
            <a:ext cx="4223228" cy="32227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560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066800" y="3505200"/>
            <a:ext cx="3000582" cy="3200621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5606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5486400" y="0"/>
            <a:ext cx="3547578" cy="3405921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5607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5609" name="TextBox 2560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第23页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br>
              <a:rPr lang="zh-CN" altLang="en-US" sz="4000" b="1">
                <a:solidFill>
                  <a:srgbClr val="9900CC"/>
                </a:solidFill>
              </a:rPr>
            </a:br>
            <a:r>
              <a:rPr lang="zh-CN" altLang="en-US" sz="4000" b="1">
                <a:solidFill>
                  <a:srgbClr val="9900CC"/>
                </a:solidFill>
              </a:rPr>
              <a:t>有关试验和探究</a:t>
            </a:r>
          </a:p>
        </p:txBody>
      </p:sp>
      <p:sp>
        <p:nvSpPr>
          <p:cNvPr id="26627" name=""/>
          <p:cNvSpPr/>
          <p:nvPr>
            <p:ph type="body" idx="4294967295"/>
          </p:nvPr>
        </p:nvSpPr>
        <p:spPr>
          <a:xfrm>
            <a:off x="468312" y="2133600"/>
            <a:ext cx="8229600" cy="1828800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b="1"/>
              <a:t>学会控制自变量科学措施，观测和检测因变量变化，设置对照组和反复试验。</a:t>
            </a:r>
          </a:p>
          <a:p>
            <a:pPr lvl="0"/>
            <a:r>
              <a:rPr lang="zh-CN" altLang="en-US" b="1"/>
              <a:t>学会探究试验试验设计</a:t>
            </a:r>
          </a:p>
        </p:txBody>
      </p:sp>
      <p:sp>
        <p:nvSpPr>
          <p:cNvPr id="26628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6630" name="TextBox 2662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第24页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/>
        </p:nvSpPr>
        <p:spPr>
          <a:xfrm>
            <a:off x="323850" y="4292600"/>
            <a:ext cx="2808288" cy="21193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spcBef>
                <a:spcPct val="25000"/>
              </a:spcBef>
            </a:pPr>
            <a:r>
              <a:rPr sz="2800" b="1">
                <a:solidFill>
                  <a:srgbClr val="009900"/>
                </a:solidFill>
                <a:latin typeface="黑体" pitchFamily="2" charset="-122"/>
                <a:ea typeface="黑体" pitchFamily="2" charset="-122"/>
              </a:rPr>
              <a:t>1、常温下反应</a:t>
            </a:r>
          </a:p>
          <a:p>
            <a:pPr lvl="0">
              <a:spcBef>
                <a:spcPct val="25000"/>
              </a:spcBef>
            </a:pPr>
            <a:r>
              <a:rPr sz="2800" b="1">
                <a:solidFill>
                  <a:srgbClr val="009900"/>
                </a:solidFill>
                <a:latin typeface="黑体" pitchFamily="2" charset="-122"/>
                <a:ea typeface="黑体" pitchFamily="2" charset="-122"/>
              </a:rPr>
              <a:t>2、加热</a:t>
            </a:r>
          </a:p>
          <a:p>
            <a:pPr lvl="0">
              <a:spcBef>
                <a:spcPct val="25000"/>
              </a:spcBef>
            </a:pPr>
            <a:r>
              <a:rPr sz="2800" b="1">
                <a:solidFill>
                  <a:srgbClr val="009900"/>
                </a:solidFill>
                <a:latin typeface="黑体" pitchFamily="2" charset="-122"/>
                <a:ea typeface="黑体" pitchFamily="2" charset="-122"/>
              </a:rPr>
              <a:t>3、Fe</a:t>
            </a:r>
            <a:r>
              <a:rPr sz="2800" b="1" baseline="30000">
                <a:solidFill>
                  <a:srgbClr val="009900"/>
                </a:solidFill>
                <a:latin typeface="黑体" pitchFamily="2" charset="-122"/>
                <a:ea typeface="黑体" pitchFamily="2" charset="-122"/>
              </a:rPr>
              <a:t>3+</a:t>
            </a:r>
            <a:r>
              <a:rPr sz="2800" b="1">
                <a:solidFill>
                  <a:srgbClr val="009900"/>
                </a:solidFill>
                <a:latin typeface="黑体" pitchFamily="2" charset="-122"/>
                <a:ea typeface="黑体" pitchFamily="2" charset="-122"/>
              </a:rPr>
              <a:t>做催化剂</a:t>
            </a:r>
          </a:p>
          <a:p>
            <a:pPr lvl="0">
              <a:spcBef>
                <a:spcPct val="25000"/>
              </a:spcBef>
            </a:pPr>
            <a:r>
              <a:rPr sz="2800" b="1">
                <a:solidFill>
                  <a:srgbClr val="009900"/>
                </a:solidFill>
                <a:latin typeface="黑体" pitchFamily="2" charset="-122"/>
                <a:ea typeface="黑体" pitchFamily="2" charset="-122"/>
              </a:rPr>
              <a:t>4、过氧化氢酶</a:t>
            </a:r>
          </a:p>
        </p:txBody>
      </p:sp>
      <p:grpSp>
        <p:nvGrpSpPr>
          <p:cNvPr id="27651" name=""/>
          <p:cNvGrpSpPr/>
          <p:nvPr/>
        </p:nvGrpSpPr>
        <p:grpSpPr>
          <a:xfrm>
            <a:off x="2916238" y="4221162"/>
            <a:ext cx="4178300" cy="519112"/>
            <a:chExt cx="2632" cy="327"/>
          </a:xfrm>
        </p:grpSpPr>
        <p:sp>
          <p:nvSpPr>
            <p:cNvPr id="27652" name=""/>
            <p:cNvSpPr/>
            <p:nvPr/>
          </p:nvSpPr>
          <p:spPr>
            <a:xfrm>
              <a:off x="409" y="0"/>
              <a:ext cx="2223" cy="3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800" b="1">
                  <a:solidFill>
                    <a:schemeClr val="tx2"/>
                  </a:solidFill>
                  <a:latin typeface="黑体" pitchFamily="2" charset="-122"/>
                  <a:ea typeface="黑体" pitchFamily="2" charset="-122"/>
                </a:rPr>
                <a:t>加入试管直接观察</a:t>
              </a:r>
            </a:p>
          </p:txBody>
        </p:sp>
        <p:sp>
          <p:nvSpPr>
            <p:cNvPr id="27653" name=""/>
            <p:cNvSpPr/>
            <p:nvPr/>
          </p:nvSpPr>
          <p:spPr>
            <a:xfrm>
              <a:off x="0" y="181"/>
              <a:ext cx="409" cy="46"/>
            </a:xfrm>
            <a:prstGeom prst="leftArrow">
              <a:avLst>
                <a:gd name="adj1" fmla="val 50000"/>
                <a:gd name="adj2" fmla="val 222283"/>
              </a:avLst>
            </a:prstGeom>
            <a:solidFill>
              <a:schemeClr val="tx1"/>
            </a:solidFill>
            <a:ln cmpd="sng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27654" name=""/>
          <p:cNvGrpSpPr/>
          <p:nvPr/>
        </p:nvGrpSpPr>
        <p:grpSpPr>
          <a:xfrm>
            <a:off x="2916238" y="4797425"/>
            <a:ext cx="3814762" cy="519112"/>
            <a:chExt cx="2404" cy="280"/>
          </a:xfrm>
        </p:grpSpPr>
        <p:sp>
          <p:nvSpPr>
            <p:cNvPr id="27655" name=""/>
            <p:cNvSpPr/>
            <p:nvPr/>
          </p:nvSpPr>
          <p:spPr>
            <a:xfrm>
              <a:off x="454" y="0"/>
              <a:ext cx="1950" cy="28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800" b="1">
                  <a:solidFill>
                    <a:srgbClr val="FF0000"/>
                  </a:solidFill>
                  <a:latin typeface="黑体" pitchFamily="2" charset="-122"/>
                  <a:ea typeface="黑体" pitchFamily="2" charset="-122"/>
                </a:rPr>
                <a:t>酒精灯加热</a:t>
              </a:r>
            </a:p>
          </p:txBody>
        </p:sp>
        <p:sp>
          <p:nvSpPr>
            <p:cNvPr id="27656" name=""/>
            <p:cNvSpPr/>
            <p:nvPr/>
          </p:nvSpPr>
          <p:spPr>
            <a:xfrm>
              <a:off x="0" y="155"/>
              <a:ext cx="409" cy="46"/>
            </a:xfrm>
            <a:prstGeom prst="leftArrow">
              <a:avLst>
                <a:gd name="adj1" fmla="val 50000"/>
                <a:gd name="adj2" fmla="val 222283"/>
              </a:avLst>
            </a:prstGeom>
            <a:solidFill>
              <a:srgbClr val="FF6600"/>
            </a:solidFill>
            <a:ln cmpd="sng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grpSp>
        <p:nvGrpSpPr>
          <p:cNvPr id="27657" name=""/>
          <p:cNvGrpSpPr/>
          <p:nvPr/>
        </p:nvGrpSpPr>
        <p:grpSpPr>
          <a:xfrm>
            <a:off x="2987675" y="5373688"/>
            <a:ext cx="4105275" cy="519112"/>
            <a:chExt cx="2586" cy="327"/>
          </a:xfrm>
        </p:grpSpPr>
        <p:sp>
          <p:nvSpPr>
            <p:cNvPr id="27658" name=""/>
            <p:cNvSpPr/>
            <p:nvPr/>
          </p:nvSpPr>
          <p:spPr>
            <a:xfrm>
              <a:off x="454" y="0"/>
              <a:ext cx="2132" cy="327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2800" b="1">
                  <a:solidFill>
                    <a:srgbClr val="9900CC"/>
                  </a:solidFill>
                  <a:ea typeface="黑体" pitchFamily="2" charset="-122"/>
                </a:rPr>
                <a:t>滴加FeCl</a:t>
              </a:r>
              <a:r>
                <a:rPr sz="2800" b="1" baseline="-25000">
                  <a:solidFill>
                    <a:srgbClr val="9900CC"/>
                  </a:solidFill>
                  <a:ea typeface="黑体" pitchFamily="2" charset="-122"/>
                </a:rPr>
                <a:t>3</a:t>
              </a:r>
              <a:r>
                <a:rPr sz="2800" b="1">
                  <a:solidFill>
                    <a:srgbClr val="9900CC"/>
                  </a:solidFill>
                  <a:ea typeface="黑体" pitchFamily="2" charset="-122"/>
                </a:rPr>
                <a:t>溶液</a:t>
              </a:r>
            </a:p>
          </p:txBody>
        </p:sp>
        <p:sp>
          <p:nvSpPr>
            <p:cNvPr id="27659" name=""/>
            <p:cNvSpPr/>
            <p:nvPr/>
          </p:nvSpPr>
          <p:spPr>
            <a:xfrm>
              <a:off x="0" y="155"/>
              <a:ext cx="409" cy="46"/>
            </a:xfrm>
            <a:prstGeom prst="leftArrow">
              <a:avLst>
                <a:gd name="adj1" fmla="val 50000"/>
                <a:gd name="adj2" fmla="val 222283"/>
              </a:avLst>
            </a:prstGeom>
            <a:solidFill>
              <a:srgbClr val="9900CC"/>
            </a:solidFill>
            <a:ln cmpd="sng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/>
          </p:txBody>
        </p:sp>
      </p:grpSp>
      <p:sp>
        <p:nvSpPr>
          <p:cNvPr id="27660" name=""/>
          <p:cNvSpPr/>
          <p:nvPr/>
        </p:nvSpPr>
        <p:spPr>
          <a:xfrm>
            <a:off x="250825" y="2924175"/>
            <a:ext cx="7703896" cy="823783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0000"/>
                </a:solidFill>
                <a:ea typeface="黑体" pitchFamily="2" charset="-122"/>
              </a:rPr>
              <a:t>试验目旳：通过比较过氧化氢在不一样样条件下分解快慢，理解酶作用高效性。</a:t>
            </a:r>
          </a:p>
        </p:txBody>
      </p:sp>
      <p:sp>
        <p:nvSpPr>
          <p:cNvPr id="27661" name=""/>
          <p:cNvSpPr/>
          <p:nvPr/>
        </p:nvSpPr>
        <p:spPr>
          <a:xfrm>
            <a:off x="250825" y="2060575"/>
            <a:ext cx="7920038" cy="831850"/>
          </a:xfrm>
          <a:prstGeom prst="rect">
            <a:avLst/>
          </a:prstGeom>
          <a:noFill/>
          <a:ln cmpd="sng">
            <a:solidFill>
              <a:srgbClr val="993366"/>
            </a:solidFill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400" b="1">
                <a:solidFill>
                  <a:srgbClr val="FF0000"/>
                </a:solidFill>
                <a:ea typeface="黑体" pitchFamily="2" charset="-122"/>
              </a:rPr>
              <a:t>试验原理：</a:t>
            </a:r>
            <a:r>
              <a:rPr sz="2400" b="1">
                <a:ea typeface="黑体" pitchFamily="2" charset="-122"/>
              </a:rPr>
              <a:t>过氧化氢在</a:t>
            </a:r>
            <a:r>
              <a:rPr sz="2400" b="1">
                <a:solidFill>
                  <a:srgbClr val="9900CC"/>
                </a:solidFill>
                <a:ea typeface="黑体" pitchFamily="2" charset="-122"/>
              </a:rPr>
              <a:t>高温</a:t>
            </a:r>
            <a:r>
              <a:rPr sz="2400" b="1">
                <a:ea typeface="黑体" pitchFamily="2" charset="-122"/>
              </a:rPr>
              <a:t>或</a:t>
            </a:r>
            <a:r>
              <a:rPr sz="2400" b="1">
                <a:solidFill>
                  <a:srgbClr val="9900CC"/>
                </a:solidFill>
                <a:ea typeface="黑体" pitchFamily="2" charset="-122"/>
              </a:rPr>
              <a:t>铁离子</a:t>
            </a:r>
            <a:r>
              <a:rPr sz="2400" b="1">
                <a:ea typeface="黑体" pitchFamily="2" charset="-122"/>
              </a:rPr>
              <a:t>或</a:t>
            </a:r>
            <a:r>
              <a:rPr sz="2400" b="1">
                <a:solidFill>
                  <a:srgbClr val="9900CC"/>
                </a:solidFill>
                <a:ea typeface="黑体" pitchFamily="2" charset="-122"/>
              </a:rPr>
              <a:t>过氧化氢酶</a:t>
            </a:r>
            <a:r>
              <a:rPr sz="2400" b="1">
                <a:ea typeface="黑体" pitchFamily="2" charset="-122"/>
              </a:rPr>
              <a:t>作用下都可分解成水和氧气。</a:t>
            </a:r>
          </a:p>
        </p:txBody>
      </p:sp>
      <p:grpSp>
        <p:nvGrpSpPr>
          <p:cNvPr id="27662" name=""/>
          <p:cNvGrpSpPr/>
          <p:nvPr/>
        </p:nvGrpSpPr>
        <p:grpSpPr>
          <a:xfrm>
            <a:off x="2771775" y="4362450"/>
            <a:ext cx="6192838" cy="2495550"/>
            <a:chExt cx="3901" cy="1572"/>
          </a:xfrm>
        </p:grpSpPr>
        <p:grpSp>
          <p:nvGrpSpPr>
            <p:cNvPr id="27663" name=""/>
            <p:cNvGrpSpPr/>
            <p:nvPr/>
          </p:nvGrpSpPr>
          <p:grpSpPr>
            <a:xfrm>
              <a:off x="0" y="998"/>
              <a:ext cx="3288" cy="327"/>
              <a:chExt cx="2267" cy="327"/>
            </a:xfrm>
          </p:grpSpPr>
          <p:sp>
            <p:nvSpPr>
              <p:cNvPr id="27664" name=""/>
              <p:cNvSpPr/>
              <p:nvPr/>
            </p:nvSpPr>
            <p:spPr>
              <a:xfrm>
                <a:off x="453" y="0"/>
                <a:ext cx="1814" cy="327"/>
              </a:xfrm>
              <a:prstGeom prst="rect">
                <a:avLst/>
              </a:prstGeom>
              <a:noFill/>
              <a:ln>
                <a:noFill/>
                <a:miter lim="800000"/>
              </a:ln>
              <a:effectLst/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800" b="1">
                    <a:solidFill>
                      <a:srgbClr val="0000CC"/>
                    </a:solidFill>
                    <a:latin typeface="黑体" pitchFamily="2" charset="-122"/>
                    <a:ea typeface="黑体" pitchFamily="2" charset="-122"/>
                  </a:rPr>
                  <a:t>猪肝研磨液（过氧化氢酶）</a:t>
                </a:r>
              </a:p>
            </p:txBody>
          </p:sp>
          <p:sp>
            <p:nvSpPr>
              <p:cNvPr id="27665" name=""/>
              <p:cNvSpPr/>
              <p:nvPr/>
            </p:nvSpPr>
            <p:spPr>
              <a:xfrm>
                <a:off x="0" y="181"/>
                <a:ext cx="408" cy="65"/>
              </a:xfrm>
              <a:prstGeom prst="leftArrow">
                <a:avLst>
                  <a:gd name="adj1" fmla="val 50000"/>
                  <a:gd name="adj2" fmla="val 156923"/>
                </a:avLst>
              </a:prstGeom>
              <a:solidFill>
                <a:srgbClr val="0000FF"/>
              </a:solidFill>
              <a:ln cmpd="sng">
                <a:solidFill>
                  <a:schemeClr val="tx1"/>
                </a:solidFill>
                <a:miter lim="800000"/>
              </a:ln>
              <a:effectLst/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grpSp>
          <p:nvGrpSpPr>
            <p:cNvPr id="27666" name=""/>
            <p:cNvGrpSpPr/>
            <p:nvPr/>
          </p:nvGrpSpPr>
          <p:grpSpPr>
            <a:xfrm>
              <a:off x="3311" y="0"/>
              <a:ext cx="590" cy="1572"/>
              <a:chExt cx="590" cy="1572"/>
            </a:xfrm>
          </p:grpSpPr>
          <p:sp>
            <p:nvSpPr>
              <p:cNvPr id="27667" name=""/>
              <p:cNvSpPr/>
              <p:nvPr/>
            </p:nvSpPr>
            <p:spPr>
              <a:xfrm>
                <a:off x="182" y="0"/>
                <a:ext cx="227" cy="1225"/>
              </a:xfrm>
              <a:prstGeom prst="downArrow">
                <a:avLst>
                  <a:gd name="adj1" fmla="val 50000"/>
                  <a:gd name="adj2" fmla="val 134912"/>
                </a:avLst>
              </a:prstGeom>
              <a:solidFill>
                <a:schemeClr val="accent1"/>
              </a:solidFill>
              <a:ln cmpd="sng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  <p:sp>
            <p:nvSpPr>
              <p:cNvPr id="27668" name=""/>
              <p:cNvSpPr/>
              <p:nvPr/>
            </p:nvSpPr>
            <p:spPr>
              <a:xfrm>
                <a:off x="0" y="1316"/>
                <a:ext cx="590" cy="256"/>
              </a:xfrm>
              <a:prstGeom prst="rect">
                <a:avLst/>
              </a:prstGeom>
              <a:solidFill>
                <a:srgbClr val="FFFF99"/>
              </a:solidFill>
              <a:ln cmpd="sng">
                <a:solidFill>
                  <a:srgbClr val="993366"/>
                </a:solidFill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sz="2000" b="1">
                    <a:solidFill>
                      <a:srgbClr val="FF0000"/>
                    </a:solidFill>
                    <a:ea typeface="迷你简咪咪" pitchFamily="1" charset="-122"/>
                  </a:rPr>
                  <a:t>动画</a:t>
                </a:r>
              </a:p>
            </p:txBody>
          </p:sp>
        </p:grpSp>
      </p:grpSp>
      <p:sp>
        <p:nvSpPr>
          <p:cNvPr id="27669" name=""/>
          <p:cNvSpPr/>
          <p:nvPr/>
        </p:nvSpPr>
        <p:spPr>
          <a:xfrm>
            <a:off x="250825" y="3789362"/>
            <a:ext cx="1946633" cy="518678"/>
          </a:xfrm>
          <a:prstGeom prst="rect">
            <a:avLst/>
          </a:prstGeom>
          <a:solidFill>
            <a:srgbClr val="FFFF99"/>
          </a:solidFill>
          <a:ln cmpd="sng">
            <a:solidFill>
              <a:srgbClr val="993366"/>
            </a:solidFill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sz="2800" b="1">
                <a:solidFill>
                  <a:srgbClr val="FF0000"/>
                </a:solidFill>
                <a:ea typeface="黑体" pitchFamily="2" charset="-122"/>
              </a:rPr>
              <a:t>措施环节：</a:t>
            </a:r>
          </a:p>
        </p:txBody>
      </p:sp>
      <p:grpSp>
        <p:nvGrpSpPr>
          <p:cNvPr id="27670" name=""/>
          <p:cNvGrpSpPr/>
          <p:nvPr/>
        </p:nvGrpSpPr>
        <p:grpSpPr>
          <a:xfrm>
            <a:off x="179388" y="188912"/>
            <a:ext cx="8497888" cy="1722438"/>
            <a:chExt cx="5353" cy="1085"/>
          </a:xfrm>
        </p:grpSpPr>
        <p:grpSp>
          <p:nvGrpSpPr>
            <p:cNvPr id="27671" name=""/>
            <p:cNvGrpSpPr/>
            <p:nvPr/>
          </p:nvGrpSpPr>
          <p:grpSpPr>
            <a:xfrm>
              <a:off x="0" y="0"/>
              <a:ext cx="5353" cy="365"/>
              <a:chExt cx="5353" cy="365"/>
            </a:xfrm>
          </p:grpSpPr>
          <p:sp>
            <p:nvSpPr>
              <p:cNvPr id="27672" name=""/>
              <p:cNvSpPr/>
              <p:nvPr/>
            </p:nvSpPr>
            <p:spPr>
              <a:xfrm>
                <a:off x="0" y="0"/>
                <a:ext cx="5353" cy="365"/>
              </a:xfrm>
              <a:prstGeom prst="rect">
                <a:avLst/>
              </a:prstGeom>
              <a:solidFill>
                <a:srgbClr val="FFFF99"/>
              </a:solidFill>
              <a:ln>
                <a:noFill/>
                <a:miter lim="800000"/>
              </a:ln>
            </p:spPr>
            <p:txBody>
              <a:bodyPr>
                <a:spAutoFit/>
              </a:bodyPr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>
                <a:pPr lvl="0">
                  <a:spcBef>
                    <a:spcPct val="50000"/>
                  </a:spcBef>
                </a:pPr>
                <a:r>
                  <a:rPr lang="zh-CN" altLang="en-US" sz="3200" b="1">
                    <a:solidFill>
                      <a:srgbClr val="A50021"/>
                    </a:solidFill>
                    <a:latin typeface="黑体" pitchFamily="2" charset="-122"/>
                    <a:ea typeface="黑体" pitchFamily="2" charset="-122"/>
                  </a:rPr>
                  <a:t>“</a:t>
                </a:r>
                <a:r>
                  <a:rPr lang="en-US" altLang="en-US" sz="3200" b="1">
                    <a:solidFill>
                      <a:srgbClr val="A50021"/>
                    </a:solidFill>
                    <a:latin typeface="黑体" pitchFamily="2" charset="-122"/>
                    <a:ea typeface="黑体" pitchFamily="2" charset="-122"/>
                  </a:rPr>
                  <a:t>比较过氧化氢在不一样条件下分解</a:t>
                </a:r>
                <a:r>
                  <a:rPr lang="zh-CN" altLang="en-US" sz="3200" b="1">
                    <a:solidFill>
                      <a:srgbClr val="A50021"/>
                    </a:solidFill>
                    <a:latin typeface="黑体" pitchFamily="2" charset="-122"/>
                    <a:ea typeface="黑体" pitchFamily="2" charset="-122"/>
                  </a:rPr>
                  <a:t>”试验</a:t>
                </a:r>
                <a:endParaRPr lang="en-US" altLang="en-US" sz="3200" b="1">
                  <a:solidFill>
                    <a:srgbClr val="A50021"/>
                  </a:solidFill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27673" name=""/>
              <p:cNvSpPr/>
              <p:nvPr/>
            </p:nvSpPr>
            <p:spPr>
              <a:xfrm>
                <a:off x="5081" y="46"/>
                <a:ext cx="272" cy="317"/>
              </a:xfrm>
              <a:prstGeom prst="downArrow">
                <a:avLst>
                  <a:gd name="adj1" fmla="val 50000"/>
                  <a:gd name="adj2" fmla="val 29136"/>
                </a:avLst>
              </a:prstGeom>
              <a:solidFill>
                <a:schemeClr val="accent1"/>
              </a:solidFill>
              <a:ln cmpd="sng">
                <a:solidFill>
                  <a:schemeClr val="tx1"/>
                </a:solidFill>
                <a:miter lim="800000"/>
              </a:ln>
            </p:spPr>
            <p:txBody>
              <a:bodyPr/>
              <a:lstStyle>
                <a:defPPr algn="l" rtl="0" eaLnBrk="1" hangingPunct="1">
                  <a:defRPr kumimoji="0" lang="zh-CN" sz="2400">
                    <a:latin typeface="Arial"/>
                    <a:ea typeface="Arial"/>
                  </a:defRPr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</a:defRPr>
                </a:lvl5pPr>
              </a:lstStyle>
              <a:p/>
            </p:txBody>
          </p:sp>
        </p:grpSp>
        <p:sp>
          <p:nvSpPr>
            <p:cNvPr id="27674" name=""/>
            <p:cNvSpPr/>
            <p:nvPr/>
          </p:nvSpPr>
          <p:spPr>
            <a:xfrm>
              <a:off x="454" y="681"/>
              <a:ext cx="4717" cy="404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/>
              <a:r>
                <a:rPr sz="3600" b="1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2 H</a:t>
              </a:r>
              <a:r>
                <a:rPr sz="3600" b="1" baseline="-25000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2</a:t>
              </a:r>
              <a:r>
                <a:rPr sz="3600" b="1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O</a:t>
              </a:r>
              <a:r>
                <a:rPr sz="3600" b="1" baseline="-25000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2</a:t>
              </a:r>
              <a:r>
                <a:rPr sz="3600" b="1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      </a:t>
              </a:r>
              <a:r>
                <a:rPr sz="3600" b="1">
                  <a:solidFill>
                    <a:srgbClr val="0000FF"/>
                  </a:solidFill>
                </a:rPr>
                <a:t>           </a:t>
              </a:r>
              <a:r>
                <a:rPr sz="3600" b="1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2 </a:t>
              </a:r>
              <a:r>
                <a:rPr sz="3600" b="1">
                  <a:solidFill>
                    <a:srgbClr val="0000FF"/>
                  </a:solidFill>
                </a:rPr>
                <a:t>H</a:t>
              </a:r>
              <a:r>
                <a:rPr sz="3600" b="1" baseline="-25000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2</a:t>
              </a:r>
              <a:r>
                <a:rPr sz="3600" b="1">
                  <a:solidFill>
                    <a:srgbClr val="0000FF"/>
                  </a:solidFill>
                </a:rPr>
                <a:t>O  +   O</a:t>
              </a:r>
              <a:r>
                <a:rPr sz="3600" b="1" baseline="-25000">
                  <a:solidFill>
                    <a:srgbClr val="0000FF"/>
                  </a:solidFill>
                  <a:latin typeface="华文中宋" pitchFamily="2" charset="-122"/>
                  <a:ea typeface="华文中宋" pitchFamily="2" charset="-122"/>
                </a:rPr>
                <a:t>2</a:t>
              </a:r>
            </a:p>
          </p:txBody>
        </p:sp>
        <p:sp>
          <p:nvSpPr>
            <p:cNvPr id="27675" name=""/>
            <p:cNvSpPr/>
            <p:nvPr/>
          </p:nvSpPr>
          <p:spPr>
            <a:xfrm>
              <a:off x="1180" y="409"/>
              <a:ext cx="2268" cy="288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0" lang="zh-CN" sz="2400">
                  <a:latin typeface="Arial"/>
                  <a:ea typeface="Arial"/>
                </a:defRPr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sz="2400" b="1">
                  <a:solidFill>
                    <a:srgbClr val="9900CC"/>
                  </a:solidFill>
                  <a:ea typeface="黑体" pitchFamily="2" charset="-122"/>
                </a:rPr>
                <a:t>高温 /</a:t>
              </a:r>
              <a:r>
                <a:rPr sz="2400" b="1">
                  <a:solidFill>
                    <a:srgbClr val="0000CC"/>
                  </a:solidFill>
                  <a:ea typeface="黑体" pitchFamily="2" charset="-122"/>
                </a:rPr>
                <a:t>Fe</a:t>
              </a:r>
              <a:r>
                <a:rPr sz="2400" b="1" baseline="30000">
                  <a:solidFill>
                    <a:srgbClr val="0000CC"/>
                  </a:solidFill>
                  <a:ea typeface="黑体" pitchFamily="2" charset="-122"/>
                </a:rPr>
                <a:t>3＋</a:t>
              </a:r>
              <a:r>
                <a:rPr sz="2400" b="1">
                  <a:solidFill>
                    <a:srgbClr val="9900CC"/>
                  </a:solidFill>
                  <a:ea typeface="黑体" pitchFamily="2" charset="-122"/>
                </a:rPr>
                <a:t> /</a:t>
              </a:r>
              <a:r>
                <a:rPr sz="2400" b="1">
                  <a:solidFill>
                    <a:srgbClr val="A50021"/>
                  </a:solidFill>
                  <a:ea typeface="黑体" pitchFamily="2" charset="-122"/>
                </a:rPr>
                <a:t>过氧化氢酶</a:t>
              </a:r>
            </a:p>
          </p:txBody>
        </p:sp>
        <p:cxnSp>
          <p:nvCxnSpPr>
            <p:cNvPr id="27676" name=""/>
            <p:cNvCxnSpPr/>
            <p:nvPr/>
          </p:nvCxnSpPr>
          <p:spPr>
            <a:xfrm>
              <a:off x="1679" y="862"/>
              <a:ext cx="1089" cy="0"/>
            </a:xfrm>
            <a:prstGeom prst="line">
              <a:avLst/>
            </a:prstGeom>
            <a:noFill/>
            <a:ln w="25400" cmpd="sng">
              <a:solidFill>
                <a:schemeClr val="tx1"/>
              </a:solidFill>
              <a:miter lim="800000"/>
              <a:tailEnd type="triangle"/>
            </a:ln>
          </p:spPr>
        </p:cxnSp>
      </p:grpSp>
      <p:sp>
        <p:nvSpPr>
          <p:cNvPr id="27677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7679" name="TextBox 2767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"/>
          <p:cNvSpPr/>
          <p:nvPr/>
        </p:nvSpPr>
        <p:spPr>
          <a:xfrm>
            <a:off x="292100" y="1430338"/>
            <a:ext cx="6998341" cy="528848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/>
              <a:t>	“比较过氧化氢在不一样样条件下分解”试验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/>
              <a:t>	(1)试验阐明，过氧化氢酶和____________催化效率不一样样，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/>
              <a:t>一般来说，酶催化效率是无机催化剂________倍，酶催化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/>
              <a:t>作用品有__________特点。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/>
              <a:t>	(2)这个试验所用酶是取自________研磨液。</a:t>
            </a:r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endParaRPr lang="zh-CN" altLang="en-US"/>
          </a:p>
          <a:p>
            <a:pPr marL="0" lvl="0" indent="0" defTabSz="923925">
              <a:lnSpc>
                <a:spcPts val="2600"/>
              </a:lnSpc>
              <a:tabLst>
                <a:tab pos="615950"/>
              </a:tabLst>
            </a:pPr>
            <a:r>
              <a:rPr lang="zh-CN" altLang="en-US"/>
              <a:t>	(3)试验自变量是__________，因变量是__________。</a:t>
            </a:r>
          </a:p>
        </p:txBody>
      </p:sp>
      <p:sp>
        <p:nvSpPr>
          <p:cNvPr id="28675" name=""/>
          <p:cNvSpPr/>
          <p:nvPr/>
        </p:nvSpPr>
        <p:spPr>
          <a:xfrm>
            <a:off x="5156200" y="1976438"/>
            <a:ext cx="704850" cy="279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212"/>
              </a:lnSpc>
            </a:pPr>
            <a:r>
              <a:rPr lang="en-US" altLang="en-US" sz="2400">
                <a:solidFill>
                  <a:srgbClr val="FF0000"/>
                </a:solidFill>
                <a:latin typeface="Times New Roman" pitchFamily="18" charset="0"/>
              </a:rPr>
              <a:t>FeCl</a:t>
            </a:r>
            <a:r>
              <a:rPr lang="en-US" altLang="en-US" sz="2400" baseline="-25000">
                <a:solidFill>
                  <a:srgbClr val="FF0000"/>
                </a:solidFill>
                <a:latin typeface="Times New Roman" pitchFamily="18" charset="0"/>
              </a:rPr>
              <a:t>3</a:t>
            </a:r>
            <a:endParaRPr lang="en-US" altLang="en-US" sz="1600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28676" name=""/>
          <p:cNvSpPr/>
          <p:nvPr/>
        </p:nvSpPr>
        <p:spPr>
          <a:xfrm>
            <a:off x="4978400" y="3767138"/>
            <a:ext cx="619125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425"/>
              </a:lnSpc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</a:rPr>
              <a:t>肝脏</a:t>
            </a:r>
          </a:p>
        </p:txBody>
      </p:sp>
      <p:sp>
        <p:nvSpPr>
          <p:cNvPr id="28677" name=""/>
          <p:cNvSpPr/>
          <p:nvPr/>
        </p:nvSpPr>
        <p:spPr>
          <a:xfrm>
            <a:off x="3767138" y="4360862"/>
            <a:ext cx="930275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425"/>
              </a:lnSpc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</a:rPr>
              <a:t>催化剂</a:t>
            </a:r>
          </a:p>
        </p:txBody>
      </p:sp>
      <p:sp>
        <p:nvSpPr>
          <p:cNvPr id="28678" name=""/>
          <p:cNvSpPr/>
          <p:nvPr/>
        </p:nvSpPr>
        <p:spPr>
          <a:xfrm>
            <a:off x="6694488" y="4360862"/>
            <a:ext cx="123825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0" tIns="0" rIns="0" bIns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>
              <a:lnSpc>
                <a:spcPts val="2425"/>
              </a:lnSpc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</a:rPr>
              <a:t>催化效率</a:t>
            </a:r>
          </a:p>
        </p:txBody>
      </p:sp>
      <p:sp>
        <p:nvSpPr>
          <p:cNvPr id="28679" name=""/>
          <p:cNvSpPr/>
          <p:nvPr/>
        </p:nvSpPr>
        <p:spPr>
          <a:xfrm>
            <a:off x="5780088" y="2528888"/>
            <a:ext cx="1425575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382" tIns="46191" rIns="92382" bIns="46191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/>
            <a:r>
              <a:rPr lang="en-US" altLang="en-US" sz="2400">
                <a:solidFill>
                  <a:srgbClr val="FF0000"/>
                </a:solidFill>
                <a:latin typeface="Times New Roman" pitchFamily="18" charset="0"/>
              </a:rPr>
              <a:t>10</a:t>
            </a:r>
            <a:r>
              <a:rPr lang="en-US" altLang="en-US" sz="2400" baseline="30000">
                <a:solidFill>
                  <a:srgbClr val="FF0000"/>
                </a:solidFill>
                <a:latin typeface="Times New Roman" pitchFamily="18" charset="0"/>
              </a:rPr>
              <a:t>7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</a:rPr>
              <a:t>～</a:t>
            </a:r>
            <a:r>
              <a:rPr lang="en-US" altLang="en-US" sz="2400">
                <a:solidFill>
                  <a:srgbClr val="FF0000"/>
                </a:solidFill>
                <a:latin typeface="Times New Roman" pitchFamily="18" charset="0"/>
              </a:rPr>
              <a:t>10</a:t>
            </a:r>
            <a:r>
              <a:rPr lang="en-US" altLang="en-US" sz="2400" baseline="30000">
                <a:solidFill>
                  <a:srgbClr val="FF0000"/>
                </a:solidFill>
                <a:latin typeface="Times New Roman" pitchFamily="18" charset="0"/>
              </a:rPr>
              <a:t>13</a:t>
            </a:r>
          </a:p>
        </p:txBody>
      </p:sp>
      <p:sp>
        <p:nvSpPr>
          <p:cNvPr id="28680" name=""/>
          <p:cNvSpPr/>
          <p:nvPr/>
        </p:nvSpPr>
        <p:spPr>
          <a:xfrm>
            <a:off x="1717675" y="3106738"/>
            <a:ext cx="1116012" cy="4587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lIns="92382" tIns="46191" rIns="92382" bIns="46191" anchor="t" anchorCtr="0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defTabSz="923925"/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</a:rPr>
              <a:t>高效性</a:t>
            </a:r>
          </a:p>
        </p:txBody>
      </p:sp>
      <p:sp>
        <p:nvSpPr>
          <p:cNvPr id="28681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1143000" y="1122363"/>
            <a:ext cx="6858000" cy="2387600"/>
          </a:xfrm>
        </p:spPr>
        <p:txBody>
          <a:bodyPr/>
          <a:lstStyle>
            <a:defPPr algn="l" eaLnBrk="1" hangingPunct="1">
              <a:defRPr lang="zh-CN">
                <a:latin typeface="Arial" pitchFamily="34" charset="0"/>
                <a:ea typeface="宋体" pitchFamily="2" charset="-122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28683" name="TextBox 2868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/>
      <p:bldP spid="28676" grpId="1"/>
      <p:bldP spid="28677" grpId="2"/>
      <p:bldP spid="28678" grpId="3"/>
      <p:bldP spid="28679" grpId="4"/>
      <p:bldP spid="28680" grpId="5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"/>
          <p:cNvSpPr/>
          <p:nvPr>
            <p:ph type="title" idx="4294967295"/>
          </p:nvPr>
        </p:nvSpPr>
        <p:spPr>
          <a:xfrm>
            <a:off x="0" y="333375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rPr lang="en-US" altLang="zh-CN" b="1">
                <a:solidFill>
                  <a:srgbClr val="0000FF"/>
                </a:solidFill>
              </a:rPr>
              <a:t>※试验设计原则</a:t>
            </a:r>
          </a:p>
        </p:txBody>
      </p:sp>
      <p:sp>
        <p:nvSpPr>
          <p:cNvPr id="60419" name=""/>
          <p:cNvSpPr/>
          <p:nvPr>
            <p:ph type="body" idx="4294967295"/>
          </p:nvPr>
        </p:nvSpPr>
        <p:spPr>
          <a:xfrm>
            <a:off x="395288" y="1844675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buNone/>
            </a:pPr>
            <a:r>
              <a:rPr lang="en-US" altLang="zh-CN" b="1">
                <a:solidFill>
                  <a:srgbClr val="0000FF"/>
                </a:solidFill>
              </a:rPr>
              <a:t>1、对照原则</a:t>
            </a:r>
          </a:p>
          <a:p>
            <a:pPr lvl="0">
              <a:lnSpc>
                <a:spcPct val="110000"/>
              </a:lnSpc>
              <a:buNone/>
            </a:pPr>
            <a:r>
              <a:rPr lang="en-US" altLang="zh-CN" b="1">
                <a:solidFill>
                  <a:srgbClr val="0000FF"/>
                </a:solidFill>
              </a:rPr>
              <a:t>2、单一变量原则</a:t>
            </a:r>
          </a:p>
        </p:txBody>
      </p:sp>
      <p:sp>
        <p:nvSpPr>
          <p:cNvPr id="60420" name="Date Placeholder 3"/>
          <p:cNvSpPr>
            <a:spLocks noGrp="1"/>
          </p:cNvSpPr>
          <p:nvPr>
            <p:ph type="dt" sz="half" idx="4294967295"/>
          </p:nvPr>
        </p:nvSpPr>
        <p:spPr>
          <a:xfrm flipH="1">
            <a:off x="0" y="0"/>
            <a:ext cx="0" cy="0"/>
          </a:xfrm>
        </p:spPr>
        <p:txBody>
          <a:bodyPr/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60422" name="TextBox 6042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sz="2400">
                <a:latin typeface="Arial"/>
                <a:ea typeface="Arial"/>
              </a:defRPr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>
              <a:defRPr sz="1005"/>
            </a:pPr>
            <a:r>
              <a:t>第27页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https://d.book118.com/587004142141006026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 charset="-122"/>
        <a:cs typeface="Arial"/>
      </a:majorFont>
      <a:minorFont>
        <a:latin typeface="Arial"/>
        <a:ea typeface="宋体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269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44">
      <vt:lpstr>Arial</vt:lpstr>
      <vt:lpstr>Calibri</vt:lpstr>
      <vt:lpstr>宋体</vt:lpstr>
      <vt:lpstr>黑体</vt:lpstr>
      <vt:lpstr>隶书</vt:lpstr>
      <vt:lpstr>迷你简咪咪</vt:lpstr>
      <vt:lpstr>华文新魏</vt:lpstr>
      <vt:lpstr>华文中宋</vt:lpstr>
      <vt:lpstr>华文行楷</vt:lpstr>
      <vt:lpstr>楷体_GB2312</vt:lpstr>
      <vt:lpstr>Times New Roman</vt:lpstr>
      <vt:lpstr>金梅浪漫黑框國際碼</vt:lpstr>
      <vt:lpstr>华文隶书</vt:lpstr>
      <vt:lpstr>Tahoma</vt:lpstr>
      <vt:lpstr>文鼎中特广告体</vt:lpstr>
      <vt:lpstr>Office Theme</vt:lpstr>
      <vt:lpstr>PowerPoint Presentation</vt:lpstr>
      <vt:lpstr>PowerPoint Presentation</vt:lpstr>
      <vt:lpstr>1、酶在细胞代谢中作用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二、酶特性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【酶知识归纳】</vt:lpstr>
      <vt:lpstr>1、人发热时，没有食欲，原因是什么？</vt:lpstr>
      <vt:lpstr>PowerPoint Presentation</vt:lpstr>
      <vt:lpstr>PowerPoint Presentation</vt:lpstr>
      <vt:lpstr>PowerPoint Presentation</vt:lpstr>
      <vt:lpstr>PowerPoint Presentation</vt:lpstr>
      <vt:lpstr>酶应用</vt:lpstr>
      <vt:lpstr>有关试验和探究</vt:lpstr>
      <vt:lpstr>PowerPoint Presentation</vt:lpstr>
      <vt:lpstr>PowerPoint Presentation</vt:lpstr>
      <vt:lpstr>※试验设计原则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2024-09-01T01:01:47.603</cp:lastPrinted>
  <dcterms:created xsi:type="dcterms:W3CDTF">2024-08-31T17:01:47Z</dcterms:created>
  <dcterms:modified xsi:type="dcterms:W3CDTF">2024-08-31T17:01:49Z</dcterms:modified>
</cp:coreProperties>
</file>