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10" r:id="rId20"/>
    <p:sldId id="312" r:id="rId21"/>
  </p:sldIdLst>
  <p:sldSz cx="12192000" cy="6858000"/>
  <p:notesSz cx="6858000" cy="9144000"/>
  <p:custDataLst>
    <p:tags r:id="rId22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slide" Target="slides/slide19.xml" /><Relationship Id="rId22" Type="http://schemas.openxmlformats.org/officeDocument/2006/relationships/tags" Target="tags/tag1.xml" /><Relationship Id="rId23" Type="http://schemas.openxmlformats.org/officeDocument/2006/relationships/presProps" Target="presProps.xml" /><Relationship Id="rId24" Type="http://schemas.openxmlformats.org/officeDocument/2006/relationships/viewProps" Target="viewProps.xml" /><Relationship Id="rId25" Type="http://schemas.openxmlformats.org/officeDocument/2006/relationships/theme" Target="theme/theme1.xml" /><Relationship Id="rId26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E78D1DB-D463-4880-BC8D-2B4CB76AF1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86AADDB-5AA3-4929-8723-AB14A6F13D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83B2BBC-8388-46F3-9308-E4F22BDF82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053B12E-3806-4016-89E8-AB093DD8EC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8E47699-D868-479F-86BD-853030D4E8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BDC3C5B-D4C2-4304-B713-085CEEDE2F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0ABBA4B-AEA0-41F8-B3E4-BD7DC157CB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54E0B19-6312-4094-A23D-8712937D5C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B854721-4F5E-4CDA-99F4-4DC8C1ABBB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6018016-4562-4E49-98BC-1CED38E661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76D29CB-6A2F-4576-BEE7-C7BD67E2E6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87013046163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723949" y="1562007"/>
            <a:ext cx="8744102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EPC项目组织结构的战略配置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19901" y="3818645"/>
            <a:ext cx="8024774" cy="4828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25012" y="5590905"/>
            <a:ext cx="1941977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2024-01-20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92925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EPC项目组织结构概述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战略配置原则与方法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EPC项目组织结构战略配置实践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战略配置效果评估与优化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案例分析与启示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随着市场竞争的加剧，EPC项目需要更加高效、灵活的组织结构以适应市场变化。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应对市场变化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293" r="293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提高项目效率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24" r="12524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加强风险管理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9995" r="1999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优化组织结构，提高项目执行效率，降低项目成本。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通过战略配置，提高EPC项目的风险管理能力，确保项目的顺利进行。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战略配置方案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提出针对EPC项目组织结构的战略配置方案，包括优化组织结构、调整人员配置、改进管理流程等。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实施计划和预期效果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制定实施计划，明确时间节点和责任人，并预测战略配置后的预期效果。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组织结构现状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分析当前EPC项目组织结构的现状及存在的问题。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3623" r="13623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EPC项目组织结构概述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EPC（Engineering, Procurement, Construction）项目组织结构是指工程、采购、施工一体化的项目组织方式，其中承包商负责整个项目的设计、采购和施工工作。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EPC项目组织结构强调设计、采购、施工等环节的紧密配合与协调，以实现项目整体效益最大化。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4906" r="24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直线式组织结构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适用于规模较小、技术简单的EPC项目，项目经理对项目全面负责，下设专业职能部门。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职能式组织结构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适用于规模较大、技术复杂的EPC项目，项目经理负责项目的整体协调，各职能部门在项目经理的领导下开展工作。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矩阵式组织结构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适用于多个EPC项目并行开展的情况，项目经理负责各自项目的实施，同时接受上级职能部门的指导和监督。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常见类型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2793" r="12793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99336" y="5251464"/>
            <a:ext cx="979144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5019816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有利于提高项目整体效益和效率；</a:t>
            </a:r>
          </a:p>
        </p:txBody>
      </p:sp>
      <p:sp>
        <p:nvSpPr>
          <p:cNvPr id="7" name="AutoShape 7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4926142" y="198727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074571" y="181958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优点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4926142" y="362546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096000" y="3521834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有利于实现设计、采购、施工等环节的紧密配合与协调；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优缺点分析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85294" y="1548543"/>
            <a:ext cx="3728630" cy="4162004"/>
          </a:xfrm>
          <a:prstGeom prst="roundRect">
            <a:avLst>
              <a:gd name="adj" fmla="val 6064"/>
            </a:avLst>
          </a:prstGeom>
          <a:solidFill>
            <a:schemeClr val="accent1">
              <a:alpha val="2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254377" y="1410097"/>
            <a:ext cx="4438895" cy="4438895"/>
          </a:xfrm>
          <a:prstGeom prst="ellipse">
            <a:avLst/>
          </a:prstGeom>
          <a:noFill/>
          <a:ln w="76200">
            <a:solidFill>
              <a:schemeClr val="accent1">
                <a:alpha val="2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2068173" y="2224607"/>
            <a:ext cx="2811304" cy="2809875"/>
          </a:xfrm>
          <a:custGeom>
            <a:rect l="l" t="t" r="r" b="b"/>
            <a:pathLst>
              <a:path w="21600" h="21600">
                <a:moveTo>
                  <a:pt x="0" y="10800"/>
                </a:moveTo>
                <a:cubicBezTo>
                  <a:pt x="0" y="4835"/>
                  <a:pt x="4835" y="0"/>
                  <a:pt x="10800" y="0"/>
                </a:cubicBezTo>
                <a:cubicBezTo>
                  <a:pt x="16765" y="0"/>
                  <a:pt x="21600" y="4835"/>
                  <a:pt x="21600" y="10800"/>
                </a:cubicBezTo>
                <a:cubicBezTo>
                  <a:pt x="21600" y="16765"/>
                  <a:pt x="16765" y="21600"/>
                  <a:pt x="10800" y="21600"/>
                </a:cubicBezTo>
                <a:cubicBezTo>
                  <a:pt x="4835" y="21600"/>
                  <a:pt x="0" y="16765"/>
                  <a:pt x="0" y="10800"/>
                </a:cubicBezTo>
                <a:close/>
                <a:moveTo>
                  <a:pt x="1177" y="10800"/>
                </a:moveTo>
                <a:cubicBezTo>
                  <a:pt x="1177" y="16115"/>
                  <a:pt x="5485" y="20423"/>
                  <a:pt x="10800" y="20423"/>
                </a:cubicBezTo>
                <a:cubicBezTo>
                  <a:pt x="16115" y="20423"/>
                  <a:pt x="20423" y="16115"/>
                  <a:pt x="20423" y="10800"/>
                </a:cubicBezTo>
                <a:cubicBezTo>
                  <a:pt x="20423" y="5485"/>
                  <a:pt x="16115" y="1177"/>
                  <a:pt x="10800" y="1177"/>
                </a:cubicBezTo>
                <a:cubicBezTo>
                  <a:pt x="5485" y="1177"/>
                  <a:pt x="1177" y="5485"/>
                  <a:pt x="1177" y="10800"/>
                </a:cubicBezTo>
                <a:close/>
              </a:path>
            </a:pathLst>
          </a:custGeom>
          <a:solidFill>
            <a:schemeClr val="accent1">
              <a:alpha val="5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2326728" y="2547282"/>
            <a:ext cx="2294194" cy="2200553"/>
          </a:xfrm>
          <a:custGeom>
            <a:rect l="l" t="t" r="r" b="b"/>
            <a:pathLst>
              <a:path w="1905000" h="1905000">
                <a:moveTo>
                  <a:pt x="47625" y="666750"/>
                </a:moveTo>
                <a:lnTo>
                  <a:pt x="381000" y="190500"/>
                </a:lnTo>
                <a:lnTo>
                  <a:pt x="952500" y="0"/>
                </a:lnTo>
                <a:lnTo>
                  <a:pt x="1524000" y="190500"/>
                </a:lnTo>
                <a:lnTo>
                  <a:pt x="1857375" y="666750"/>
                </a:lnTo>
                <a:lnTo>
                  <a:pt x="1857375" y="1238250"/>
                </a:lnTo>
                <a:lnTo>
                  <a:pt x="1524000" y="1714500"/>
                </a:lnTo>
                <a:lnTo>
                  <a:pt x="952500" y="1905000"/>
                </a:lnTo>
                <a:lnTo>
                  <a:pt x="381000" y="1714500"/>
                </a:lnTo>
                <a:lnTo>
                  <a:pt x="47625" y="123825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011408" y="3167128"/>
            <a:ext cx="924834" cy="92483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优缺点分析</a:t>
              </a:r>
            </a:p>
          </p:txBody>
        </p:sp>
      </p:grpSp>
      <p:grpSp>
        <p:nvGrpSpPr>
          <p:cNvPr id="29" name="Group 29"/>
          <p:cNvGrpSpPr/>
          <p:nvPr/>
        </p:nvGrpSpPr>
        <p:grpSpPr>
          <a:xfrm>
            <a:off x="0" y="0"/>
            <a:ext cx="0" cy="0"/>
          </a:xfrm>
        </p:grpSpPr>
      </p:grpSp>
      <p:sp>
        <p:nvSpPr>
          <p:cNvPr id="30" name="AutoShape 30"/>
          <p:cNvSpPr/>
          <p:nvPr/>
        </p:nvSpPr>
        <p:spPr>
          <a:xfrm>
            <a:off x="1094842" y="2094623"/>
            <a:ext cx="905319" cy="9053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967542" y="2094623"/>
            <a:ext cx="905319" cy="9053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3021165" y="5414883"/>
            <a:ext cx="905319" cy="9053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Freeform 33"/>
          <p:cNvSpPr/>
          <p:nvPr/>
        </p:nvSpPr>
        <p:spPr>
          <a:xfrm>
            <a:off x="1365333" y="2365115"/>
            <a:ext cx="364336" cy="364336"/>
          </a:xfrm>
          <a:custGeom>
            <a:rect l="l" t="t" r="r" b="b"/>
            <a:pathLst>
              <a:path w="304800" h="304800">
                <a:moveTo>
                  <a:pt x="152362" y="147228"/>
                </a:moveTo>
                <a:lnTo>
                  <a:pt x="304800" y="75419"/>
                </a:lnTo>
                <a:lnTo>
                  <a:pt x="304800" y="38100"/>
                </a:lnTo>
                <a:lnTo>
                  <a:pt x="0" y="38100"/>
                </a:lnTo>
                <a:lnTo>
                  <a:pt x="0" y="75305"/>
                </a:lnTo>
                <a:close/>
                <a:moveTo>
                  <a:pt x="152438" y="189347"/>
                </a:moveTo>
                <a:lnTo>
                  <a:pt x="0" y="117348"/>
                </a:lnTo>
                <a:lnTo>
                  <a:pt x="0" y="266700"/>
                </a:lnTo>
                <a:lnTo>
                  <a:pt x="304800" y="266700"/>
                </a:lnTo>
                <a:lnTo>
                  <a:pt x="304800" y="11757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5238033" y="2344636"/>
            <a:ext cx="364336" cy="348143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3291657" y="5684996"/>
            <a:ext cx="364336" cy="36433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6" name="Connector 36"/>
          <p:cNvCxnSpPr/>
          <p:nvPr/>
        </p:nvCxnSpPr>
        <p:spPr>
          <a:xfrm>
            <a:off x="5858880" y="3629545"/>
            <a:ext cx="750753" cy="0"/>
          </a:xfrm>
          <a:prstGeom prst="line">
            <a:avLst/>
          </a:prstGeom>
          <a:ln w="57150">
            <a:solidFill>
              <a:schemeClr val="accent1"/>
            </a:solidFill>
            <a:prstDash val="sysDash"/>
            <a:headEnd type="non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rot="19589987">
            <a:off x="4454253" y="3728811"/>
            <a:ext cx="4292624" cy="1204932"/>
          </a:xfrm>
          <a:custGeom>
            <a:rect l="l" t="t" r="r" b="b"/>
            <a:pathLst>
              <a:path w="4648848" h="1304923">
                <a:moveTo>
                  <a:pt x="4559807" y="0"/>
                </a:moveTo>
                <a:lnTo>
                  <a:pt x="4648848" y="1304923"/>
                </a:lnTo>
                <a:lnTo>
                  <a:pt x="406711" y="1304922"/>
                </a:lnTo>
                <a:lnTo>
                  <a:pt x="89042" y="1304922"/>
                </a:lnTo>
                <a:lnTo>
                  <a:pt x="0" y="0"/>
                </a:lnTo>
                <a:lnTo>
                  <a:pt x="406711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rot="19589987">
            <a:off x="3568187" y="2529272"/>
            <a:ext cx="4270524" cy="1198728"/>
          </a:xfrm>
          <a:custGeom>
            <a:rect l="l" t="t" r="r" b="b"/>
            <a:pathLst>
              <a:path w="4648848" h="1304923">
                <a:moveTo>
                  <a:pt x="4559807" y="0"/>
                </a:moveTo>
                <a:lnTo>
                  <a:pt x="4648848" y="1304923"/>
                </a:lnTo>
                <a:lnTo>
                  <a:pt x="406711" y="1304922"/>
                </a:lnTo>
                <a:lnTo>
                  <a:pt x="89042" y="1304922"/>
                </a:lnTo>
                <a:lnTo>
                  <a:pt x="0" y="0"/>
                </a:lnTo>
                <a:lnTo>
                  <a:pt x="406711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flipH="1" flipV="1">
            <a:off x="4474863" y="5012009"/>
            <a:ext cx="6452875" cy="1007532"/>
          </a:xfrm>
          <a:custGeom>
            <a:rect l="l" t="t" r="r" b="b"/>
            <a:pathLst>
              <a:path w="7024533" h="1096789">
                <a:moveTo>
                  <a:pt x="7024533" y="1096789"/>
                </a:moveTo>
                <a:lnTo>
                  <a:pt x="6730159" y="1096789"/>
                </a:lnTo>
                <a:lnTo>
                  <a:pt x="6227367" y="1096789"/>
                </a:lnTo>
                <a:lnTo>
                  <a:pt x="5932993" y="1096789"/>
                </a:lnTo>
                <a:lnTo>
                  <a:pt x="835684" y="1096789"/>
                </a:lnTo>
                <a:lnTo>
                  <a:pt x="0" y="0"/>
                </a:lnTo>
                <a:lnTo>
                  <a:pt x="255312" y="0"/>
                </a:lnTo>
                <a:lnTo>
                  <a:pt x="5094321" y="0"/>
                </a:lnTo>
                <a:lnTo>
                  <a:pt x="5388695" y="0"/>
                </a:lnTo>
                <a:lnTo>
                  <a:pt x="5891487" y="0"/>
                </a:lnTo>
                <a:lnTo>
                  <a:pt x="6185861" y="0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flipH="1" flipV="1">
            <a:off x="3576905" y="3825188"/>
            <a:ext cx="6446549" cy="1007532"/>
          </a:xfrm>
          <a:custGeom>
            <a:rect l="l" t="t" r="r" b="b"/>
            <a:pathLst>
              <a:path w="7017646" h="1096789">
                <a:moveTo>
                  <a:pt x="7017646" y="1096789"/>
                </a:moveTo>
                <a:lnTo>
                  <a:pt x="6679144" y="1096789"/>
                </a:lnTo>
                <a:lnTo>
                  <a:pt x="6334779" y="1096789"/>
                </a:lnTo>
                <a:lnTo>
                  <a:pt x="5996278" y="1096789"/>
                </a:lnTo>
                <a:lnTo>
                  <a:pt x="835685" y="1096789"/>
                </a:lnTo>
                <a:lnTo>
                  <a:pt x="0" y="0"/>
                </a:lnTo>
                <a:lnTo>
                  <a:pt x="5157606" y="0"/>
                </a:lnTo>
                <a:lnTo>
                  <a:pt x="5496108" y="0"/>
                </a:lnTo>
                <a:lnTo>
                  <a:pt x="5840472" y="0"/>
                </a:lnTo>
                <a:lnTo>
                  <a:pt x="6178974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2609211" y="1451543"/>
            <a:ext cx="5216281" cy="1007532"/>
          </a:xfrm>
          <a:custGeom>
            <a:rect l="l" t="t" r="r" b="b"/>
            <a:pathLst>
              <a:path w="5678389" h="1096789">
                <a:moveTo>
                  <a:pt x="0" y="0"/>
                </a:moveTo>
                <a:lnTo>
                  <a:pt x="3420227" y="0"/>
                </a:lnTo>
                <a:lnTo>
                  <a:pt x="4038183" y="0"/>
                </a:lnTo>
                <a:lnTo>
                  <a:pt x="4221761" y="0"/>
                </a:lnTo>
                <a:lnTo>
                  <a:pt x="4839717" y="0"/>
                </a:lnTo>
                <a:lnTo>
                  <a:pt x="5678389" y="1096789"/>
                </a:lnTo>
                <a:lnTo>
                  <a:pt x="5060433" y="1096789"/>
                </a:lnTo>
                <a:lnTo>
                  <a:pt x="4876855" y="1096789"/>
                </a:lnTo>
                <a:lnTo>
                  <a:pt x="4258899" y="1096789"/>
                </a:lnTo>
                <a:lnTo>
                  <a:pt x="0" y="1096789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2590163" y="2638366"/>
            <a:ext cx="6130636" cy="1007532"/>
          </a:xfrm>
          <a:custGeom>
            <a:rect l="l" t="t" r="r" b="b"/>
            <a:pathLst>
              <a:path w="6673747" h="1096789">
                <a:moveTo>
                  <a:pt x="0" y="0"/>
                </a:moveTo>
                <a:lnTo>
                  <a:pt x="3420226" y="0"/>
                </a:lnTo>
                <a:lnTo>
                  <a:pt x="4221760" y="0"/>
                </a:lnTo>
                <a:lnTo>
                  <a:pt x="5152211" y="0"/>
                </a:lnTo>
                <a:lnTo>
                  <a:pt x="5835075" y="0"/>
                </a:lnTo>
                <a:lnTo>
                  <a:pt x="6673747" y="1096789"/>
                </a:lnTo>
                <a:lnTo>
                  <a:pt x="5990883" y="1096789"/>
                </a:lnTo>
                <a:lnTo>
                  <a:pt x="5060432" y="1096789"/>
                </a:lnTo>
                <a:lnTo>
                  <a:pt x="4258898" y="1096789"/>
                </a:lnTo>
                <a:lnTo>
                  <a:pt x="0" y="1096789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654742" y="2746306"/>
            <a:ext cx="641522" cy="7991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95">
                <a:solidFill>
                  <a:srgbClr val="FFFFFF">
                    <a:alpha val="100000"/>
                  </a:srgbClr>
                </a:solidFill>
                <a:latin typeface="Bebas Neue Regular"/>
                <a:ea typeface="Bebas Neue Regular"/>
                <a:cs typeface="Bebas Neue Regular"/>
              </a:rPr>
              <a:t>02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4474857" y="3898948"/>
            <a:ext cx="641522" cy="7991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95">
                <a:solidFill>
                  <a:srgbClr val="FFFFFF">
                    <a:alpha val="100000"/>
                  </a:srgbClr>
                </a:solidFill>
                <a:latin typeface="Bebas Neue Regular"/>
                <a:ea typeface="Bebas Neue Regular"/>
                <a:cs typeface="Bebas Neue Regular"/>
              </a:rPr>
              <a:t>03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5295226" y="5119948"/>
            <a:ext cx="649537" cy="7991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95">
                <a:solidFill>
                  <a:srgbClr val="FFFFFF">
                    <a:alpha val="100000"/>
                  </a:srgbClr>
                </a:solidFill>
                <a:latin typeface="Bebas Neue Regular"/>
                <a:ea typeface="Bebas Neue Regular"/>
                <a:cs typeface="Bebas Neue Regular"/>
              </a:rPr>
              <a:t>04</a:t>
            </a:r>
            <a:endParaRPr lang="en-US" sz="1100"/>
          </a:p>
        </p:txBody>
      </p:sp>
      <p:sp>
        <p:nvSpPr>
          <p:cNvPr id="11" name="Freeform 11"/>
          <p:cNvSpPr/>
          <p:nvPr/>
        </p:nvSpPr>
        <p:spPr>
          <a:xfrm>
            <a:off x="1480299" y="1451543"/>
            <a:ext cx="2095069" cy="1097178"/>
          </a:xfrm>
          <a:custGeom>
            <a:rect l="l" t="t" r="r" b="b"/>
            <a:pathLst>
              <a:path w="2280670" h="1194377">
                <a:moveTo>
                  <a:pt x="2280670" y="0"/>
                </a:moveTo>
                <a:lnTo>
                  <a:pt x="1362432" y="1194377"/>
                </a:lnTo>
                <a:lnTo>
                  <a:pt x="0" y="1194376"/>
                </a:lnTo>
                <a:lnTo>
                  <a:pt x="918238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1480300" y="2548719"/>
            <a:ext cx="2095069" cy="1097178"/>
          </a:xfrm>
          <a:custGeom>
            <a:rect l="l" t="t" r="r" b="b"/>
            <a:pathLst>
              <a:path w="2280670" h="1194377">
                <a:moveTo>
                  <a:pt x="1362432" y="0"/>
                </a:moveTo>
                <a:lnTo>
                  <a:pt x="2280670" y="1194377"/>
                </a:lnTo>
                <a:lnTo>
                  <a:pt x="918238" y="1194377"/>
                </a:lnTo>
                <a:lnTo>
                  <a:pt x="0" y="1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883508" y="1559483"/>
            <a:ext cx="612668" cy="7991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95">
                <a:solidFill>
                  <a:srgbClr val="FFFFFF">
                    <a:alpha val="100000"/>
                  </a:srgbClr>
                </a:solidFill>
                <a:latin typeface="Bebas Neue Regular"/>
                <a:ea typeface="Bebas Neue Regular"/>
                <a:cs typeface="Bebas Neue Regular"/>
              </a:rPr>
              <a:t>01</a:t>
            </a:r>
            <a:endParaRPr lang="en-US" sz="1100"/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优缺点分析</a:t>
              </a:r>
            </a:p>
          </p:txBody>
        </p:sp>
      </p:grpSp>
      <p:grpSp>
        <p:nvGrpSpPr>
          <p:cNvPr id="36" name="Group 36"/>
          <p:cNvGrpSpPr/>
          <p:nvPr/>
        </p:nvGrpSpPr>
        <p:grpSpPr>
          <a:xfrm>
            <a:off x="3698767" y="1450300"/>
            <a:ext cx="3702933" cy="914024"/>
            <a:chOff x="3698767" y="1450300"/>
            <a:chExt cx="3702933" cy="914024"/>
          </a:xfrm>
        </p:grpSpPr>
        <p:sp>
          <p:nvSpPr>
            <p:cNvPr id="37" name="TextBox 37"/>
            <p:cNvSpPr txBox="1"/>
            <p:nvPr/>
          </p:nvSpPr>
          <p:spPr>
            <a:xfrm>
              <a:off x="3698767" y="1450300"/>
              <a:ext cx="3702933" cy="91402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缺点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4550182" y="2644255"/>
            <a:ext cx="3702933" cy="914024"/>
            <a:chOff x="4550182" y="2644255"/>
            <a:chExt cx="3702933" cy="914024"/>
          </a:xfrm>
        </p:grpSpPr>
        <p:sp>
          <p:nvSpPr>
            <p:cNvPr id="39" name="TextBox 39"/>
            <p:cNvSpPr txBox="1"/>
            <p:nvPr/>
          </p:nvSpPr>
          <p:spPr>
            <a:xfrm>
              <a:off x="4550182" y="2644255"/>
              <a:ext cx="3702933" cy="91402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对项目经理的综合素质要求较高；</a:t>
              </a:r>
            </a:p>
          </p:txBody>
        </p:sp>
      </p:grpSp>
      <p:grpSp>
        <p:nvGrpSpPr>
          <p:cNvPr id="40" name="Group 40"/>
          <p:cNvGrpSpPr/>
          <p:nvPr/>
        </p:nvGrpSpPr>
        <p:grpSpPr>
          <a:xfrm>
            <a:off x="5655481" y="3874265"/>
            <a:ext cx="3702933" cy="914024"/>
            <a:chOff x="5655481" y="3874265"/>
            <a:chExt cx="3702933" cy="914024"/>
          </a:xfrm>
        </p:grpSpPr>
        <p:sp>
          <p:nvSpPr>
            <p:cNvPr id="41" name="TextBox 41"/>
            <p:cNvSpPr txBox="1"/>
            <p:nvPr/>
          </p:nvSpPr>
          <p:spPr>
            <a:xfrm>
              <a:off x="5655481" y="3874265"/>
              <a:ext cx="3702933" cy="91402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可能存在部门间沟通不畅、协作不力等问题；</a:t>
              </a:r>
            </a:p>
          </p:txBody>
        </p:sp>
      </p:grpSp>
      <p:grpSp>
        <p:nvGrpSpPr>
          <p:cNvPr id="42" name="Group 42"/>
          <p:cNvGrpSpPr/>
          <p:nvPr/>
        </p:nvGrpSpPr>
        <p:grpSpPr>
          <a:xfrm>
            <a:off x="6401648" y="5012009"/>
            <a:ext cx="3702933" cy="914024"/>
            <a:chOff x="6401648" y="5012009"/>
            <a:chExt cx="3702933" cy="914024"/>
          </a:xfrm>
        </p:grpSpPr>
        <p:sp>
          <p:nvSpPr>
            <p:cNvPr id="43" name="TextBox 43"/>
            <p:cNvSpPr txBox="1"/>
            <p:nvPr/>
          </p:nvSpPr>
          <p:spPr>
            <a:xfrm>
              <a:off x="6401648" y="5012009"/>
              <a:ext cx="3702933" cy="91402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在项目变更较多的情况下，可能难以应对。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战略配置原则与方法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164019" y="2833673"/>
            <a:ext cx="1616136" cy="16161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633268" y="2833673"/>
            <a:ext cx="1616136" cy="161613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102515" y="2833673"/>
            <a:ext cx="1616136" cy="16161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571764" y="2833673"/>
            <a:ext cx="1616136" cy="161613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487002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A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956251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425498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7894747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D</a:t>
            </a:r>
            <a:endParaRPr lang="en-US" sz="1100"/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战略配置原则</a:t>
              </a:r>
            </a:p>
          </p:txBody>
        </p:sp>
      </p:grpSp>
      <p:grpSp>
        <p:nvGrpSpPr>
          <p:cNvPr id="32" name="Group 32"/>
          <p:cNvGrpSpPr/>
          <p:nvPr/>
        </p:nvGrpSpPr>
        <p:grpSpPr>
          <a:xfrm>
            <a:off x="768919" y="1491953"/>
            <a:ext cx="4011236" cy="490334"/>
            <a:chOff x="768919" y="1491953"/>
            <a:chExt cx="4011236" cy="490334"/>
          </a:xfrm>
        </p:grpSpPr>
        <p:sp>
          <p:nvSpPr>
            <p:cNvPr id="33" name="TextBox 33"/>
            <p:cNvSpPr txBox="1"/>
            <p:nvPr/>
          </p:nvSpPr>
          <p:spPr>
            <a:xfrm>
              <a:off x="768919" y="1491953"/>
              <a:ext cx="401123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适应性原则</a:t>
              </a:r>
            </a:p>
          </p:txBody>
        </p:sp>
      </p:grpSp>
      <p:grpSp>
        <p:nvGrpSpPr>
          <p:cNvPr id="34" name="Group 34"/>
          <p:cNvGrpSpPr/>
          <p:nvPr/>
        </p:nvGrpSpPr>
        <p:grpSpPr>
          <a:xfrm>
            <a:off x="644725" y="1982286"/>
            <a:ext cx="4133850" cy="851387"/>
            <a:chOff x="644725" y="1982286"/>
            <a:chExt cx="4133850" cy="851387"/>
          </a:xfrm>
        </p:grpSpPr>
        <p:sp>
          <p:nvSpPr>
            <p:cNvPr id="35" name="TextBox 35"/>
            <p:cNvSpPr txBox="1"/>
            <p:nvPr/>
          </p:nvSpPr>
          <p:spPr>
            <a:xfrm>
              <a:off x="644725" y="1982286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EPC项目组织结构应适应项目需求、企业战略和外部环境的变化，确保项目顺利进行。</a:t>
              </a:r>
            </a:p>
          </p:txBody>
        </p:sp>
      </p:grpSp>
      <p:grpSp>
        <p:nvGrpSpPr>
          <p:cNvPr id="36" name="Group 36"/>
          <p:cNvGrpSpPr/>
          <p:nvPr/>
        </p:nvGrpSpPr>
        <p:grpSpPr>
          <a:xfrm>
            <a:off x="6102515" y="1491953"/>
            <a:ext cx="4010978" cy="490334"/>
            <a:chOff x="6102515" y="1491953"/>
            <a:chExt cx="4010978" cy="490334"/>
          </a:xfrm>
        </p:grpSpPr>
        <p:sp>
          <p:nvSpPr>
            <p:cNvPr id="37" name="TextBox 37"/>
            <p:cNvSpPr txBox="1"/>
            <p:nvPr/>
          </p:nvSpPr>
          <p:spPr>
            <a:xfrm>
              <a:off x="6102515" y="1491953"/>
              <a:ext cx="40109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协同性原则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6102515" y="1982286"/>
            <a:ext cx="4133850" cy="851387"/>
            <a:chOff x="6102515" y="1982286"/>
            <a:chExt cx="4133850" cy="851387"/>
          </a:xfrm>
        </p:grpSpPr>
        <p:sp>
          <p:nvSpPr>
            <p:cNvPr id="39" name="TextBox 39"/>
            <p:cNvSpPr txBox="1"/>
            <p:nvPr/>
          </p:nvSpPr>
          <p:spPr>
            <a:xfrm>
              <a:off x="6102515" y="1982286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加强项目团队内部及与其他相关方的沟通与协作，形成协同效应。</a:t>
              </a:r>
            </a:p>
          </p:txBody>
        </p:sp>
      </p:grpSp>
      <p:grpSp>
        <p:nvGrpSpPr>
          <p:cNvPr id="40" name="Group 40"/>
          <p:cNvGrpSpPr/>
          <p:nvPr/>
        </p:nvGrpSpPr>
        <p:grpSpPr>
          <a:xfrm>
            <a:off x="2297292" y="4606720"/>
            <a:ext cx="4011236" cy="490334"/>
            <a:chOff x="2297292" y="4606720"/>
            <a:chExt cx="4011236" cy="490334"/>
          </a:xfrm>
        </p:grpSpPr>
        <p:sp>
          <p:nvSpPr>
            <p:cNvPr id="41" name="TextBox 41"/>
            <p:cNvSpPr txBox="1"/>
            <p:nvPr/>
          </p:nvSpPr>
          <p:spPr>
            <a:xfrm>
              <a:off x="2297292" y="4606720"/>
              <a:ext cx="401123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高效性原则</a:t>
              </a:r>
            </a:p>
          </p:txBody>
        </p:sp>
      </p:grpSp>
      <p:grpSp>
        <p:nvGrpSpPr>
          <p:cNvPr id="42" name="Group 42"/>
          <p:cNvGrpSpPr/>
          <p:nvPr/>
        </p:nvGrpSpPr>
        <p:grpSpPr>
          <a:xfrm>
            <a:off x="2173097" y="5097054"/>
            <a:ext cx="4133850" cy="851387"/>
            <a:chOff x="2173097" y="5097054"/>
            <a:chExt cx="4133850" cy="851387"/>
          </a:xfrm>
        </p:grpSpPr>
        <p:sp>
          <p:nvSpPr>
            <p:cNvPr id="43" name="TextBox 43"/>
            <p:cNvSpPr txBox="1"/>
            <p:nvPr/>
          </p:nvSpPr>
          <p:spPr>
            <a:xfrm>
              <a:off x="2173097" y="5097054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组织结构应有利于提高项目执行效率，降低项目成本，实现项目目标。</a:t>
              </a:r>
            </a:p>
          </p:txBody>
        </p:sp>
      </p:grpSp>
      <p:grpSp>
        <p:nvGrpSpPr>
          <p:cNvPr id="44" name="Group 44"/>
          <p:cNvGrpSpPr/>
          <p:nvPr/>
        </p:nvGrpSpPr>
        <p:grpSpPr>
          <a:xfrm>
            <a:off x="7630887" y="4606720"/>
            <a:ext cx="4010978" cy="490334"/>
            <a:chOff x="7630887" y="4606720"/>
            <a:chExt cx="4010978" cy="490334"/>
          </a:xfrm>
        </p:grpSpPr>
        <p:sp>
          <p:nvSpPr>
            <p:cNvPr id="45" name="TextBox 45"/>
            <p:cNvSpPr txBox="1"/>
            <p:nvPr/>
          </p:nvSpPr>
          <p:spPr>
            <a:xfrm>
              <a:off x="7630887" y="4606720"/>
              <a:ext cx="40109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灵活性原则</a:t>
              </a:r>
            </a:p>
          </p:txBody>
        </p:sp>
      </p:grpSp>
      <p:grpSp>
        <p:nvGrpSpPr>
          <p:cNvPr id="46" name="Group 46"/>
          <p:cNvGrpSpPr/>
          <p:nvPr/>
        </p:nvGrpSpPr>
        <p:grpSpPr>
          <a:xfrm>
            <a:off x="7630887" y="5097054"/>
            <a:ext cx="4133850" cy="851387"/>
            <a:chOff x="7630887" y="5097054"/>
            <a:chExt cx="4133850" cy="851387"/>
          </a:xfrm>
        </p:grpSpPr>
        <p:sp>
          <p:nvSpPr>
            <p:cNvPr id="47" name="TextBox 47"/>
            <p:cNvSpPr txBox="1"/>
            <p:nvPr/>
          </p:nvSpPr>
          <p:spPr>
            <a:xfrm>
              <a:off x="7630887" y="5097054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组织结构应具有一定的灵活性，以便根据项目进展和企业战略调整进行适时调整。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对项目需求、企业战略和外部环境进行深入分析，确定适合项目的组织结构类型。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组织结构分析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组织设计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资源整合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持续改进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根据项目特点和需求，设计合理的组织层次、部门设置、职责划分和人员配置。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充分利用企业内外资源，实现资源的优化配置，提高项目执行效率。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在项目执行过程中，不断对组织结构进行优化和调整，以适应项目变化和企业战略发展。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战略配置方法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2633" r="22633"/>
          <a:stretch>
            <a:fillRect/>
          </a:stretch>
        </p:blipFill>
        <p:spPr>
          <a:xfrm>
            <a:off x="8422414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确立清晰、可衡量的项目目标和范围，为组织结构的战略配置提供基础。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明确的项目目标和范围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建立有效的沟通机制，确保项目团队内部及与其他相关方的信息畅通，提高决策效率和协同效果。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有效的沟通机制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根据项目优先级和需求，合理分配人力、物力、财力等资源，确保项目的顺利进行。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合理的资源分配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组建具备专业技能和丰富经验的项目管理团队，为项目的成功实施提供有力保障。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优秀的项目管理团队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关键成功因素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EPC项目组织结构战略配置实践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选择合适的总承包方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根据项目特点和需求，业主方应评估并选择具有相应资质、经验和能力的总承包方。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建立项目管理团队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业主方应组建专业的项目管理团队，负责项目的规划、协调、监控和评估等工作。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明确项目目标和需求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业主方应清晰定义项目目标、功能需求和性能指标，为EPC项目提供明确的方向。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业主方战略配置</a:t>
              </a:r>
            </a:p>
          </p:txBody>
        </p:sp>
      </p:grp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强化项目管理体系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总承包方应建立完善的项目管理体系，确保项目的质量、进度和成本等方面得到有效控制。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优化资源配置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总承包方应根据项目需求，合理配置人力、物力、财力等资源，提高资源利用效率。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加强风险管理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总承包方应识别和评估项目中的潜在风险，并制定相应的应对措施，降低风险对项目的影响。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总承包方战略配置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https://d.book118.com/587013046163006042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113</Paragraphs>
  <Slides>19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baseType="lpstr" size="24">
      <vt:lpstr>Arial</vt:lpstr>
      <vt:lpstr>Calibri</vt:lpstr>
      <vt:lpstr>Microsoft Yahei</vt:lpstr>
      <vt:lpstr>Bebas Neue Regular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2024-09-16T11:15:15.883</cp:lastPrinted>
  <dcterms:created xsi:type="dcterms:W3CDTF">2024-09-16T03:15:15Z</dcterms:created>
  <dcterms:modified xsi:type="dcterms:W3CDTF">2024-09-16T03:15:18Z</dcterms:modified>
</cp:coreProperties>
</file>