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mf" ContentType="image/x-wmf"/>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8" r:id="rId43"/>
  </p:sldIdLst>
  <p:sldSz cx="9144000" cy="6858000"/>
  <p:notesSz cx="6858000" cy="9144000"/>
  <p:custDataLst>
    <p:tags r:id="rId4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tags" Target="tags/tag1.xml" /><Relationship Id="rId45" Type="http://schemas.openxmlformats.org/officeDocument/2006/relationships/presProps" Target="presProps.xml" /><Relationship Id="rId46" Type="http://schemas.openxmlformats.org/officeDocument/2006/relationships/viewProps" Target="viewProps.xml" /><Relationship Id="rId47" Type="http://schemas.openxmlformats.org/officeDocument/2006/relationships/theme" Target="theme/theme1.xml" /><Relationship Id="rId48"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8.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10.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1.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2.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3.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14.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F0B6A1-4BA9-4F7F-8C58-A5DA6E5A24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A8F59B-9D11-4B4D-8FAC-2127F2128B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9A2341-FE68-425A-9C1F-3F1E32243B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0E74A0-FCA0-4D44-9595-27899FA399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6FC58D-CC3E-4DD6-9D08-EBC0B14808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1AE39A-F573-4969-8738-E5F71211B1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CF72FF-D4B2-4B59-9E74-ADD1614CB0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EC0962-26DB-491E-AF28-9578872FE3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BDF007-8FD9-40FA-9417-1D1E35F79C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FB7427-F96A-4A03-A9D8-937F80DD8B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C43801-E92F-4C0F-933C-4846DB178D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Tree>
  </p:cSld>
  <p:clrMapOvr>
    <a:masterClrMapping/>
  </p:clrMapOvr>
  <p:transition>
    <p:pull/>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pull/>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Tree>
  </p:cSld>
  <p:clrMapOvr>
    <a:masterClrMapping/>
  </p:clrMapOvr>
  <p:transition>
    <p:pull/>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pull/>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pull/>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Tree>
  </p:cSld>
  <p:clrMapOvr>
    <a:masterClrMapping/>
  </p:clrMapOvr>
  <p:transition>
    <p:pull/>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pull/>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pull/>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 typeface="Wingdings" pitchFamily="2" charset="2"/>
              <a:buNone/>
              <a:defRPr/>
            </a:pPr>
            <a:endParaRPr kumimoji="0" lang="zh-CN" altLang="en-US" sz="3200" b="0" i="0" u="none" strike="noStrike" kern="0" cap="none" spc="0" normalizeH="0" baseline="0" noProof="0" smtClean="0">
              <a:ln>
                <a:noFill/>
              </a:ln>
              <a:solidFill>
                <a:schemeClr val="accent2"/>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pull/>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pull/>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515100" y="609600"/>
            <a:ext cx="1943100" cy="54864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85800" y="609600"/>
            <a:ext cx="5676900" cy="54864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pull/>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2"/>
          <a:tile tx="0" ty="0" sx="100000" sy="100000" flip="none" algn="tl"/>
        </a:blipFill>
      </p:bgPr>
    </p:bg>
    <p:spTree>
      <p:nvGrpSpPr>
        <p:cNvPr id="1" name=""/>
        <p:cNvGrpSpPr/>
        <p:nvPr/>
      </p:nvGrpSpPr>
      <p:grpSpPr/>
      <p:sp>
        <p:nvSpPr>
          <p:cNvPr id="1026" name="Rectangle 2"/>
          <p:cNvSpPr/>
          <p:nvPr>
            <p:ph type="title"/>
          </p:nvPr>
        </p:nvSpPr>
        <p:spPr>
          <a:xfrm>
            <a:off x="685800" y="609600"/>
            <a:ext cx="7772400" cy="1143000"/>
          </a:xfrm>
          <a:prstGeom prst="rect">
            <a:avLst/>
          </a:prstGeom>
          <a:noFill/>
          <a:ln>
            <a:solidFill>
              <a:schemeClr val="bg1"/>
            </a:solidFill>
            <a:miter lim="800000"/>
          </a:ln>
        </p:spPr>
        <p:txBody>
          <a:bodyPr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3200" b="1" i="0" u="none">
                <a:solidFill>
                  <a:schemeClr val="tx1"/>
                </a:solidFill>
                <a:latin typeface="+mj-lt"/>
                <a:ea typeface="+mj-ea"/>
                <a:cs typeface="+mj-cs"/>
              </a:defRPr>
            </a:lvl1pPr>
            <a:lvl2pPr algn="ctr" rtl="0" eaLnBrk="0" fontAlgn="base" hangingPunct="0">
              <a:spcBef>
                <a:spcPct val="0"/>
              </a:spcBef>
              <a:spcAft>
                <a:spcPct val="0"/>
              </a:spcAft>
              <a:defRPr lang="zh-CN" altLang="en-US" sz="3200" b="1">
                <a:solidFill>
                  <a:schemeClr val="tx1"/>
                </a:solidFill>
                <a:latin typeface="Times New Roman" pitchFamily="18" charset="0"/>
                <a:ea typeface="宋体" pitchFamily="2" charset="-122"/>
              </a:defRPr>
            </a:lvl2pPr>
            <a:lvl3pPr algn="ctr" rtl="0" eaLnBrk="0" fontAlgn="base" hangingPunct="0">
              <a:spcBef>
                <a:spcPct val="0"/>
              </a:spcBef>
              <a:spcAft>
                <a:spcPct val="0"/>
              </a:spcAft>
              <a:defRPr lang="zh-CN" altLang="en-US" sz="3200" b="1">
                <a:solidFill>
                  <a:schemeClr val="tx1"/>
                </a:solidFill>
                <a:latin typeface="Times New Roman" pitchFamily="18" charset="0"/>
                <a:ea typeface="宋体" pitchFamily="2" charset="-122"/>
              </a:defRPr>
            </a:lvl3pPr>
            <a:lvl4pPr algn="ctr" rtl="0" eaLnBrk="0" fontAlgn="base" hangingPunct="0">
              <a:spcBef>
                <a:spcPct val="0"/>
              </a:spcBef>
              <a:spcAft>
                <a:spcPct val="0"/>
              </a:spcAft>
              <a:defRPr lang="zh-CN" altLang="en-US" sz="3200" b="1">
                <a:solidFill>
                  <a:schemeClr val="tx1"/>
                </a:solidFill>
                <a:latin typeface="Times New Roman" pitchFamily="18" charset="0"/>
                <a:ea typeface="宋体" pitchFamily="2" charset="-122"/>
              </a:defRPr>
            </a:lvl4pPr>
            <a:lvl5pPr algn="ctr" rtl="0" eaLnBrk="0" fontAlgn="base" hangingPunct="0">
              <a:spcBef>
                <a:spcPct val="0"/>
              </a:spcBef>
              <a:spcAft>
                <a:spcPct val="0"/>
              </a:spcAft>
              <a:defRPr lang="zh-CN" altLang="en-US" sz="3200" b="1">
                <a:solidFill>
                  <a:schemeClr val="tx1"/>
                </a:solidFill>
                <a:latin typeface="Times New Roman" pitchFamily="18" charset="0"/>
                <a:ea typeface="宋体" pitchFamily="2" charset="-122"/>
              </a:defRPr>
            </a:lvl5pPr>
            <a:lvl6pPr marL="457200" algn="ctr" rtl="0" fontAlgn="base">
              <a:spcBef>
                <a:spcPct val="0"/>
              </a:spcBef>
              <a:spcAft>
                <a:spcPct val="0"/>
              </a:spcAft>
              <a:defRPr lang="zh-CN" altLang="en-US" sz="3200" b="1">
                <a:solidFill>
                  <a:schemeClr val="tx1"/>
                </a:solidFill>
                <a:latin typeface="Times New Roman" pitchFamily="18" charset="0"/>
                <a:ea typeface="宋体" pitchFamily="2" charset="-122"/>
              </a:defRPr>
            </a:lvl6pPr>
            <a:lvl7pPr marL="914400" algn="ctr" rtl="0" fontAlgn="base">
              <a:spcBef>
                <a:spcPct val="0"/>
              </a:spcBef>
              <a:spcAft>
                <a:spcPct val="0"/>
              </a:spcAft>
              <a:defRPr lang="zh-CN" altLang="en-US" sz="3200" b="1">
                <a:solidFill>
                  <a:schemeClr val="tx1"/>
                </a:solidFill>
                <a:latin typeface="Times New Roman" pitchFamily="18" charset="0"/>
                <a:ea typeface="宋体" pitchFamily="2" charset="-122"/>
              </a:defRPr>
            </a:lvl7pPr>
            <a:lvl8pPr marL="1371600" algn="ctr" rtl="0" fontAlgn="base">
              <a:spcBef>
                <a:spcPct val="0"/>
              </a:spcBef>
              <a:spcAft>
                <a:spcPct val="0"/>
              </a:spcAft>
              <a:defRPr lang="zh-CN" altLang="en-US" sz="3200" b="1">
                <a:solidFill>
                  <a:schemeClr val="tx1"/>
                </a:solidFill>
                <a:latin typeface="Times New Roman" pitchFamily="18" charset="0"/>
                <a:ea typeface="宋体" pitchFamily="2" charset="-122"/>
              </a:defRPr>
            </a:lvl8pPr>
            <a:lvl9pPr marL="1828800" algn="ctr" rtl="0" fontAlgn="base">
              <a:spcBef>
                <a:spcPct val="0"/>
              </a:spcBef>
              <a:spcAft>
                <a:spcPct val="0"/>
              </a:spcAft>
              <a:defRPr lang="zh-CN" altLang="en-US" sz="3200" b="1">
                <a:solidFill>
                  <a:schemeClr val="tx1"/>
                </a:solidFill>
                <a:latin typeface="Times New Roman" pitchFamily="18" charset="0"/>
                <a:ea typeface="宋体" pitchFamily="2" charset="-122"/>
              </a:defRPr>
            </a:lvl9pPr>
          </a:lstStyle>
          <a:p>
            <a:pPr lvl="0"/>
            <a:r>
              <a:t>单击此处编辑母版标题样式</a:t>
            </a:r>
          </a:p>
        </p:txBody>
      </p:sp>
      <p:sp>
        <p:nvSpPr>
          <p:cNvPr id="1027" name="Rectangle 3"/>
          <p:cNvSpPr/>
          <p:nvPr>
            <p:ph type="body" idx="1"/>
          </p:nvPr>
        </p:nvSpPr>
        <p:spPr>
          <a:xfrm>
            <a:off x="685800" y="1981200"/>
            <a:ext cx="7772400" cy="4114800"/>
          </a:xfrm>
          <a:prstGeom prst="rect">
            <a:avLst/>
          </a:prstGeom>
          <a:noFill/>
          <a:ln>
            <a:noFill/>
            <a:miter lim="800000"/>
          </a:ln>
        </p:spPr>
        <p:txBody>
          <a:bodyPr>
            <a:noAutofit/>
          </a:bodyPr>
          <a:lstStyle>
            <a:lvl1pPr marL="342900" indent="-342900" algn="l" defTabSz="914400" rtl="0" eaLnBrk="0" fontAlgn="base" hangingPunct="0">
              <a:lnSpc>
                <a:spcPct val="100000"/>
              </a:lnSpc>
              <a:spcBef>
                <a:spcPct val="20000"/>
              </a:spcBef>
              <a:spcAft>
                <a:spcPct val="0"/>
              </a:spcAft>
              <a:buClrTx/>
              <a:buSzTx/>
              <a:buFont typeface="Wingdings" pitchFamily="2" charset="2"/>
              <a:buChar char="n"/>
              <a:defRPr kumimoji="0" lang="zh-CN" altLang="en-US" sz="3200" b="0" i="0" u="none">
                <a:solidFill>
                  <a:schemeClr val="accent2"/>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Wingdings" pitchFamily="2" charset="2"/>
              <a:buChar char="n"/>
              <a:defRPr kumimoji="0" lang="zh-CN" altLang="en-US" sz="2800" b="0" i="0" u="none">
                <a:solidFill>
                  <a:schemeClr val="accent2"/>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 typeface="Wingdings" pitchFamily="2" charset="2"/>
              <a:buChar char="n"/>
              <a:defRPr kumimoji="0" lang="zh-CN" altLang="en-US" sz="2400" b="0" i="0" u="none">
                <a:solidFill>
                  <a:schemeClr val="accent2"/>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itchFamily="2" charset="2"/>
              <a:buChar char="n"/>
              <a:defRPr kumimoji="0" lang="zh-CN" altLang="en-US" sz="2000" b="0" i="0" u="none">
                <a:solidFill>
                  <a:schemeClr val="accent2"/>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itchFamily="2" charset="2"/>
              <a:buChar char="n"/>
              <a:defRPr kumimoji="0" lang="zh-CN" altLang="en-US" sz="2000" b="0" i="0" u="none">
                <a:solidFill>
                  <a:schemeClr val="accent2"/>
                </a:solidFill>
                <a:latin typeface="+mn-lt"/>
                <a:ea typeface="+mn-ea"/>
              </a:defRPr>
            </a:lvl5pPr>
            <a:lvl6pPr marL="2514600" indent="-228600" algn="l" rtl="0" fontAlgn="base">
              <a:spcBef>
                <a:spcPct val="20000"/>
              </a:spcBef>
              <a:spcAft>
                <a:spcPct val="0"/>
              </a:spcAft>
              <a:buFont typeface="Wingdings" pitchFamily="2" charset="2"/>
              <a:buChar char="n"/>
              <a:defRPr lang="zh-CN" altLang="en-US" sz="2000">
                <a:solidFill>
                  <a:schemeClr val="accent2"/>
                </a:solidFill>
                <a:latin typeface="+mn-lt"/>
                <a:ea typeface="+mn-ea"/>
              </a:defRPr>
            </a:lvl6pPr>
            <a:lvl7pPr marL="2971800" indent="-228600" algn="l" rtl="0" fontAlgn="base">
              <a:spcBef>
                <a:spcPct val="20000"/>
              </a:spcBef>
              <a:spcAft>
                <a:spcPct val="0"/>
              </a:spcAft>
              <a:buFont typeface="Wingdings" pitchFamily="2" charset="2"/>
              <a:buChar char="n"/>
              <a:defRPr lang="zh-CN" altLang="en-US" sz="2000">
                <a:solidFill>
                  <a:schemeClr val="accent2"/>
                </a:solidFill>
                <a:latin typeface="+mn-lt"/>
                <a:ea typeface="+mn-ea"/>
              </a:defRPr>
            </a:lvl7pPr>
            <a:lvl8pPr marL="3429000" indent="-228600" algn="l" rtl="0" fontAlgn="base">
              <a:spcBef>
                <a:spcPct val="20000"/>
              </a:spcBef>
              <a:spcAft>
                <a:spcPct val="0"/>
              </a:spcAft>
              <a:buFont typeface="Wingdings" pitchFamily="2" charset="2"/>
              <a:buChar char="n"/>
              <a:defRPr lang="zh-CN" altLang="en-US" sz="2000">
                <a:solidFill>
                  <a:schemeClr val="accent2"/>
                </a:solidFill>
                <a:latin typeface="+mn-lt"/>
                <a:ea typeface="+mn-ea"/>
              </a:defRPr>
            </a:lvl8pPr>
            <a:lvl9pPr marL="3886200" indent="-228600" algn="l" rtl="0" fontAlgn="base">
              <a:spcBef>
                <a:spcPct val="20000"/>
              </a:spcBef>
              <a:spcAft>
                <a:spcPct val="0"/>
              </a:spcAft>
              <a:buFont typeface="Wingdings" pitchFamily="2" charset="2"/>
              <a:buChar char="n"/>
              <a:defRPr lang="zh-CN" altLang="en-US" sz="2000">
                <a:solidFill>
                  <a:schemeClr val="accent2"/>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cxnSp>
        <p:nvCxnSpPr>
          <p:cNvPr id="1028" name="Line 4"/>
          <p:cNvCxnSpPr/>
          <p:nvPr/>
        </p:nvCxnSpPr>
        <p:spPr>
          <a:xfrm flipH="1">
            <a:off x="323850" y="476250"/>
            <a:ext cx="0" cy="5976938"/>
          </a:xfrm>
          <a:prstGeom prst="line">
            <a:avLst/>
          </a:prstGeom>
          <a:noFill/>
          <a:ln w="28575">
            <a:solidFill>
              <a:schemeClr val="tx1"/>
            </a:solidFill>
            <a:miter lim="800000"/>
          </a:ln>
        </p:spPr>
      </p:cxnSp>
      <p:cxnSp>
        <p:nvCxnSpPr>
          <p:cNvPr id="1029" name="Line 5"/>
          <p:cNvCxnSpPr/>
          <p:nvPr/>
        </p:nvCxnSpPr>
        <p:spPr>
          <a:xfrm flipH="1">
            <a:off x="8893175" y="476250"/>
            <a:ext cx="0" cy="5976938"/>
          </a:xfrm>
          <a:prstGeom prst="line">
            <a:avLst/>
          </a:prstGeom>
          <a:noFill/>
          <a:ln w="28575">
            <a:solidFill>
              <a:schemeClr val="tx1"/>
            </a:solidFill>
            <a:miter lim="800000"/>
          </a:ln>
        </p:spPr>
      </p:cxnSp>
      <p:cxnSp>
        <p:nvCxnSpPr>
          <p:cNvPr id="1030" name="Line 6"/>
          <p:cNvCxnSpPr/>
          <p:nvPr/>
        </p:nvCxnSpPr>
        <p:spPr>
          <a:xfrm>
            <a:off x="323850" y="6453188"/>
            <a:ext cx="6264275" cy="0"/>
          </a:xfrm>
          <a:prstGeom prst="line">
            <a:avLst/>
          </a:prstGeom>
          <a:noFill/>
          <a:ln w="28575">
            <a:solidFill>
              <a:schemeClr val="tx1"/>
            </a:solidFill>
            <a:miter lim="800000"/>
          </a:ln>
        </p:spPr>
      </p:cxnSp>
      <p:cxnSp>
        <p:nvCxnSpPr>
          <p:cNvPr id="1031" name="Line 7"/>
          <p:cNvCxnSpPr/>
          <p:nvPr/>
        </p:nvCxnSpPr>
        <p:spPr>
          <a:xfrm>
            <a:off x="323850" y="476250"/>
            <a:ext cx="7993062" cy="0"/>
          </a:xfrm>
          <a:prstGeom prst="line">
            <a:avLst/>
          </a:prstGeom>
          <a:noFill/>
          <a:ln w="28575">
            <a:solidFill>
              <a:schemeClr val="tx1"/>
            </a:solidFill>
            <a:miter lim="800000"/>
          </a:ln>
        </p:spPr>
      </p:cxnSp>
      <p:cxnSp>
        <p:nvCxnSpPr>
          <p:cNvPr id="1032" name="Line 10"/>
          <p:cNvCxnSpPr/>
          <p:nvPr/>
        </p:nvCxnSpPr>
        <p:spPr>
          <a:xfrm>
            <a:off x="8243888" y="476250"/>
            <a:ext cx="658812" cy="0"/>
          </a:xfrm>
          <a:prstGeom prst="line">
            <a:avLst/>
          </a:prstGeom>
          <a:noFill/>
          <a:ln w="28575">
            <a:solidFill>
              <a:schemeClr val="tx1"/>
            </a:solidFill>
            <a:miter lim="800000"/>
          </a:ln>
        </p:spPr>
      </p:cxnSp>
      <p:cxnSp>
        <p:nvCxnSpPr>
          <p:cNvPr id="1033" name="Line 11"/>
          <p:cNvCxnSpPr/>
          <p:nvPr/>
        </p:nvCxnSpPr>
        <p:spPr>
          <a:xfrm>
            <a:off x="6516688" y="6453188"/>
            <a:ext cx="2376488" cy="0"/>
          </a:xfrm>
          <a:prstGeom prst="line">
            <a:avLst/>
          </a:prstGeom>
          <a:noFill/>
          <a:ln w="28575">
            <a:solidFill>
              <a:schemeClr val="tx1"/>
            </a:solidFill>
            <a:miter lim="800000"/>
          </a:ln>
        </p:spPr>
      </p:cxnSp>
      <p:sp>
        <p:nvSpPr>
          <p:cNvPr id="1034" name="Rectangle 12"/>
          <p:cNvSpPr>
            <a:spLocks noGrp="1" noChangeArrowheads="1"/>
          </p:cNvSpPr>
          <p:nvPr>
            <p:ph type="dt" sz="half" idx="2"/>
          </p:nvPr>
        </p:nvSpPr>
        <p:spPr bwMode="auto">
          <a:xfrm>
            <a:off x="323850" y="6481763"/>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lgn="l" rtl="0" eaLnBrk="1" hangingPunct="1">
              <a:defRPr kumimoji="0"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fld id="{6A35CCB1-E618-4DBA-A56F-6AAF0DA30C46}" type="datetime1">
              <a:rPr kumimoji="1" lang="zh-CN" altLang="en-US" sz="1400">
                <a:latin typeface="Times New Roman" pitchFamily="18" charset="0"/>
              </a:rPr>
              <a:t>*</a:t>
            </a:fld>
            <a:endParaRPr kumimoji="1" lang="en-US" altLang="zh-CN" sz="1400">
              <a:latin typeface="Times New Roman" pitchFamily="18" charset="0"/>
            </a:endParaRPr>
          </a:p>
        </p:txBody>
      </p:sp>
      <p:sp>
        <p:nvSpPr>
          <p:cNvPr id="1035" name="Rectangle 13"/>
          <p:cNvSpPr>
            <a:spLocks noGrp="1" noChangeArrowheads="1"/>
          </p:cNvSpPr>
          <p:nvPr>
            <p:ph type="sldNum" sz="quarter" idx="4"/>
          </p:nvPr>
        </p:nvSpPr>
        <p:spPr bwMode="auto">
          <a:xfrm>
            <a:off x="6553200" y="6481763"/>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lgn="l" rtl="0" eaLnBrk="1" hangingPunct="1">
              <a:defRPr kumimoji="0" lang="zh-CN" altLang="en-US"/>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142EAA7A-179D-47EF-938A-95897B6AB0ED}" type="slidenum">
              <a:rPr kumimoji="1" lang="en-US" altLang="zh-CN" sz="1400">
                <a:latin typeface="Times New Roman" pitchFamily="18" charset="0"/>
              </a:rPr>
              <a:t>*</a:t>
            </a:fld>
            <a:endParaRPr kumimoji="1" lang="en-US" altLang="zh-CN" sz="140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pull/>
  </p:transition>
  <p:timing/>
  <p:txStyles>
    <p:titleStyle>
      <a:lvl1pPr marL="0" indent="0" algn="ctr" defTabSz="914400" rtl="0" eaLnBrk="0" fontAlgn="base" hangingPunct="0">
        <a:lnSpc>
          <a:spcPct val="100000"/>
        </a:lnSpc>
        <a:spcBef>
          <a:spcPct val="0"/>
        </a:spcBef>
        <a:spcAft>
          <a:spcPct val="0"/>
        </a:spcAft>
        <a:buClrTx/>
        <a:buSzTx/>
        <a:buFontTx/>
        <a:buNone/>
        <a:defRPr kumimoji="0" sz="3200" b="1" i="0" u="none">
          <a:solidFill>
            <a:schemeClr val="tx1"/>
          </a:solidFill>
          <a:latin typeface="+mj-lt"/>
          <a:ea typeface="+mj-ea"/>
          <a:cs typeface="+mj-cs"/>
        </a:defRPr>
      </a:lvl1pPr>
      <a:lvl2pPr algn="ctr" rtl="0" eaLnBrk="0" fontAlgn="base" hangingPunct="0">
        <a:spcBef>
          <a:spcPct val="0"/>
        </a:spcBef>
        <a:spcAft>
          <a:spcPct val="0"/>
        </a:spcAft>
        <a:defRPr sz="3200" b="1">
          <a:solidFill>
            <a:schemeClr val="tx1"/>
          </a:solidFill>
          <a:latin typeface="Times New Roman" pitchFamily="18" charset="0"/>
          <a:ea typeface="宋体" pitchFamily="2" charset="-122"/>
        </a:defRPr>
      </a:lvl2pPr>
      <a:lvl3pPr algn="ctr" rtl="0" eaLnBrk="0" fontAlgn="base" hangingPunct="0">
        <a:spcBef>
          <a:spcPct val="0"/>
        </a:spcBef>
        <a:spcAft>
          <a:spcPct val="0"/>
        </a:spcAft>
        <a:defRPr sz="3200" b="1">
          <a:solidFill>
            <a:schemeClr val="tx1"/>
          </a:solidFill>
          <a:latin typeface="Times New Roman" pitchFamily="18" charset="0"/>
          <a:ea typeface="宋体" pitchFamily="2" charset="-122"/>
        </a:defRPr>
      </a:lvl3pPr>
      <a:lvl4pPr algn="ctr" rtl="0" eaLnBrk="0" fontAlgn="base" hangingPunct="0">
        <a:spcBef>
          <a:spcPct val="0"/>
        </a:spcBef>
        <a:spcAft>
          <a:spcPct val="0"/>
        </a:spcAft>
        <a:defRPr sz="3200" b="1">
          <a:solidFill>
            <a:schemeClr val="tx1"/>
          </a:solidFill>
          <a:latin typeface="Times New Roman" pitchFamily="18" charset="0"/>
          <a:ea typeface="宋体" pitchFamily="2" charset="-122"/>
        </a:defRPr>
      </a:lvl4pPr>
      <a:lvl5pPr algn="ctr" rtl="0" eaLnBrk="0" fontAlgn="base" hangingPunct="0">
        <a:spcBef>
          <a:spcPct val="0"/>
        </a:spcBef>
        <a:spcAft>
          <a:spcPct val="0"/>
        </a:spcAft>
        <a:defRPr sz="3200" b="1">
          <a:solidFill>
            <a:schemeClr val="tx1"/>
          </a:solidFill>
          <a:latin typeface="Times New Roman" pitchFamily="18" charset="0"/>
          <a:ea typeface="宋体" pitchFamily="2" charset="-122"/>
        </a:defRPr>
      </a:lvl5pPr>
      <a:lvl6pPr marL="457200" algn="ctr" rtl="0" fontAlgn="base">
        <a:spcBef>
          <a:spcPct val="0"/>
        </a:spcBef>
        <a:spcAft>
          <a:spcPct val="0"/>
        </a:spcAft>
        <a:defRPr sz="3200" b="1">
          <a:solidFill>
            <a:schemeClr val="tx1"/>
          </a:solidFill>
          <a:latin typeface="Times New Roman" pitchFamily="18" charset="0"/>
          <a:ea typeface="宋体" pitchFamily="2" charset="-122"/>
        </a:defRPr>
      </a:lvl6pPr>
      <a:lvl7pPr marL="914400" algn="ctr" rtl="0" fontAlgn="base">
        <a:spcBef>
          <a:spcPct val="0"/>
        </a:spcBef>
        <a:spcAft>
          <a:spcPct val="0"/>
        </a:spcAft>
        <a:defRPr sz="3200" b="1">
          <a:solidFill>
            <a:schemeClr val="tx1"/>
          </a:solidFill>
          <a:latin typeface="Times New Roman" pitchFamily="18" charset="0"/>
          <a:ea typeface="宋体" pitchFamily="2" charset="-122"/>
        </a:defRPr>
      </a:lvl7pPr>
      <a:lvl8pPr marL="1371600" algn="ctr" rtl="0" fontAlgn="base">
        <a:spcBef>
          <a:spcPct val="0"/>
        </a:spcBef>
        <a:spcAft>
          <a:spcPct val="0"/>
        </a:spcAft>
        <a:defRPr sz="3200" b="1">
          <a:solidFill>
            <a:schemeClr val="tx1"/>
          </a:solidFill>
          <a:latin typeface="Times New Roman" pitchFamily="18" charset="0"/>
          <a:ea typeface="宋体" pitchFamily="2" charset="-122"/>
        </a:defRPr>
      </a:lvl8pPr>
      <a:lvl9pPr marL="1828800" algn="ctr" rtl="0" fontAlgn="base">
        <a:spcBef>
          <a:spcPct val="0"/>
        </a:spcBef>
        <a:spcAft>
          <a:spcPct val="0"/>
        </a:spcAft>
        <a:defRPr sz="3200" b="1">
          <a:solidFill>
            <a:schemeClr val="tx1"/>
          </a:solidFill>
          <a:latin typeface="Times New Roman" pitchFamily="18" charset="0"/>
          <a:ea typeface="宋体" pitchFamily="2" charset="-122"/>
        </a:defRPr>
      </a:lvl9pPr>
    </p:titleStyle>
    <p:bodyStyle>
      <a:lvl1pPr marL="342900" indent="-342900" algn="l" defTabSz="914400" rtl="0" eaLnBrk="0" fontAlgn="base" hangingPunct="0">
        <a:lnSpc>
          <a:spcPct val="100000"/>
        </a:lnSpc>
        <a:spcBef>
          <a:spcPct val="20000"/>
        </a:spcBef>
        <a:spcAft>
          <a:spcPct val="0"/>
        </a:spcAft>
        <a:buClrTx/>
        <a:buSzTx/>
        <a:buFont typeface="Wingdings" pitchFamily="2" charset="2"/>
        <a:buChar char="n"/>
        <a:defRPr kumimoji="0" sz="3200" b="0" i="0" u="none">
          <a:solidFill>
            <a:schemeClr val="accent2"/>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Wingdings" pitchFamily="2" charset="2"/>
        <a:buChar char="n"/>
        <a:defRPr kumimoji="0" sz="2800" b="0" i="0" u="none">
          <a:solidFill>
            <a:schemeClr val="accent2"/>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 typeface="Wingdings" pitchFamily="2" charset="2"/>
        <a:buChar char="n"/>
        <a:defRPr kumimoji="0" sz="2400" b="0" i="0" u="none">
          <a:solidFill>
            <a:schemeClr val="accent2"/>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itchFamily="2" charset="2"/>
        <a:buChar char="n"/>
        <a:defRPr kumimoji="0" sz="2000" b="0" i="0" u="none">
          <a:solidFill>
            <a:schemeClr val="accent2"/>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itchFamily="2" charset="2"/>
        <a:buChar char="n"/>
        <a:defRPr kumimoji="0" sz="2000" b="0" i="0" u="none">
          <a:solidFill>
            <a:schemeClr val="accent2"/>
          </a:solidFill>
          <a:latin typeface="+mn-lt"/>
          <a:ea typeface="+mn-ea"/>
        </a:defRPr>
      </a:lvl5pPr>
      <a:lvl6pPr marL="2514600" indent="-228600" algn="l" rtl="0" fontAlgn="base">
        <a:spcBef>
          <a:spcPct val="20000"/>
        </a:spcBef>
        <a:spcAft>
          <a:spcPct val="0"/>
        </a:spcAft>
        <a:buFont typeface="Wingdings" pitchFamily="2" charset="2"/>
        <a:buChar char="n"/>
        <a:defRPr sz="2000">
          <a:solidFill>
            <a:schemeClr val="accent2"/>
          </a:solidFill>
          <a:latin typeface="+mn-lt"/>
          <a:ea typeface="+mn-ea"/>
        </a:defRPr>
      </a:lvl6pPr>
      <a:lvl7pPr marL="2971800" indent="-228600" algn="l" rtl="0" fontAlgn="base">
        <a:spcBef>
          <a:spcPct val="20000"/>
        </a:spcBef>
        <a:spcAft>
          <a:spcPct val="0"/>
        </a:spcAft>
        <a:buFont typeface="Wingdings" pitchFamily="2" charset="2"/>
        <a:buChar char="n"/>
        <a:defRPr sz="2000">
          <a:solidFill>
            <a:schemeClr val="accent2"/>
          </a:solidFill>
          <a:latin typeface="+mn-lt"/>
          <a:ea typeface="+mn-ea"/>
        </a:defRPr>
      </a:lvl7pPr>
      <a:lvl8pPr marL="3429000" indent="-228600" algn="l" rtl="0" fontAlgn="base">
        <a:spcBef>
          <a:spcPct val="20000"/>
        </a:spcBef>
        <a:spcAft>
          <a:spcPct val="0"/>
        </a:spcAft>
        <a:buFont typeface="Wingdings" pitchFamily="2" charset="2"/>
        <a:buChar char="n"/>
        <a:defRPr sz="2000">
          <a:solidFill>
            <a:schemeClr val="accent2"/>
          </a:solidFill>
          <a:latin typeface="+mn-lt"/>
          <a:ea typeface="+mn-ea"/>
        </a:defRPr>
      </a:lvl8pPr>
      <a:lvl9pPr marL="3886200" indent="-228600" algn="l" rtl="0" fontAlgn="base">
        <a:spcBef>
          <a:spcPct val="20000"/>
        </a:spcBef>
        <a:spcAft>
          <a:spcPct val="0"/>
        </a:spcAft>
        <a:buFont typeface="Wingdings" pitchFamily="2" charset="2"/>
        <a:buChar char="n"/>
        <a:defRPr sz="2000">
          <a:solidFill>
            <a:schemeClr val="accent2"/>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6.jpeg" /><Relationship Id="rId11" Type="http://schemas.openxmlformats.org/officeDocument/2006/relationships/hyperlink" Target="file:///D:\&#32593;&#31449;&#25910;&#38598;\www.absconsulting.com\www.absconsulting.com\mkt_waterWastewater.html" TargetMode="External" /><Relationship Id="rId12" Type="http://schemas.openxmlformats.org/officeDocument/2006/relationships/image" Target="../media/image7.jpeg" /><Relationship Id="rId13" Type="http://schemas.openxmlformats.org/officeDocument/2006/relationships/hyperlink" Target="file:///D:\&#32593;&#31449;&#25910;&#38598;\www.absconsulting.com\www.absconsulting.com\mkt_bldgsFacilities.html" TargetMode="External" /><Relationship Id="rId2" Type="http://schemas.openxmlformats.org/officeDocument/2006/relationships/image" Target="../media/image2.jpeg" /><Relationship Id="rId3" Type="http://schemas.openxmlformats.org/officeDocument/2006/relationships/hyperlink" Target="file:///D:\&#32593;&#31449;&#25910;&#38598;\www.absconsulting.com\www.absconsulting.com\mkt_marineOffshore.html" TargetMode="External" /><Relationship Id="rId4" Type="http://schemas.openxmlformats.org/officeDocument/2006/relationships/image" Target="../media/image3.jpeg" /><Relationship Id="rId5" Type="http://schemas.openxmlformats.org/officeDocument/2006/relationships/hyperlink" Target="file:///D:\&#32593;&#31449;&#25910;&#38598;\www.absconsulting.com\www.absconsulting.com\mkt_processInd.html" TargetMode="External" /><Relationship Id="rId6" Type="http://schemas.openxmlformats.org/officeDocument/2006/relationships/image" Target="../media/image4.jpeg" /><Relationship Id="rId7" Type="http://schemas.openxmlformats.org/officeDocument/2006/relationships/hyperlink" Target="file:///D:\&#32593;&#31449;&#25910;&#38598;\www.absconsulting.com\www.absconsulting.com\mkt_usGovt.html" TargetMode="External" /><Relationship Id="rId8" Type="http://schemas.openxmlformats.org/officeDocument/2006/relationships/image" Target="../media/image5.jpeg" /><Relationship Id="rId9" Type="http://schemas.openxmlformats.org/officeDocument/2006/relationships/hyperlink" Target="file:///D:\&#32593;&#31449;&#25910;&#38598;\www.absconsulting.com\www.absconsulting.com\mkt_utilities.html" TargetMode="Externa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oleObject1.bin" TargetMode="Internal" /><Relationship Id="rId3" Type="http://schemas.openxmlformats.org/officeDocument/2006/relationships/image" Target="../media/image8.wmf" /><Relationship Id="rId4" Type="http://schemas.openxmlformats.org/officeDocument/2006/relationships/vmlDrawing" Target="../drawings/vmlDrawing1.v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wmf"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oleObject2.bin" TargetMode="Internal" /><Relationship Id="rId3" Type="http://schemas.openxmlformats.org/officeDocument/2006/relationships/image" Target="../media/image10.wmf" /><Relationship Id="rId4" Type="http://schemas.openxmlformats.org/officeDocument/2006/relationships/vmlDrawing" Target="../drawings/vmlDrawing2.v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oleObject3.bin" TargetMode="Internal" /><Relationship Id="rId3" Type="http://schemas.openxmlformats.org/officeDocument/2006/relationships/image" Target="../media/image11.emf" /><Relationship Id="rId4" Type="http://schemas.openxmlformats.org/officeDocument/2006/relationships/vmlDrawing" Target="../drawings/vmlDrawing3.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oleObject4.bin" TargetMode="Internal" /><Relationship Id="rId3" Type="http://schemas.openxmlformats.org/officeDocument/2006/relationships/image" Target="../media/image12.emf" /><Relationship Id="rId4" Type="http://schemas.openxmlformats.org/officeDocument/2006/relationships/vmlDrawing" Target="../drawings/vmlDrawing4.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oleObject5.bin" TargetMode="Internal" /><Relationship Id="rId3" Type="http://schemas.openxmlformats.org/officeDocument/2006/relationships/image" Target="../media/image13.emf" /><Relationship Id="rId4" Type="http://schemas.openxmlformats.org/officeDocument/2006/relationships/vmlDrawing" Target="../drawings/vmlDrawing5.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oleObject6.bin" TargetMode="Internal" /><Relationship Id="rId3" Type="http://schemas.openxmlformats.org/officeDocument/2006/relationships/image" Target="../media/image14.emf" /><Relationship Id="rId4" Type="http://schemas.openxmlformats.org/officeDocument/2006/relationships/vmlDrawing" Target="../drawings/vmlDrawing6.v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01310304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日期占位符 3"/>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1333BD3F-A152-4D8E-ACFD-1C5D82345B8D}"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2051" name="灯片编号占位符 4"/>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2B3443CA-DAB1-4A05-B9D8-018945454984}" type="slidenum">
              <a:rPr kumimoji="1" lang="en-US" altLang="zh-CN" sz="1400">
                <a:latin typeface="Times New Roman" pitchFamily="18" charset="0"/>
              </a:rPr>
              <a:t>1</a:t>
            </a:fld>
            <a:endParaRPr kumimoji="1" lang="en-US" altLang="zh-CN" sz="1400">
              <a:latin typeface="Times New Roman" pitchFamily="18" charset="0"/>
            </a:endParaRPr>
          </a:p>
        </p:txBody>
      </p:sp>
      <p:sp>
        <p:nvSpPr>
          <p:cNvPr id="2052" name="Text Box 4"/>
          <p:cNvSpPr/>
          <p:nvPr>
            <p:ph type="body" idx="4294967295"/>
          </p:nvPr>
        </p:nvSpPr>
        <p:spPr>
          <a:xfrm>
            <a:off x="684212" y="1341438"/>
            <a:ext cx="7772400" cy="800100"/>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 typeface="Wingdings" pitchFamily="2" charset="2"/>
              <a:buChar char="n"/>
              <a:defRPr kumimoji="0" lang="zh-CN" altLang="en-US" sz="3200" b="0" i="0" u="none">
                <a:solidFill>
                  <a:schemeClr val="accent2"/>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Wingdings" pitchFamily="2" charset="2"/>
              <a:buChar char="n"/>
              <a:defRPr kumimoji="0" lang="zh-CN" altLang="en-US" sz="2800" b="0" i="0" u="none">
                <a:solidFill>
                  <a:schemeClr val="accent2"/>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 typeface="Wingdings" pitchFamily="2" charset="2"/>
              <a:buChar char="n"/>
              <a:defRPr kumimoji="0" lang="zh-CN" altLang="en-US" sz="2400" b="0" i="0" u="none">
                <a:solidFill>
                  <a:schemeClr val="accent2"/>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itchFamily="2" charset="2"/>
              <a:buChar char="n"/>
              <a:defRPr kumimoji="0" lang="zh-CN" altLang="en-US" sz="2000" b="0" i="0" u="none">
                <a:solidFill>
                  <a:schemeClr val="accent2"/>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itchFamily="2" charset="2"/>
              <a:buChar char="n"/>
              <a:defRPr kumimoji="0" lang="zh-CN" altLang="en-US" sz="2000" b="0" i="0" u="none">
                <a:solidFill>
                  <a:schemeClr val="accent2"/>
                </a:solidFill>
                <a:latin typeface="+mn-lt"/>
                <a:ea typeface="+mn-ea"/>
              </a:defRPr>
            </a:lvl5pPr>
            <a:lvl6pPr marL="2514600" indent="-228600" algn="l" rtl="0" fontAlgn="base">
              <a:spcBef>
                <a:spcPct val="20000"/>
              </a:spcBef>
              <a:spcAft>
                <a:spcPct val="0"/>
              </a:spcAft>
              <a:buFont typeface="Wingdings" pitchFamily="2" charset="2"/>
              <a:buChar char="n"/>
              <a:defRPr lang="zh-CN" altLang="en-US" sz="2000">
                <a:solidFill>
                  <a:schemeClr val="accent2"/>
                </a:solidFill>
                <a:latin typeface="+mn-lt"/>
                <a:ea typeface="+mn-ea"/>
              </a:defRPr>
            </a:lvl6pPr>
            <a:lvl7pPr marL="2971800" indent="-228600" algn="l" rtl="0" fontAlgn="base">
              <a:spcBef>
                <a:spcPct val="20000"/>
              </a:spcBef>
              <a:spcAft>
                <a:spcPct val="0"/>
              </a:spcAft>
              <a:buFont typeface="Wingdings" pitchFamily="2" charset="2"/>
              <a:buChar char="n"/>
              <a:defRPr lang="zh-CN" altLang="en-US" sz="2000">
                <a:solidFill>
                  <a:schemeClr val="accent2"/>
                </a:solidFill>
                <a:latin typeface="+mn-lt"/>
                <a:ea typeface="+mn-ea"/>
              </a:defRPr>
            </a:lvl7pPr>
            <a:lvl8pPr marL="3429000" indent="-228600" algn="l" rtl="0" fontAlgn="base">
              <a:spcBef>
                <a:spcPct val="20000"/>
              </a:spcBef>
              <a:spcAft>
                <a:spcPct val="0"/>
              </a:spcAft>
              <a:buFont typeface="Wingdings" pitchFamily="2" charset="2"/>
              <a:buChar char="n"/>
              <a:defRPr lang="zh-CN" altLang="en-US" sz="2000">
                <a:solidFill>
                  <a:schemeClr val="accent2"/>
                </a:solidFill>
                <a:latin typeface="+mn-lt"/>
                <a:ea typeface="+mn-ea"/>
              </a:defRPr>
            </a:lvl8pPr>
            <a:lvl9pPr marL="3886200" indent="-228600" algn="l" rtl="0" fontAlgn="base">
              <a:spcBef>
                <a:spcPct val="20000"/>
              </a:spcBef>
              <a:spcAft>
                <a:spcPct val="0"/>
              </a:spcAft>
              <a:buFont typeface="Wingdings" pitchFamily="2" charset="2"/>
              <a:buChar char="n"/>
              <a:defRPr lang="zh-CN" altLang="en-US" sz="2000">
                <a:solidFill>
                  <a:schemeClr val="accent2"/>
                </a:solidFill>
                <a:latin typeface="+mn-lt"/>
                <a:ea typeface="+mn-ea"/>
              </a:defRPr>
            </a:lvl9pPr>
          </a:lstStyle>
          <a:p>
            <a:pPr lvl="0">
              <a:spcBef>
                <a:spcPct val="50000"/>
              </a:spcBef>
              <a:buFontTx/>
              <a:buNone/>
            </a:pPr>
            <a:r>
              <a:rPr lang="zh-CN" altLang="en-US" sz="6000" b="1">
                <a:solidFill>
                  <a:srgbClr val="FF3300"/>
                </a:solidFill>
                <a:ea typeface="华文中宋" pitchFamily="2" charset="-122"/>
              </a:rPr>
              <a:t>安全系统工程</a:t>
            </a:r>
            <a:r>
              <a:rPr lang="en-US" altLang="zh-CN" sz="2000" b="1"/>
              <a:t>Safety System Engineering</a:t>
            </a:r>
            <a:r>
              <a:rPr lang="en-US" altLang="zh-CN" sz="2000"/>
              <a:t> </a:t>
            </a:r>
            <a:endParaRPr lang="en-US" altLang="zh-CN" sz="2000"/>
          </a:p>
        </p:txBody>
      </p:sp>
      <p:grpSp>
        <p:nvGrpSpPr>
          <p:cNvPr id="2053" name="Group 6"/>
          <p:cNvGrpSpPr/>
          <p:nvPr/>
        </p:nvGrpSpPr>
        <p:grpSpPr>
          <a:xfrm>
            <a:off x="792162" y="2524125"/>
            <a:ext cx="7775575" cy="688975"/>
            <a:chOff x="385" y="1817"/>
            <a:chExt cx="4898" cy="434"/>
          </a:xfrm>
        </p:grpSpPr>
        <p:pic>
          <p:nvPicPr>
            <p:cNvPr id="2056" name="Picture 7" descr="img_MarineOff">
              <a:hlinkClick r:id="rId3"/>
            </p:cNvPr>
            <p:cNvPicPr/>
            <p:nvPr/>
          </p:nvPicPr>
          <p:blipFill>
            <a:blip r:embed="rId2"/>
            <a:stretch>
              <a:fillRect/>
            </a:stretch>
          </p:blipFill>
          <p:spPr>
            <a:xfrm>
              <a:off x="2047" y="1817"/>
              <a:ext cx="651" cy="434"/>
            </a:xfrm>
            <a:prstGeom prst="rect">
              <a:avLst/>
            </a:prstGeom>
            <a:noFill/>
            <a:ln>
              <a:noFill/>
              <a:miter lim="800000"/>
            </a:ln>
          </p:spPr>
        </p:pic>
        <p:pic>
          <p:nvPicPr>
            <p:cNvPr id="2057" name="Picture 8" descr="img_ProcessInd">
              <a:hlinkClick r:id="rId5"/>
            </p:cNvPr>
            <p:cNvPicPr/>
            <p:nvPr/>
          </p:nvPicPr>
          <p:blipFill>
            <a:blip r:embed="rId4"/>
            <a:stretch>
              <a:fillRect/>
            </a:stretch>
          </p:blipFill>
          <p:spPr>
            <a:xfrm>
              <a:off x="385" y="1817"/>
              <a:ext cx="651" cy="434"/>
            </a:xfrm>
            <a:prstGeom prst="rect">
              <a:avLst/>
            </a:prstGeom>
            <a:noFill/>
            <a:ln>
              <a:noFill/>
              <a:miter lim="800000"/>
            </a:ln>
          </p:spPr>
        </p:pic>
        <p:pic>
          <p:nvPicPr>
            <p:cNvPr id="2058" name="Picture 9" descr="img_USGovt">
              <a:hlinkClick r:id="rId7"/>
            </p:cNvPr>
            <p:cNvPicPr/>
            <p:nvPr/>
          </p:nvPicPr>
          <p:blipFill>
            <a:blip r:embed="rId6"/>
            <a:stretch>
              <a:fillRect/>
            </a:stretch>
          </p:blipFill>
          <p:spPr>
            <a:xfrm>
              <a:off x="1201" y="1817"/>
              <a:ext cx="651" cy="434"/>
            </a:xfrm>
            <a:prstGeom prst="rect">
              <a:avLst/>
            </a:prstGeom>
            <a:noFill/>
            <a:ln>
              <a:noFill/>
              <a:miter lim="800000"/>
            </a:ln>
          </p:spPr>
        </p:pic>
        <p:pic>
          <p:nvPicPr>
            <p:cNvPr id="2059" name="Picture 10" descr="img_Utilities">
              <a:hlinkClick r:id="rId9"/>
            </p:cNvPr>
            <p:cNvPicPr/>
            <p:nvPr/>
          </p:nvPicPr>
          <p:blipFill>
            <a:blip r:embed="rId8"/>
            <a:stretch>
              <a:fillRect/>
            </a:stretch>
          </p:blipFill>
          <p:spPr>
            <a:xfrm>
              <a:off x="2909" y="1817"/>
              <a:ext cx="651" cy="434"/>
            </a:xfrm>
            <a:prstGeom prst="rect">
              <a:avLst/>
            </a:prstGeom>
            <a:noFill/>
            <a:ln>
              <a:noFill/>
              <a:miter lim="800000"/>
            </a:ln>
          </p:spPr>
        </p:pic>
        <p:pic>
          <p:nvPicPr>
            <p:cNvPr id="2060" name="Picture 11" descr="img_Water">
              <a:hlinkClick r:id="rId11"/>
            </p:cNvPr>
            <p:cNvPicPr/>
            <p:nvPr/>
          </p:nvPicPr>
          <p:blipFill>
            <a:blip r:embed="rId10"/>
            <a:stretch>
              <a:fillRect/>
            </a:stretch>
          </p:blipFill>
          <p:spPr>
            <a:xfrm>
              <a:off x="4632" y="1817"/>
              <a:ext cx="651" cy="434"/>
            </a:xfrm>
            <a:prstGeom prst="rect">
              <a:avLst/>
            </a:prstGeom>
            <a:noFill/>
            <a:ln>
              <a:noFill/>
              <a:miter lim="800000"/>
            </a:ln>
          </p:spPr>
        </p:pic>
        <p:pic>
          <p:nvPicPr>
            <p:cNvPr id="2061" name="Picture 12" descr="img_BldgFac">
              <a:hlinkClick r:id="rId13"/>
            </p:cNvPr>
            <p:cNvPicPr/>
            <p:nvPr/>
          </p:nvPicPr>
          <p:blipFill>
            <a:blip r:embed="rId12"/>
            <a:stretch>
              <a:fillRect/>
            </a:stretch>
          </p:blipFill>
          <p:spPr>
            <a:xfrm>
              <a:off x="3771" y="1817"/>
              <a:ext cx="651" cy="434"/>
            </a:xfrm>
            <a:prstGeom prst="rect">
              <a:avLst/>
            </a:prstGeom>
            <a:noFill/>
            <a:ln>
              <a:noFill/>
              <a:miter lim="800000"/>
            </a:ln>
          </p:spPr>
        </p:pic>
      </p:grpSp>
      <p:cxnSp>
        <p:nvCxnSpPr>
          <p:cNvPr id="2054" name="Line 13"/>
          <p:cNvCxnSpPr/>
          <p:nvPr/>
        </p:nvCxnSpPr>
        <p:spPr>
          <a:xfrm>
            <a:off x="720725" y="2346325"/>
            <a:ext cx="7916862" cy="0"/>
          </a:xfrm>
          <a:prstGeom prst="line">
            <a:avLst/>
          </a:prstGeom>
          <a:noFill/>
          <a:ln w="12700">
            <a:solidFill>
              <a:srgbClr val="CC3300"/>
            </a:solidFill>
            <a:miter lim="800000"/>
          </a:ln>
        </p:spPr>
      </p:cxnSp>
      <p:cxnSp>
        <p:nvCxnSpPr>
          <p:cNvPr id="2055" name="Line 14"/>
          <p:cNvCxnSpPr/>
          <p:nvPr/>
        </p:nvCxnSpPr>
        <p:spPr>
          <a:xfrm>
            <a:off x="720725" y="3427412"/>
            <a:ext cx="7916862" cy="0"/>
          </a:xfrm>
          <a:prstGeom prst="line">
            <a:avLst/>
          </a:prstGeom>
          <a:noFill/>
          <a:ln w="12700">
            <a:solidFill>
              <a:srgbClr val="003399"/>
            </a:solidFill>
            <a:miter lim="800000"/>
          </a:ln>
        </p:spPr>
      </p:cxnSp>
    </p:spTree>
  </p:cSld>
  <p:clrMapOvr>
    <a:masterClrMapping/>
  </p:clrMapOvr>
  <p:transition>
    <p:pull/>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F7B8ED7B-064C-4DBD-B987-C1B9E9881802}"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3075"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DFA8528D-9698-4F4B-A03C-5573698011B8}" type="slidenum">
              <a:rPr kumimoji="1" lang="en-US" altLang="zh-CN" sz="1400">
                <a:latin typeface="Times New Roman" pitchFamily="18" charset="0"/>
              </a:rPr>
              <a:t>2</a:t>
            </a:fld>
            <a:endParaRPr kumimoji="1" lang="en-US" altLang="zh-CN" sz="1400">
              <a:latin typeface="Times New Roman" pitchFamily="18" charset="0"/>
            </a:endParaRPr>
          </a:p>
        </p:txBody>
      </p:sp>
      <p:sp>
        <p:nvSpPr>
          <p:cNvPr id="3076" name="Rectangle 4"/>
          <p:cNvSpPr>
            <a:spLocks noChangeArrowheads="1"/>
          </p:cNvSpPr>
          <p:nvPr/>
        </p:nvSpPr>
        <p:spPr bwMode="auto">
          <a:xfrm>
            <a:off x="2195513" y="836613"/>
            <a:ext cx="5400675" cy="240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marR="0" lvl="0" indent="0" algn="ctr" eaLnBrk="1" hangingPunct="1">
              <a:lnSpc>
                <a:spcPct val="190000"/>
              </a:lnSpc>
              <a:buFont typeface="Wingdings" pitchFamily="2" charset="2"/>
            </a:pPr>
            <a:r>
              <a:rPr kumimoji="1" lang="zh-CN" altLang="en-US" sz="4000" b="1">
                <a:solidFill>
                  <a:schemeClr val="accent2"/>
                </a:solidFill>
                <a:effectLst>
                  <a:outerShdw blurRad="38100" dist="38100" dir="2700000" algn="tl">
                    <a:schemeClr val="bg2"/>
                  </a:outerShdw>
                </a:effectLst>
                <a:latin typeface="华文中宋" pitchFamily="2" charset="-122"/>
                <a:ea typeface="华文中宋" pitchFamily="2" charset="-122"/>
              </a:rPr>
              <a:t>第</a:t>
            </a:r>
            <a:r>
              <a:rPr kumimoji="1" lang="en-US" altLang="zh-CN" sz="4000" b="1">
                <a:solidFill>
                  <a:schemeClr val="accent2"/>
                </a:solidFill>
                <a:effectLst>
                  <a:outerShdw blurRad="38100" dist="38100" dir="2700000" algn="tl">
                    <a:schemeClr val="bg2"/>
                  </a:outerShdw>
                </a:effectLst>
                <a:latin typeface="华文中宋" pitchFamily="2" charset="-122"/>
                <a:ea typeface="华文中宋" pitchFamily="2" charset="-122"/>
              </a:rPr>
              <a:t>8</a:t>
            </a:r>
            <a:r>
              <a:rPr kumimoji="1" lang="zh-CN" altLang="en-US" sz="4000" b="1">
                <a:solidFill>
                  <a:schemeClr val="accent2"/>
                </a:solidFill>
                <a:effectLst>
                  <a:outerShdw blurRad="38100" dist="38100" dir="2700000" algn="tl">
                    <a:schemeClr val="bg2"/>
                  </a:outerShdw>
                </a:effectLst>
                <a:latin typeface="华文中宋" pitchFamily="2" charset="-122"/>
                <a:ea typeface="华文中宋" pitchFamily="2" charset="-122"/>
              </a:rPr>
              <a:t>章</a:t>
            </a:r>
            <a:endParaRPr kumimoji="1" lang="zh-CN" altLang="en-US" sz="4000" b="1">
              <a:solidFill>
                <a:schemeClr val="accent2"/>
              </a:solidFill>
              <a:effectLst>
                <a:outerShdw blurRad="38100" dist="38100" dir="2700000" algn="tl">
                  <a:schemeClr val="bg2"/>
                </a:outerShdw>
              </a:effectLst>
              <a:latin typeface="华文中宋" pitchFamily="2" charset="-122"/>
              <a:ea typeface="华文中宋" pitchFamily="2" charset="-122"/>
            </a:endParaRPr>
          </a:p>
          <a:p>
            <a:pPr marL="0" marR="0" lvl="0" indent="0" algn="dist" eaLnBrk="1" hangingPunct="1">
              <a:lnSpc>
                <a:spcPct val="190000"/>
              </a:lnSpc>
              <a:buFont typeface="Wingdings" pitchFamily="2" charset="2"/>
            </a:pPr>
            <a:r>
              <a:rPr kumimoji="1" lang="zh-CN" altLang="en-US" sz="4000" b="1">
                <a:solidFill>
                  <a:srgbClr val="FF0000"/>
                </a:solidFill>
                <a:effectLst>
                  <a:outerShdw blurRad="38100" dist="38100" dir="2700000" algn="tl">
                    <a:schemeClr val="bg2"/>
                  </a:outerShdw>
                </a:effectLst>
                <a:latin typeface="华文中宋" pitchFamily="2" charset="-122"/>
                <a:ea typeface="华文中宋" pitchFamily="2" charset="-122"/>
              </a:rPr>
              <a:t>系统安全评价</a:t>
            </a:r>
            <a:endParaRPr kumimoji="1" lang="zh-CN" altLang="en-US" sz="4000" b="1">
              <a:solidFill>
                <a:srgbClr val="FF0000"/>
              </a:solidFill>
              <a:effectLst>
                <a:outerShdw blurRad="38100" dist="38100" dir="2700000" algn="tl">
                  <a:schemeClr val="bg2"/>
                </a:outerShdw>
              </a:effectLst>
              <a:latin typeface="华文中宋" pitchFamily="2" charset="-122"/>
              <a:ea typeface="华文中宋" pitchFamily="2" charset="-122"/>
            </a:endParaRPr>
          </a:p>
        </p:txBody>
      </p:sp>
      <p:graphicFrame>
        <p:nvGraphicFramePr>
          <p:cNvPr id="3077" name="Object 5"/>
          <p:cNvGraphicFramePr>
            <a:graphicFrameLocks noChangeAspect="1"/>
          </p:cNvGraphicFramePr>
          <p:nvPr/>
        </p:nvGraphicFramePr>
        <p:xfrm>
          <a:off x="2627312" y="3284538"/>
          <a:ext cx="4611688" cy="2795588"/>
        </p:xfrm>
        <a:graphic>
          <a:graphicData uri="http://schemas.openxmlformats.org/presentationml/2006/ole">
            <mc:AlternateContent>
              <mc:Choice xmlns:v="urn:schemas-microsoft-com:vml" Requires="v">
                <p:oleObj spid="_x0000_s1038" name="剪辑" r:id="rId2" progId="MS_ClipArt_Gallery.2">
                  <p:embed/>
                </p:oleObj>
              </mc:Choice>
              <mc:Fallback>
                <p:oleObj name="剪辑" r:id="rId2" progId="MS_ClipArt_Gallery.2">
                  <p:embed/>
                  <p:pic>
                    <p:nvPicPr>
                      <p:cNvPr id="0" name="OLE substitute image"/>
                      <p:cNvPicPr/>
                      <p:nvPr/>
                    </p:nvPicPr>
                    <p:blipFill>
                      <a:blip r:embed="rId3"/>
                      <a:stretch>
                        <a:fillRect/>
                      </a:stretch>
                    </p:blipFill>
                    <p:spPr>
                      <a:xfrm>
                        <a:off x="2627312" y="3284538"/>
                        <a:ext cx="4611688" cy="2795588"/>
                      </a:xfrm>
                      <a:prstGeom prst="rect">
                        <a:avLst/>
                      </a:prstGeom>
                    </p:spPr>
                  </p:pic>
                </p:oleObj>
              </mc:Fallback>
            </mc:AlternateContent>
          </a:graphicData>
        </a:graphic>
      </p:graphicFrame>
    </p:spTree>
  </p:cSld>
  <p:clrMapOvr>
    <a:masterClrMapping/>
  </p:clrMapOvr>
  <p:transition>
    <p:pull/>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日期占位符 3"/>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1E33E530-739C-4ADE-B686-7AC86A189A13}"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4099" name="灯片编号占位符 4"/>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A2DF5299-E096-4649-B05C-E62CCA68C115}" type="slidenum">
              <a:rPr kumimoji="1" lang="en-US" altLang="zh-CN" sz="1400">
                <a:latin typeface="Times New Roman" pitchFamily="18" charset="0"/>
              </a:rPr>
              <a:t>3</a:t>
            </a:fld>
            <a:endParaRPr kumimoji="1" lang="en-US" altLang="zh-CN" sz="1400">
              <a:latin typeface="Times New Roman" pitchFamily="18" charset="0"/>
            </a:endParaRPr>
          </a:p>
        </p:txBody>
      </p:sp>
      <p:sp>
        <p:nvSpPr>
          <p:cNvPr id="4100" name="Rectangle 2"/>
          <p:cNvSpPr/>
          <p:nvPr>
            <p:ph type="title" idx="4294967295"/>
          </p:nvPr>
        </p:nvSpPr>
        <p:spPr>
          <a:xfrm>
            <a:off x="539750" y="908050"/>
            <a:ext cx="7772400" cy="658812"/>
          </a:xfrm>
          <a:prstGeom prst="rect">
            <a:avLst/>
          </a:prstGeom>
          <a:noFill/>
          <a:ln>
            <a:miter lim="800000"/>
          </a:ln>
        </p:spPr>
        <p:txBody>
          <a:bodyPr vert="horz"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3200" b="1" i="0" u="none">
                <a:solidFill>
                  <a:schemeClr val="tx1"/>
                </a:solidFill>
                <a:latin typeface="+mj-lt"/>
                <a:ea typeface="+mj-ea"/>
                <a:cs typeface="+mj-cs"/>
              </a:defRPr>
            </a:lvl1pPr>
            <a:lvl2pPr algn="ctr" rtl="0" eaLnBrk="0" fontAlgn="base" hangingPunct="0">
              <a:spcBef>
                <a:spcPct val="0"/>
              </a:spcBef>
              <a:spcAft>
                <a:spcPct val="0"/>
              </a:spcAft>
              <a:defRPr lang="zh-CN" altLang="en-US" sz="3200" b="1">
                <a:solidFill>
                  <a:schemeClr val="tx1"/>
                </a:solidFill>
                <a:latin typeface="Times New Roman" pitchFamily="18" charset="0"/>
                <a:ea typeface="宋体" pitchFamily="2" charset="-122"/>
              </a:defRPr>
            </a:lvl2pPr>
            <a:lvl3pPr algn="ctr" rtl="0" eaLnBrk="0" fontAlgn="base" hangingPunct="0">
              <a:spcBef>
                <a:spcPct val="0"/>
              </a:spcBef>
              <a:spcAft>
                <a:spcPct val="0"/>
              </a:spcAft>
              <a:defRPr lang="zh-CN" altLang="en-US" sz="3200" b="1">
                <a:solidFill>
                  <a:schemeClr val="tx1"/>
                </a:solidFill>
                <a:latin typeface="Times New Roman" pitchFamily="18" charset="0"/>
                <a:ea typeface="宋体" pitchFamily="2" charset="-122"/>
              </a:defRPr>
            </a:lvl3pPr>
            <a:lvl4pPr algn="ctr" rtl="0" eaLnBrk="0" fontAlgn="base" hangingPunct="0">
              <a:spcBef>
                <a:spcPct val="0"/>
              </a:spcBef>
              <a:spcAft>
                <a:spcPct val="0"/>
              </a:spcAft>
              <a:defRPr lang="zh-CN" altLang="en-US" sz="3200" b="1">
                <a:solidFill>
                  <a:schemeClr val="tx1"/>
                </a:solidFill>
                <a:latin typeface="Times New Roman" pitchFamily="18" charset="0"/>
                <a:ea typeface="宋体" pitchFamily="2" charset="-122"/>
              </a:defRPr>
            </a:lvl4pPr>
            <a:lvl5pPr algn="ctr" rtl="0" eaLnBrk="0" fontAlgn="base" hangingPunct="0">
              <a:spcBef>
                <a:spcPct val="0"/>
              </a:spcBef>
              <a:spcAft>
                <a:spcPct val="0"/>
              </a:spcAft>
              <a:defRPr lang="zh-CN" altLang="en-US" sz="3200" b="1">
                <a:solidFill>
                  <a:schemeClr val="tx1"/>
                </a:solidFill>
                <a:latin typeface="Times New Roman" pitchFamily="18" charset="0"/>
                <a:ea typeface="宋体" pitchFamily="2" charset="-122"/>
              </a:defRPr>
            </a:lvl5pPr>
            <a:lvl6pPr marL="457200" algn="ctr" rtl="0" fontAlgn="base">
              <a:spcBef>
                <a:spcPct val="0"/>
              </a:spcBef>
              <a:spcAft>
                <a:spcPct val="0"/>
              </a:spcAft>
              <a:defRPr lang="zh-CN" altLang="en-US" sz="3200" b="1">
                <a:solidFill>
                  <a:schemeClr val="tx1"/>
                </a:solidFill>
                <a:latin typeface="Times New Roman" pitchFamily="18" charset="0"/>
                <a:ea typeface="宋体" pitchFamily="2" charset="-122"/>
              </a:defRPr>
            </a:lvl6pPr>
            <a:lvl7pPr marL="914400" algn="ctr" rtl="0" fontAlgn="base">
              <a:spcBef>
                <a:spcPct val="0"/>
              </a:spcBef>
              <a:spcAft>
                <a:spcPct val="0"/>
              </a:spcAft>
              <a:defRPr lang="zh-CN" altLang="en-US" sz="3200" b="1">
                <a:solidFill>
                  <a:schemeClr val="tx1"/>
                </a:solidFill>
                <a:latin typeface="Times New Roman" pitchFamily="18" charset="0"/>
                <a:ea typeface="宋体" pitchFamily="2" charset="-122"/>
              </a:defRPr>
            </a:lvl7pPr>
            <a:lvl8pPr marL="1371600" algn="ctr" rtl="0" fontAlgn="base">
              <a:spcBef>
                <a:spcPct val="0"/>
              </a:spcBef>
              <a:spcAft>
                <a:spcPct val="0"/>
              </a:spcAft>
              <a:defRPr lang="zh-CN" altLang="en-US" sz="3200" b="1">
                <a:solidFill>
                  <a:schemeClr val="tx1"/>
                </a:solidFill>
                <a:latin typeface="Times New Roman" pitchFamily="18" charset="0"/>
                <a:ea typeface="宋体" pitchFamily="2" charset="-122"/>
              </a:defRPr>
            </a:lvl8pPr>
            <a:lvl9pPr marL="1828800" algn="ctr" rtl="0" fontAlgn="base">
              <a:spcBef>
                <a:spcPct val="0"/>
              </a:spcBef>
              <a:spcAft>
                <a:spcPct val="0"/>
              </a:spcAft>
              <a:defRPr lang="zh-CN" altLang="en-US" sz="3200" b="1">
                <a:solidFill>
                  <a:schemeClr val="tx1"/>
                </a:solidFill>
                <a:latin typeface="Times New Roman" pitchFamily="18" charset="0"/>
                <a:ea typeface="宋体" pitchFamily="2" charset="-122"/>
              </a:defRPr>
            </a:lvl9pPr>
          </a:lstStyle>
          <a:p>
            <a:pPr lvl="0" eaLnBrk="1" hangingPunct="1"/>
            <a:r>
              <a:rPr lang="zh-CN" altLang="en-US" sz="4000">
                <a:ea typeface="华文中宋" pitchFamily="2" charset="-122"/>
              </a:rPr>
              <a:t>主要内容</a:t>
            </a:r>
            <a:endParaRPr lang="zh-CN" altLang="en-US" sz="4000">
              <a:ea typeface="华文中宋" pitchFamily="2" charset="-122"/>
            </a:endParaRPr>
          </a:p>
        </p:txBody>
      </p:sp>
      <p:sp>
        <p:nvSpPr>
          <p:cNvPr id="4101" name="Rectangle 4"/>
          <p:cNvSpPr/>
          <p:nvPr/>
        </p:nvSpPr>
        <p:spPr>
          <a:xfrm>
            <a:off x="3348038" y="2276475"/>
            <a:ext cx="4537075" cy="23923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210000"/>
              </a:lnSpc>
            </a:pPr>
            <a:r>
              <a:rPr lang="en-US" altLang="zh-CN" sz="2400" b="1">
                <a:solidFill>
                  <a:srgbClr val="0000FF"/>
                </a:solidFill>
                <a:latin typeface="Wide Latin" pitchFamily="18" charset="0"/>
                <a:ea typeface="华文隶书" pitchFamily="2" charset="-122"/>
              </a:rPr>
              <a:t>1. </a:t>
            </a:r>
            <a:r>
              <a:rPr lang="zh-CN" altLang="en-US" sz="2400" b="1">
                <a:solidFill>
                  <a:srgbClr val="0000FF"/>
                </a:solidFill>
                <a:latin typeface="Wide Latin" pitchFamily="18" charset="0"/>
                <a:ea typeface="华文隶书" pitchFamily="2" charset="-122"/>
              </a:rPr>
              <a:t>安全评价概述	</a:t>
            </a:r>
            <a:endParaRPr lang="zh-CN" altLang="en-US" sz="2400" b="1">
              <a:solidFill>
                <a:srgbClr val="0000FF"/>
              </a:solidFill>
              <a:latin typeface="Wide Latin" pitchFamily="18" charset="0"/>
              <a:ea typeface="华文隶书" pitchFamily="2" charset="-122"/>
            </a:endParaRPr>
          </a:p>
          <a:p>
            <a:pPr marL="0" lvl="0" indent="0" eaLnBrk="1" hangingPunct="1">
              <a:lnSpc>
                <a:spcPct val="210000"/>
              </a:lnSpc>
            </a:pPr>
            <a:r>
              <a:rPr lang="en-US" altLang="zh-CN" sz="2400" b="1">
                <a:solidFill>
                  <a:srgbClr val="0000FF"/>
                </a:solidFill>
                <a:latin typeface="Wide Latin" pitchFamily="18" charset="0"/>
                <a:ea typeface="华文隶书" pitchFamily="2" charset="-122"/>
              </a:rPr>
              <a:t>2. </a:t>
            </a:r>
            <a:r>
              <a:rPr lang="zh-CN" altLang="en-US" sz="2400" b="1">
                <a:solidFill>
                  <a:srgbClr val="0000FF"/>
                </a:solidFill>
                <a:latin typeface="Wide Latin" pitchFamily="18" charset="0"/>
                <a:ea typeface="华文隶书" pitchFamily="2" charset="-122"/>
              </a:rPr>
              <a:t>安全评价方法	</a:t>
            </a:r>
            <a:endParaRPr lang="zh-CN" altLang="en-US" sz="2400" b="1">
              <a:solidFill>
                <a:srgbClr val="0000FF"/>
              </a:solidFill>
              <a:latin typeface="Wide Latin" pitchFamily="18" charset="0"/>
              <a:ea typeface="华文隶书" pitchFamily="2" charset="-122"/>
            </a:endParaRPr>
          </a:p>
          <a:p>
            <a:pPr marL="0" lvl="0" indent="0" eaLnBrk="1" hangingPunct="1">
              <a:lnSpc>
                <a:spcPct val="210000"/>
              </a:lnSpc>
            </a:pPr>
            <a:endParaRPr lang="en-US" altLang="zh-CN" sz="2400" b="1">
              <a:solidFill>
                <a:srgbClr val="0000FF"/>
              </a:solidFill>
              <a:latin typeface="Wide Latin" pitchFamily="18" charset="0"/>
              <a:ea typeface="华文隶书" pitchFamily="2" charset="-122"/>
            </a:endParaRPr>
          </a:p>
        </p:txBody>
      </p:sp>
      <p:cxnSp>
        <p:nvCxnSpPr>
          <p:cNvPr id="4102" name="Line 5"/>
          <p:cNvCxnSpPr/>
          <p:nvPr/>
        </p:nvCxnSpPr>
        <p:spPr>
          <a:xfrm>
            <a:off x="611188" y="1628775"/>
            <a:ext cx="7993062" cy="0"/>
          </a:xfrm>
          <a:prstGeom prst="line">
            <a:avLst/>
          </a:prstGeom>
          <a:noFill/>
          <a:ln w="57150" cmpd="thinThick">
            <a:solidFill>
              <a:srgbClr val="FF3300"/>
            </a:solidFill>
            <a:miter lim="800000"/>
          </a:ln>
        </p:spPr>
      </p:cxnSp>
      <p:pic>
        <p:nvPicPr>
          <p:cNvPr id="4103" name="Picture 269" descr="BS02064_"/>
          <p:cNvPicPr/>
          <p:nvPr/>
        </p:nvPicPr>
        <p:blipFill>
          <a:blip r:embed="rId2"/>
          <a:stretch>
            <a:fillRect/>
          </a:stretch>
        </p:blipFill>
        <p:spPr>
          <a:xfrm>
            <a:off x="468312" y="2492375"/>
            <a:ext cx="2376488" cy="3530600"/>
          </a:xfrm>
          <a:prstGeom prst="rect">
            <a:avLst/>
          </a:prstGeom>
          <a:noFill/>
          <a:ln>
            <a:noFill/>
            <a:miter lim="800000"/>
          </a:ln>
        </p:spPr>
      </p:pic>
    </p:spTree>
  </p:cSld>
  <p:clrMapOvr>
    <a:masterClrMapping/>
  </p:clrMapOvr>
  <p:transition>
    <p:pull/>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D279E83A-DA46-4D5C-9CCC-A6A95AE67660}"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5123"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B57C8749-F84B-4247-A07D-41E447B533CC}" type="slidenum">
              <a:rPr kumimoji="1" lang="en-US" altLang="zh-CN" sz="1400">
                <a:latin typeface="Times New Roman" pitchFamily="18" charset="0"/>
              </a:rPr>
              <a:t>4</a:t>
            </a:fld>
            <a:endParaRPr kumimoji="1" lang="en-US" altLang="zh-CN" sz="1400">
              <a:latin typeface="Times New Roman" pitchFamily="18" charset="0"/>
            </a:endParaRPr>
          </a:p>
        </p:txBody>
      </p:sp>
      <p:sp>
        <p:nvSpPr>
          <p:cNvPr id="5124" name="Rectangle 5"/>
          <p:cNvSpPr/>
          <p:nvPr/>
        </p:nvSpPr>
        <p:spPr>
          <a:xfrm>
            <a:off x="611188" y="692150"/>
            <a:ext cx="3241675" cy="519112"/>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2800" b="1">
                <a:latin typeface="黑体" pitchFamily="49" charset="-122"/>
                <a:ea typeface="黑体" pitchFamily="49" charset="-122"/>
              </a:rPr>
              <a:t>一、</a:t>
            </a:r>
            <a:r>
              <a:rPr lang="en-US" altLang="zh-CN" sz="2800" b="1">
                <a:latin typeface="黑体" pitchFamily="49" charset="-122"/>
                <a:ea typeface="黑体" pitchFamily="49" charset="-122"/>
              </a:rPr>
              <a:t>	</a:t>
            </a:r>
            <a:r>
              <a:rPr lang="zh-CN" altLang="en-US" sz="2800" b="1">
                <a:latin typeface="黑体" pitchFamily="49" charset="-122"/>
                <a:ea typeface="黑体" pitchFamily="49" charset="-122"/>
              </a:rPr>
              <a:t>安全评价概述</a:t>
            </a:r>
            <a:endParaRPr lang="zh-CN" altLang="en-US" sz="2800" b="1">
              <a:latin typeface="黑体" pitchFamily="49" charset="-122"/>
              <a:ea typeface="黑体" pitchFamily="49" charset="-122"/>
            </a:endParaRPr>
          </a:p>
        </p:txBody>
      </p:sp>
      <p:sp>
        <p:nvSpPr>
          <p:cNvPr id="5125" name="Rectangle 6"/>
          <p:cNvSpPr/>
          <p:nvPr/>
        </p:nvSpPr>
        <p:spPr>
          <a:xfrm>
            <a:off x="395288" y="1663700"/>
            <a:ext cx="7200900" cy="396875"/>
          </a:xfrm>
          <a:prstGeom prst="rect">
            <a:avLst/>
          </a:prstGeom>
          <a:noFill/>
          <a:ln>
            <a:noFill/>
            <a:miter lim="800000"/>
          </a:ln>
        </p:spPr>
        <p:txBody>
          <a:bodyPr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sz="2000" b="1">
                <a:solidFill>
                  <a:srgbClr val="0000FF"/>
                </a:solidFill>
                <a:latin typeface="楷体_GB2312" pitchFamily="49" charset="-122"/>
                <a:ea typeface="楷体_GB2312" pitchFamily="49" charset="-122"/>
              </a:rPr>
              <a:t>1</a:t>
            </a:r>
            <a:r>
              <a:rPr lang="zh-CN" altLang="en-US" sz="2000" b="1">
                <a:solidFill>
                  <a:srgbClr val="0000FF"/>
                </a:solidFill>
                <a:latin typeface="楷体_GB2312" pitchFamily="49" charset="-122"/>
                <a:ea typeface="楷体_GB2312" pitchFamily="49" charset="-122"/>
              </a:rPr>
              <a:t>．安全评价（</a:t>
            </a:r>
            <a:r>
              <a:rPr lang="en-US" altLang="zh-CN" sz="2000" b="1">
                <a:solidFill>
                  <a:srgbClr val="0000FF"/>
                </a:solidFill>
                <a:latin typeface="楷体_GB2312" pitchFamily="49" charset="-122"/>
                <a:ea typeface="楷体_GB2312" pitchFamily="49" charset="-122"/>
              </a:rPr>
              <a:t>Safety Assessment</a:t>
            </a:r>
            <a:r>
              <a:rPr lang="zh-CN" altLang="en-US" sz="2000" b="1">
                <a:solidFill>
                  <a:srgbClr val="0000FF"/>
                </a:solidFill>
                <a:latin typeface="楷体_GB2312" pitchFamily="49" charset="-122"/>
                <a:ea typeface="楷体_GB2312" pitchFamily="49" charset="-122"/>
              </a:rPr>
              <a:t>）的定义</a:t>
            </a:r>
            <a:endParaRPr lang="zh-CN" altLang="en-US" sz="2000" b="1">
              <a:solidFill>
                <a:srgbClr val="0000FF"/>
              </a:solidFill>
              <a:latin typeface="楷体_GB2312" pitchFamily="49" charset="-122"/>
              <a:ea typeface="楷体_GB2312" pitchFamily="49" charset="-122"/>
            </a:endParaRPr>
          </a:p>
        </p:txBody>
      </p:sp>
      <p:sp>
        <p:nvSpPr>
          <p:cNvPr id="5126" name="Rectangle 10"/>
          <p:cNvSpPr/>
          <p:nvPr/>
        </p:nvSpPr>
        <p:spPr>
          <a:xfrm>
            <a:off x="395288" y="1989138"/>
            <a:ext cx="8424862" cy="18669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50000"/>
              </a:lnSpc>
            </a:pPr>
            <a:r>
              <a:rPr lang="en-US" altLang="zh-CN" sz="2000" b="1">
                <a:latin typeface="楷体_GB2312" pitchFamily="49" charset="-122"/>
                <a:ea typeface="楷体_GB2312" pitchFamily="49" charset="-122"/>
              </a:rPr>
              <a:t>    </a:t>
            </a:r>
            <a:r>
              <a:rPr lang="zh-CN" altLang="en-US" sz="2000" b="1">
                <a:latin typeface="楷体_GB2312" pitchFamily="49" charset="-122"/>
                <a:ea typeface="楷体_GB2312" pitchFamily="49" charset="-122"/>
              </a:rPr>
              <a:t>以实现安全为目的．应用安全系统工程原理和方法，辨识与分析工程、系统、生产经营活动中的危险、有害因素，预测发生事故造成职业危害的可能性及其严重程度，提出科学、合理、可行的安全对策措施建议．做出评价结论的活动。</a:t>
            </a:r>
            <a:endParaRPr lang="zh-CN" altLang="en-US" sz="2000" b="1">
              <a:latin typeface="楷体_GB2312" pitchFamily="49" charset="-122"/>
              <a:ea typeface="楷体_GB2312" pitchFamily="49" charset="-122"/>
            </a:endParaRPr>
          </a:p>
        </p:txBody>
      </p:sp>
      <p:sp>
        <p:nvSpPr>
          <p:cNvPr id="5127" name="Rectangle 11"/>
          <p:cNvSpPr/>
          <p:nvPr/>
        </p:nvSpPr>
        <p:spPr>
          <a:xfrm>
            <a:off x="468312" y="3895725"/>
            <a:ext cx="2486025" cy="396875"/>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sz="2000" b="1">
                <a:solidFill>
                  <a:srgbClr val="0000FF"/>
                </a:solidFill>
                <a:latin typeface="楷体_GB2312" pitchFamily="49" charset="-122"/>
                <a:ea typeface="楷体_GB2312" pitchFamily="49" charset="-122"/>
              </a:rPr>
              <a:t>2</a:t>
            </a:r>
            <a:r>
              <a:rPr lang="zh-CN" altLang="en-US" sz="2000" b="1">
                <a:solidFill>
                  <a:srgbClr val="0000FF"/>
                </a:solidFill>
                <a:latin typeface="楷体_GB2312" pitchFamily="49" charset="-122"/>
                <a:ea typeface="楷体_GB2312" pitchFamily="49" charset="-122"/>
              </a:rPr>
              <a:t>．安全评价的目的 </a:t>
            </a:r>
            <a:endParaRPr lang="zh-CN" altLang="en-US" sz="2000" b="1">
              <a:solidFill>
                <a:srgbClr val="0000FF"/>
              </a:solidFill>
              <a:latin typeface="楷体_GB2312" pitchFamily="49" charset="-122"/>
              <a:ea typeface="楷体_GB2312" pitchFamily="49" charset="-122"/>
            </a:endParaRPr>
          </a:p>
        </p:txBody>
      </p:sp>
      <p:sp>
        <p:nvSpPr>
          <p:cNvPr id="5128" name="Rectangle 13"/>
          <p:cNvSpPr/>
          <p:nvPr/>
        </p:nvSpPr>
        <p:spPr>
          <a:xfrm>
            <a:off x="3852862" y="3856038"/>
            <a:ext cx="4572000" cy="24304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spcBef>
                <a:spcPct val="50000"/>
              </a:spcBef>
            </a:pPr>
            <a:r>
              <a:rPr lang="zh-CN" altLang="en-US" b="1">
                <a:solidFill>
                  <a:srgbClr val="FF0000"/>
                </a:solidFill>
                <a:latin typeface="楷体_GB2312" pitchFamily="49" charset="-122"/>
                <a:ea typeface="楷体_GB2312" pitchFamily="49" charset="-122"/>
              </a:rPr>
              <a:t>这个企业不安全环节在哪里</a:t>
            </a:r>
            <a:r>
              <a:rPr lang="en-US" altLang="zh-CN" b="1">
                <a:solidFill>
                  <a:srgbClr val="FF0000"/>
                </a:solidFill>
                <a:latin typeface="楷体_GB2312" pitchFamily="49" charset="-122"/>
                <a:ea typeface="楷体_GB2312" pitchFamily="49" charset="-122"/>
              </a:rPr>
              <a:t>?</a:t>
            </a:r>
            <a:endParaRPr lang="en-US" altLang="zh-CN" b="1">
              <a:solidFill>
                <a:srgbClr val="FF0000"/>
              </a:solidFill>
              <a:latin typeface="楷体_GB2312" pitchFamily="49" charset="-122"/>
              <a:ea typeface="楷体_GB2312" pitchFamily="49" charset="-122"/>
            </a:endParaRPr>
          </a:p>
          <a:p>
            <a:pPr marL="0" lvl="0" indent="0" eaLnBrk="1" hangingPunct="1">
              <a:spcBef>
                <a:spcPct val="50000"/>
              </a:spcBef>
            </a:pPr>
            <a:r>
              <a:rPr lang="zh-CN" altLang="en-US" b="1">
                <a:solidFill>
                  <a:srgbClr val="FF0000"/>
                </a:solidFill>
                <a:latin typeface="楷体_GB2312" pitchFamily="49" charset="-122"/>
                <a:ea typeface="楷体_GB2312" pitchFamily="49" charset="-122"/>
              </a:rPr>
              <a:t>可能会发生什么样的事故</a:t>
            </a:r>
            <a:r>
              <a:rPr lang="en-US" altLang="zh-CN" b="1">
                <a:solidFill>
                  <a:srgbClr val="FF0000"/>
                </a:solidFill>
                <a:latin typeface="楷体_GB2312" pitchFamily="49" charset="-122"/>
                <a:ea typeface="楷体_GB2312" pitchFamily="49" charset="-122"/>
              </a:rPr>
              <a:t>?</a:t>
            </a:r>
            <a:endParaRPr lang="en-US" altLang="zh-CN" b="1">
              <a:solidFill>
                <a:srgbClr val="FF0000"/>
              </a:solidFill>
              <a:latin typeface="楷体_GB2312" pitchFamily="49" charset="-122"/>
              <a:ea typeface="楷体_GB2312" pitchFamily="49" charset="-122"/>
            </a:endParaRPr>
          </a:p>
          <a:p>
            <a:pPr marL="0" lvl="0" indent="0" eaLnBrk="1" hangingPunct="1">
              <a:spcBef>
                <a:spcPct val="50000"/>
              </a:spcBef>
            </a:pPr>
            <a:r>
              <a:rPr lang="zh-CN" altLang="en-US" b="1">
                <a:solidFill>
                  <a:srgbClr val="FF0000"/>
                </a:solidFill>
                <a:latin typeface="楷体_GB2312" pitchFamily="49" charset="-122"/>
                <a:ea typeface="楷体_GB2312" pitchFamily="49" charset="-122"/>
              </a:rPr>
              <a:t>事故出现的可能性有多大</a:t>
            </a:r>
            <a:r>
              <a:rPr lang="en-US" altLang="zh-CN" b="1">
                <a:solidFill>
                  <a:srgbClr val="FF0000"/>
                </a:solidFill>
                <a:latin typeface="楷体_GB2312" pitchFamily="49" charset="-122"/>
                <a:ea typeface="楷体_GB2312" pitchFamily="49" charset="-122"/>
              </a:rPr>
              <a:t>?</a:t>
            </a:r>
            <a:endParaRPr lang="en-US" altLang="zh-CN" b="1">
              <a:solidFill>
                <a:srgbClr val="FF0000"/>
              </a:solidFill>
              <a:latin typeface="楷体_GB2312" pitchFamily="49" charset="-122"/>
              <a:ea typeface="楷体_GB2312" pitchFamily="49" charset="-122"/>
            </a:endParaRPr>
          </a:p>
          <a:p>
            <a:pPr marL="0" lvl="0" indent="0" eaLnBrk="1" hangingPunct="1">
              <a:spcBef>
                <a:spcPct val="50000"/>
              </a:spcBef>
            </a:pPr>
            <a:r>
              <a:rPr lang="zh-CN" altLang="en-US" b="1">
                <a:solidFill>
                  <a:srgbClr val="FF0000"/>
                </a:solidFill>
                <a:latin typeface="楷体_GB2312" pitchFamily="49" charset="-122"/>
                <a:ea typeface="楷体_GB2312" pitchFamily="49" charset="-122"/>
              </a:rPr>
              <a:t>事故波及的范围、损失有多大</a:t>
            </a:r>
            <a:r>
              <a:rPr lang="en-US" altLang="zh-CN" b="1">
                <a:solidFill>
                  <a:srgbClr val="FF0000"/>
                </a:solidFill>
                <a:latin typeface="楷体_GB2312" pitchFamily="49" charset="-122"/>
                <a:ea typeface="楷体_GB2312" pitchFamily="49" charset="-122"/>
              </a:rPr>
              <a:t>?</a:t>
            </a:r>
            <a:endParaRPr lang="en-US" altLang="zh-CN" b="1">
              <a:solidFill>
                <a:srgbClr val="FF0000"/>
              </a:solidFill>
              <a:latin typeface="楷体_GB2312" pitchFamily="49" charset="-122"/>
              <a:ea typeface="楷体_GB2312" pitchFamily="49" charset="-122"/>
            </a:endParaRPr>
          </a:p>
          <a:p>
            <a:pPr marL="0" lvl="0" indent="0" eaLnBrk="1" hangingPunct="1">
              <a:spcBef>
                <a:spcPct val="50000"/>
              </a:spcBef>
            </a:pPr>
            <a:r>
              <a:rPr lang="zh-CN" altLang="en-US" b="1">
                <a:solidFill>
                  <a:srgbClr val="FF0000"/>
                </a:solidFill>
                <a:latin typeface="楷体_GB2312" pitchFamily="49" charset="-122"/>
                <a:ea typeface="楷体_GB2312" pitchFamily="49" charset="-122"/>
              </a:rPr>
              <a:t>应当采取什么样的对策措施</a:t>
            </a:r>
            <a:r>
              <a:rPr lang="en-US" altLang="zh-CN" b="1">
                <a:solidFill>
                  <a:srgbClr val="FF0000"/>
                </a:solidFill>
                <a:latin typeface="楷体_GB2312" pitchFamily="49" charset="-122"/>
                <a:ea typeface="楷体_GB2312" pitchFamily="49" charset="-122"/>
              </a:rPr>
              <a:t>?</a:t>
            </a:r>
            <a:endParaRPr lang="en-US" altLang="zh-CN" b="1">
              <a:solidFill>
                <a:srgbClr val="FF0000"/>
              </a:solidFill>
              <a:latin typeface="楷体_GB2312" pitchFamily="49" charset="-122"/>
              <a:ea typeface="楷体_GB2312" pitchFamily="49" charset="-122"/>
            </a:endParaRPr>
          </a:p>
          <a:p>
            <a:pPr marL="0" lvl="0" indent="0" eaLnBrk="1" hangingPunct="1">
              <a:spcBef>
                <a:spcPct val="50000"/>
              </a:spcBef>
            </a:pPr>
            <a:r>
              <a:rPr lang="zh-CN" altLang="en-US" b="1">
                <a:solidFill>
                  <a:srgbClr val="FF0000"/>
                </a:solidFill>
                <a:latin typeface="楷体_GB2312" pitchFamily="49" charset="-122"/>
                <a:ea typeface="楷体_GB2312" pitchFamily="49" charset="-122"/>
              </a:rPr>
              <a:t>采取对策措施后还有多大风险</a:t>
            </a:r>
            <a:r>
              <a:rPr lang="en-US" altLang="zh-CN" b="1">
                <a:solidFill>
                  <a:srgbClr val="FF0000"/>
                </a:solidFill>
                <a:latin typeface="楷体_GB2312" pitchFamily="49" charset="-122"/>
                <a:ea typeface="楷体_GB2312" pitchFamily="49" charset="-122"/>
              </a:rPr>
              <a:t>?</a:t>
            </a:r>
            <a:endParaRPr lang="en-US" altLang="zh-CN" b="1">
              <a:solidFill>
                <a:srgbClr val="FF0000"/>
              </a:solidFill>
              <a:latin typeface="楷体_GB2312" pitchFamily="49" charset="-122"/>
              <a:ea typeface="楷体_GB2312" pitchFamily="49" charset="-122"/>
            </a:endParaRPr>
          </a:p>
        </p:txBody>
      </p:sp>
      <p:sp>
        <p:nvSpPr>
          <p:cNvPr id="5129" name="Rectangle 6"/>
          <p:cNvSpPr/>
          <p:nvPr/>
        </p:nvSpPr>
        <p:spPr>
          <a:xfrm>
            <a:off x="395288" y="1196975"/>
            <a:ext cx="7200900" cy="396875"/>
          </a:xfrm>
          <a:prstGeom prst="rect">
            <a:avLst/>
          </a:prstGeom>
          <a:noFill/>
          <a:ln>
            <a:noFill/>
            <a:miter lim="800000"/>
          </a:ln>
        </p:spPr>
        <p:txBody>
          <a:bodyPr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sz="2000" b="1">
                <a:solidFill>
                  <a:srgbClr val="0000FF"/>
                </a:solidFill>
                <a:latin typeface="楷体_GB2312" pitchFamily="49" charset="-122"/>
                <a:ea typeface="楷体_GB2312" pitchFamily="49" charset="-122"/>
              </a:rPr>
              <a:t>(</a:t>
            </a:r>
            <a:r>
              <a:rPr lang="zh-CN" altLang="en-US" sz="2000" b="1">
                <a:solidFill>
                  <a:srgbClr val="0000FF"/>
                </a:solidFill>
                <a:latin typeface="楷体_GB2312" pitchFamily="49" charset="-122"/>
                <a:ea typeface="楷体_GB2312" pitchFamily="49" charset="-122"/>
              </a:rPr>
              <a:t>一</a:t>
            </a:r>
            <a:r>
              <a:rPr lang="en-US" altLang="zh-CN" sz="2000" b="1">
                <a:solidFill>
                  <a:srgbClr val="0000FF"/>
                </a:solidFill>
                <a:latin typeface="楷体_GB2312" pitchFamily="49" charset="-122"/>
                <a:ea typeface="楷体_GB2312" pitchFamily="49" charset="-122"/>
              </a:rPr>
              <a:t>) </a:t>
            </a:r>
            <a:r>
              <a:rPr lang="zh-CN" altLang="en-US" sz="2000" b="1">
                <a:solidFill>
                  <a:srgbClr val="0000FF"/>
                </a:solidFill>
                <a:latin typeface="楷体_GB2312" pitchFamily="49" charset="-122"/>
                <a:ea typeface="楷体_GB2312" pitchFamily="49" charset="-122"/>
              </a:rPr>
              <a:t>安全评价</a:t>
            </a:r>
            <a:endParaRPr lang="zh-CN" altLang="en-US" sz="2000" b="1">
              <a:solidFill>
                <a:srgbClr val="0000FF"/>
              </a:solidFill>
              <a:latin typeface="楷体_GB2312" pitchFamily="49" charset="-122"/>
              <a:ea typeface="楷体_GB2312" pitchFamily="49" charset="-122"/>
            </a:endParaRPr>
          </a:p>
        </p:txBody>
      </p:sp>
    </p:spTree>
  </p:cSld>
  <p:clrMapOvr>
    <a:masterClrMapping/>
  </p:clrMapOvr>
  <p:transition>
    <p:pull/>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48570C1A-4EAB-420B-AE3D-E6FE9206D3B8}"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6147"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D73F0AD5-6B49-498C-807E-B31FE6F0A990}" type="slidenum">
              <a:rPr kumimoji="1" lang="en-US" altLang="zh-CN" sz="1400">
                <a:latin typeface="Times New Roman" pitchFamily="18" charset="0"/>
              </a:rPr>
              <a:t>5</a:t>
            </a:fld>
            <a:endParaRPr kumimoji="1" lang="en-US" altLang="zh-CN" sz="1400">
              <a:latin typeface="Times New Roman" pitchFamily="18" charset="0"/>
            </a:endParaRPr>
          </a:p>
        </p:txBody>
      </p:sp>
      <p:sp>
        <p:nvSpPr>
          <p:cNvPr id="6148" name="Rectangle 5"/>
          <p:cNvSpPr/>
          <p:nvPr/>
        </p:nvSpPr>
        <p:spPr>
          <a:xfrm>
            <a:off x="611188" y="841375"/>
            <a:ext cx="8208962" cy="51800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6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）从计划、设计、建设、生产等全过程中考虑安全技术和管理问题，辨识生产过程中的危险因素；</a:t>
            </a:r>
            <a:endParaRPr lang="zh-CN" altLang="en-US" b="1">
              <a:latin typeface="楷体_GB2312" pitchFamily="49" charset="-122"/>
              <a:ea typeface="楷体_GB2312" pitchFamily="49" charset="-122"/>
            </a:endParaRPr>
          </a:p>
          <a:p>
            <a:pPr marL="0" lvl="0" indent="0" eaLnBrk="1" hangingPunct="1">
              <a:lnSpc>
                <a:spcPct val="16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）对危险因素导致事故发生的原因进行分析，寻求控制事故的最优方案；</a:t>
            </a:r>
            <a:endParaRPr lang="zh-CN" altLang="en-US" b="1">
              <a:latin typeface="楷体_GB2312" pitchFamily="49" charset="-122"/>
              <a:ea typeface="楷体_GB2312" pitchFamily="49" charset="-122"/>
            </a:endParaRPr>
          </a:p>
          <a:p>
            <a:pPr marL="0" lvl="0" indent="0" eaLnBrk="1" hangingPunct="1">
              <a:lnSpc>
                <a:spcPct val="16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3</a:t>
            </a:r>
            <a:r>
              <a:rPr lang="zh-CN" altLang="en-US" b="1">
                <a:latin typeface="楷体_GB2312" pitchFamily="49" charset="-122"/>
                <a:ea typeface="楷体_GB2312" pitchFamily="49" charset="-122"/>
              </a:rPr>
              <a:t>）分析计算研究对象存在的危险性、导致事故后果的严重程度和频率大小，评价其安全性；</a:t>
            </a:r>
            <a:endParaRPr lang="zh-CN" altLang="en-US" b="1">
              <a:latin typeface="楷体_GB2312" pitchFamily="49" charset="-122"/>
              <a:ea typeface="楷体_GB2312" pitchFamily="49" charset="-122"/>
            </a:endParaRPr>
          </a:p>
          <a:p>
            <a:pPr marL="0" lvl="0" indent="0" eaLnBrk="1" hangingPunct="1">
              <a:lnSpc>
                <a:spcPct val="16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4</a:t>
            </a:r>
            <a:r>
              <a:rPr lang="zh-CN" altLang="en-US" b="1">
                <a:latin typeface="楷体_GB2312" pitchFamily="49" charset="-122"/>
                <a:ea typeface="楷体_GB2312" pitchFamily="49" charset="-122"/>
              </a:rPr>
              <a:t>）明确系统的危险所在，制定消除和控制危险的技术措施和管理措施，降低事故频率；</a:t>
            </a:r>
            <a:endParaRPr lang="zh-CN" altLang="en-US" b="1">
              <a:latin typeface="楷体_GB2312" pitchFamily="49" charset="-122"/>
              <a:ea typeface="楷体_GB2312" pitchFamily="49" charset="-122"/>
            </a:endParaRPr>
          </a:p>
          <a:p>
            <a:pPr marL="0" lvl="0" indent="0" eaLnBrk="1" hangingPunct="1">
              <a:lnSpc>
                <a:spcPct val="16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5</a:t>
            </a:r>
            <a:r>
              <a:rPr lang="zh-CN" altLang="en-US" b="1">
                <a:latin typeface="楷体_GB2312" pitchFamily="49" charset="-122"/>
                <a:ea typeface="楷体_GB2312" pitchFamily="49" charset="-122"/>
              </a:rPr>
              <a:t>）促进实现安全管理系统化，形成教育训练、日常检查、操作维修等完整的安全管理体系；</a:t>
            </a:r>
            <a:endParaRPr lang="zh-CN" altLang="en-US" b="1">
              <a:latin typeface="楷体_GB2312" pitchFamily="49" charset="-122"/>
              <a:ea typeface="楷体_GB2312" pitchFamily="49" charset="-122"/>
            </a:endParaRPr>
          </a:p>
          <a:p>
            <a:pPr marL="0" lvl="0" indent="0" eaLnBrk="1" hangingPunct="1">
              <a:lnSpc>
                <a:spcPct val="16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6</a:t>
            </a:r>
            <a:r>
              <a:rPr lang="zh-CN" altLang="en-US" b="1">
                <a:latin typeface="楷体_GB2312" pitchFamily="49" charset="-122"/>
                <a:ea typeface="楷体_GB2312" pitchFamily="49" charset="-122"/>
              </a:rPr>
              <a:t>）实现安全技术与管理的标准化和科学化。</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78437281-E602-4E01-BF1A-539B2584E615}"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7171"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FC33212A-984D-43C1-8834-6A912F723810}" type="slidenum">
              <a:rPr kumimoji="1" lang="en-US" altLang="zh-CN" sz="1400">
                <a:latin typeface="Times New Roman" pitchFamily="18" charset="0"/>
              </a:rPr>
              <a:t>6</a:t>
            </a:fld>
            <a:endParaRPr kumimoji="1" lang="en-US" altLang="zh-CN" sz="1400">
              <a:latin typeface="Times New Roman" pitchFamily="18" charset="0"/>
            </a:endParaRPr>
          </a:p>
        </p:txBody>
      </p:sp>
      <p:sp>
        <p:nvSpPr>
          <p:cNvPr id="7172" name="Rectangle 5"/>
          <p:cNvSpPr/>
          <p:nvPr/>
        </p:nvSpPr>
        <p:spPr>
          <a:xfrm>
            <a:off x="611188" y="981075"/>
            <a:ext cx="9144000" cy="366712"/>
          </a:xfrm>
          <a:prstGeom prst="rect">
            <a:avLst/>
          </a:prstGeom>
          <a:noFill/>
          <a:ln>
            <a:noFill/>
            <a:miter lim="800000"/>
          </a:ln>
        </p:spPr>
        <p:txBody>
          <a:bodyPr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latin typeface="楷体_GB2312" pitchFamily="49" charset="-122"/>
                <a:ea typeface="楷体_GB2312" pitchFamily="49" charset="-122"/>
              </a:rPr>
              <a:t>3.</a:t>
            </a:r>
            <a:r>
              <a:rPr lang="zh-CN" altLang="en-US" b="1">
                <a:solidFill>
                  <a:srgbClr val="0000FF"/>
                </a:solidFill>
                <a:latin typeface="楷体_GB2312" pitchFamily="49" charset="-122"/>
                <a:ea typeface="楷体_GB2312" pitchFamily="49" charset="-122"/>
              </a:rPr>
              <a:t>安全评价原理 </a:t>
            </a:r>
            <a:endParaRPr lang="zh-CN" altLang="en-US" b="1">
              <a:solidFill>
                <a:srgbClr val="0000FF"/>
              </a:solidFill>
              <a:latin typeface="楷体_GB2312" pitchFamily="49" charset="-122"/>
              <a:ea typeface="楷体_GB2312" pitchFamily="49" charset="-122"/>
            </a:endParaRPr>
          </a:p>
        </p:txBody>
      </p:sp>
      <p:sp>
        <p:nvSpPr>
          <p:cNvPr id="7173" name="Rectangle 7"/>
          <p:cNvSpPr/>
          <p:nvPr/>
        </p:nvSpPr>
        <p:spPr>
          <a:xfrm>
            <a:off x="2268538" y="1484312"/>
            <a:ext cx="5708650" cy="366712"/>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ea typeface="黑体" pitchFamily="49" charset="-122"/>
              </a:rPr>
              <a:t>相关性原理、类推原理、惯性原理、量变到质变原理。</a:t>
            </a:r>
            <a:endParaRPr lang="zh-CN" altLang="en-US" b="1">
              <a:ea typeface="黑体" pitchFamily="49" charset="-122"/>
            </a:endParaRPr>
          </a:p>
        </p:txBody>
      </p:sp>
      <p:sp>
        <p:nvSpPr>
          <p:cNvPr id="7174" name="Rectangle 9"/>
          <p:cNvSpPr/>
          <p:nvPr/>
        </p:nvSpPr>
        <p:spPr>
          <a:xfrm>
            <a:off x="611188" y="2909888"/>
            <a:ext cx="3984625" cy="366712"/>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latin typeface="楷体_GB2312" pitchFamily="49" charset="-122"/>
                <a:ea typeface="楷体_GB2312" pitchFamily="49" charset="-122"/>
              </a:rPr>
              <a:t>系统的结构可用下列式（</a:t>
            </a:r>
            <a:r>
              <a:rPr lang="en-US" altLang="zh-CN" b="1">
                <a:latin typeface="楷体_GB2312" pitchFamily="49" charset="-122"/>
                <a:ea typeface="楷体_GB2312" pitchFamily="49" charset="-122"/>
              </a:rPr>
              <a:t>4-1</a:t>
            </a:r>
            <a:r>
              <a:rPr lang="zh-CN" altLang="en-US" b="1">
                <a:latin typeface="楷体_GB2312" pitchFamily="49" charset="-122"/>
                <a:ea typeface="楷体_GB2312" pitchFamily="49" charset="-122"/>
              </a:rPr>
              <a:t>）表达：</a:t>
            </a:r>
            <a:endParaRPr lang="zh-CN" altLang="en-US" b="1">
              <a:latin typeface="楷体_GB2312" pitchFamily="49" charset="-122"/>
              <a:ea typeface="楷体_GB2312" pitchFamily="49" charset="-122"/>
            </a:endParaRPr>
          </a:p>
        </p:txBody>
      </p:sp>
      <p:sp>
        <p:nvSpPr>
          <p:cNvPr id="7175" name="Rectangle 10"/>
          <p:cNvSpPr/>
          <p:nvPr/>
        </p:nvSpPr>
        <p:spPr>
          <a:xfrm>
            <a:off x="646112" y="2219325"/>
            <a:ext cx="1692275" cy="366712"/>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ea typeface="楷体_GB2312" pitchFamily="49" charset="-122"/>
              </a:rPr>
              <a:t>1</a:t>
            </a:r>
            <a:r>
              <a:rPr lang="zh-CN" altLang="en-US" b="1">
                <a:solidFill>
                  <a:srgbClr val="0000FF"/>
                </a:solidFill>
                <a:ea typeface="楷体_GB2312" pitchFamily="49" charset="-122"/>
              </a:rPr>
              <a:t>）相关性原理</a:t>
            </a:r>
            <a:endParaRPr lang="zh-CN" altLang="en-US" b="1">
              <a:solidFill>
                <a:srgbClr val="0000FF"/>
              </a:solidFill>
              <a:ea typeface="楷体_GB2312" pitchFamily="49" charset="-122"/>
            </a:endParaRPr>
          </a:p>
        </p:txBody>
      </p:sp>
      <p:sp>
        <p:nvSpPr>
          <p:cNvPr id="7176" name="Rectangle 12"/>
          <p:cNvSpPr/>
          <p:nvPr/>
        </p:nvSpPr>
        <p:spPr>
          <a:xfrm>
            <a:off x="0" y="3328988"/>
            <a:ext cx="9144000" cy="0"/>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p>
        </p:txBody>
      </p:sp>
      <p:graphicFrame>
        <p:nvGraphicFramePr>
          <p:cNvPr id="7177" name="Object 11"/>
          <p:cNvGraphicFramePr>
            <a:graphicFrameLocks noChangeAspect="1"/>
          </p:cNvGraphicFramePr>
          <p:nvPr/>
        </p:nvGraphicFramePr>
        <p:xfrm>
          <a:off x="4787900" y="2924175"/>
          <a:ext cx="2233612" cy="352425"/>
        </p:xfrm>
        <a:graphic>
          <a:graphicData uri="http://schemas.openxmlformats.org/presentationml/2006/ole">
            <mc:AlternateContent>
              <mc:Choice xmlns:v="urn:schemas-microsoft-com:vml" Requires="v">
                <p:oleObj spid="_x0000_s1039" name="公式" r:id="rId2" progId="Equation.3">
                  <p:embed/>
                </p:oleObj>
              </mc:Choice>
              <mc:Fallback>
                <p:oleObj name="公式" r:id="rId2" progId="Equation.3">
                  <p:embed/>
                  <p:pic>
                    <p:nvPicPr>
                      <p:cNvPr id="0" name="OLE substitute image"/>
                      <p:cNvPicPr/>
                      <p:nvPr/>
                    </p:nvPicPr>
                    <p:blipFill>
                      <a:blip r:embed="rId3"/>
                      <a:stretch>
                        <a:fillRect/>
                      </a:stretch>
                    </p:blipFill>
                    <p:spPr>
                      <a:xfrm>
                        <a:off x="4787900" y="2924175"/>
                        <a:ext cx="2233612" cy="352425"/>
                      </a:xfrm>
                      <a:prstGeom prst="rect">
                        <a:avLst/>
                      </a:prstGeom>
                    </p:spPr>
                  </p:pic>
                </p:oleObj>
              </mc:Fallback>
            </mc:AlternateContent>
          </a:graphicData>
        </a:graphic>
      </p:graphicFrame>
      <p:sp>
        <p:nvSpPr>
          <p:cNvPr id="7178" name="Rectangle 31"/>
          <p:cNvSpPr/>
          <p:nvPr/>
        </p:nvSpPr>
        <p:spPr>
          <a:xfrm>
            <a:off x="755650" y="3716338"/>
            <a:ext cx="7488238" cy="22923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30000"/>
              </a:lnSpc>
              <a:spcBef>
                <a:spcPct val="50000"/>
              </a:spcBef>
            </a:pPr>
            <a:r>
              <a:rPr lang="en-US" altLang="zh-CN" b="1">
                <a:latin typeface="楷体_GB2312" pitchFamily="49" charset="-122"/>
                <a:ea typeface="楷体_GB2312" pitchFamily="49" charset="-122"/>
              </a:rPr>
              <a:t>E</a:t>
            </a:r>
            <a:r>
              <a:rPr lang="en-US" altLang="zh-CN" b="1">
                <a:ea typeface="楷体_GB2312" pitchFamily="49" charset="-122"/>
              </a:rPr>
              <a:t>——</a:t>
            </a:r>
            <a:r>
              <a:rPr lang="zh-CN" altLang="en-US" b="1">
                <a:latin typeface="楷体_GB2312" pitchFamily="49" charset="-122"/>
                <a:ea typeface="楷体_GB2312" pitchFamily="49" charset="-122"/>
              </a:rPr>
              <a:t>最优结合效果；</a:t>
            </a:r>
            <a:endParaRPr lang="zh-CN" altLang="en-US" b="1">
              <a:latin typeface="楷体_GB2312" pitchFamily="49" charset="-122"/>
              <a:ea typeface="楷体_GB2312" pitchFamily="49" charset="-122"/>
            </a:endParaRPr>
          </a:p>
          <a:p>
            <a:pPr marL="0" lvl="0" indent="0" eaLnBrk="1" hangingPunct="1">
              <a:lnSpc>
                <a:spcPct val="130000"/>
              </a:lnSpc>
              <a:spcBef>
                <a:spcPct val="50000"/>
              </a:spcBef>
            </a:pPr>
            <a:r>
              <a:rPr lang="en-US" altLang="zh-CN" b="1">
                <a:latin typeface="楷体_GB2312" pitchFamily="49" charset="-122"/>
                <a:ea typeface="楷体_GB2312" pitchFamily="49" charset="-122"/>
              </a:rPr>
              <a:t>X</a:t>
            </a:r>
            <a:r>
              <a:rPr lang="en-US" altLang="zh-CN" b="1">
                <a:ea typeface="楷体_GB2312" pitchFamily="49" charset="-122"/>
              </a:rPr>
              <a:t>—</a:t>
            </a:r>
            <a:r>
              <a:rPr lang="en-US" altLang="zh-CN" b="1"/>
              <a:t>—</a:t>
            </a:r>
            <a:r>
              <a:rPr lang="zh-CN" altLang="en-US" b="1">
                <a:latin typeface="楷体_GB2312" pitchFamily="49" charset="-122"/>
                <a:ea typeface="楷体_GB2312" pitchFamily="49" charset="-122"/>
              </a:rPr>
              <a:t>系统组成的要素集，即组成系统的所有元素；</a:t>
            </a:r>
            <a:endParaRPr lang="zh-CN" altLang="en-US" b="1">
              <a:latin typeface="楷体_GB2312" pitchFamily="49" charset="-122"/>
              <a:ea typeface="楷体_GB2312" pitchFamily="49" charset="-122"/>
            </a:endParaRPr>
          </a:p>
          <a:p>
            <a:pPr marL="0" lvl="0" indent="0" eaLnBrk="1" hangingPunct="1">
              <a:lnSpc>
                <a:spcPct val="130000"/>
              </a:lnSpc>
              <a:spcBef>
                <a:spcPct val="50000"/>
              </a:spcBef>
            </a:pPr>
            <a:r>
              <a:rPr lang="en-US" altLang="zh-CN" b="1">
                <a:latin typeface="楷体_GB2312" pitchFamily="49" charset="-122"/>
                <a:ea typeface="楷体_GB2312" pitchFamily="49" charset="-122"/>
              </a:rPr>
              <a:t>R</a:t>
            </a:r>
            <a:r>
              <a:rPr lang="en-US" altLang="zh-CN" b="1">
                <a:ea typeface="楷体_GB2312" pitchFamily="49" charset="-122"/>
              </a:rPr>
              <a:t>——</a:t>
            </a:r>
            <a:r>
              <a:rPr lang="zh-CN" altLang="en-US" b="1">
                <a:latin typeface="楷体_GB2312" pitchFamily="49" charset="-122"/>
                <a:ea typeface="楷体_GB2312" pitchFamily="49" charset="-122"/>
              </a:rPr>
              <a:t>系统组成要素的相关关系集，即系统各元素之间的所有相关关系； </a:t>
            </a:r>
            <a:r>
              <a:rPr lang="en-US" altLang="zh-CN" b="1">
                <a:latin typeface="楷体_GB2312" pitchFamily="49" charset="-122"/>
                <a:ea typeface="楷体_GB2312" pitchFamily="49" charset="-122"/>
              </a:rPr>
              <a:t>C</a:t>
            </a:r>
            <a:r>
              <a:rPr lang="en-US" altLang="zh-CN" b="1">
                <a:ea typeface="楷体_GB2312" pitchFamily="49" charset="-122"/>
              </a:rPr>
              <a:t>——</a:t>
            </a:r>
            <a:r>
              <a:rPr lang="zh-CN" altLang="en-US" b="1">
                <a:latin typeface="楷体_GB2312" pitchFamily="49" charset="-122"/>
                <a:ea typeface="楷体_GB2312" pitchFamily="49" charset="-122"/>
              </a:rPr>
              <a:t>系统组成的要素及其相关关系在各阶层上可能的分布形式；</a:t>
            </a:r>
            <a:endParaRPr lang="zh-CN" altLang="en-US" b="1">
              <a:latin typeface="楷体_GB2312" pitchFamily="49" charset="-122"/>
              <a:ea typeface="楷体_GB2312" pitchFamily="49" charset="-122"/>
            </a:endParaRPr>
          </a:p>
          <a:p>
            <a:pPr marL="0" lvl="0" indent="0" eaLnBrk="1" hangingPunct="1">
              <a:lnSpc>
                <a:spcPct val="130000"/>
              </a:lnSpc>
              <a:spcBef>
                <a:spcPct val="50000"/>
              </a:spcBef>
            </a:pPr>
            <a:r>
              <a:rPr lang="en-US" altLang="zh-CN" b="1">
                <a:latin typeface="楷体_GB2312" pitchFamily="49" charset="-122"/>
                <a:ea typeface="楷体_GB2312" pitchFamily="49" charset="-122"/>
              </a:rPr>
              <a:t>f</a:t>
            </a:r>
            <a:r>
              <a:rPr lang="en-US" altLang="zh-CN" b="1">
                <a:ea typeface="楷体_GB2312" pitchFamily="49" charset="-122"/>
              </a:rPr>
              <a:t>——</a:t>
            </a:r>
            <a:r>
              <a:rPr lang="en-US" altLang="zh-CN" b="1">
                <a:latin typeface="楷体_GB2312" pitchFamily="49" charset="-122"/>
                <a:ea typeface="楷体_GB2312" pitchFamily="49" charset="-122"/>
              </a:rPr>
              <a:t>X</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R</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C</a:t>
            </a:r>
            <a:r>
              <a:rPr lang="zh-CN" altLang="en-US" b="1">
                <a:latin typeface="楷体_GB2312" pitchFamily="49" charset="-122"/>
                <a:ea typeface="楷体_GB2312" pitchFamily="49" charset="-122"/>
              </a:rPr>
              <a:t>的结合效果函数。</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9951B034-6A9B-4ECF-8CA7-D78D4E72F47D}"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8195"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4F69F1AC-1C0B-4BC5-8C1B-4CF2B6A0F6FE}" type="slidenum">
              <a:rPr kumimoji="1" lang="en-US" altLang="zh-CN" sz="1400">
                <a:latin typeface="Times New Roman" pitchFamily="18" charset="0"/>
              </a:rPr>
              <a:t>7</a:t>
            </a:fld>
            <a:endParaRPr kumimoji="1" lang="en-US" altLang="zh-CN" sz="1400">
              <a:latin typeface="Times New Roman" pitchFamily="18" charset="0"/>
            </a:endParaRPr>
          </a:p>
        </p:txBody>
      </p:sp>
      <p:sp>
        <p:nvSpPr>
          <p:cNvPr id="8196" name="Rectangle 5"/>
          <p:cNvSpPr/>
          <p:nvPr/>
        </p:nvSpPr>
        <p:spPr>
          <a:xfrm>
            <a:off x="827088" y="981075"/>
            <a:ext cx="1784350"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solidFill>
                  <a:srgbClr val="0000FF"/>
                </a:solidFill>
                <a:latin typeface="楷体_GB2312" pitchFamily="49" charset="-122"/>
                <a:ea typeface="楷体_GB2312" pitchFamily="49" charset="-122"/>
              </a:rPr>
              <a:t>（</a:t>
            </a:r>
            <a:r>
              <a:rPr lang="en-US" altLang="zh-CN" b="1">
                <a:solidFill>
                  <a:srgbClr val="0000FF"/>
                </a:solidFill>
                <a:latin typeface="楷体_GB2312" pitchFamily="49" charset="-122"/>
                <a:ea typeface="楷体_GB2312" pitchFamily="49" charset="-122"/>
              </a:rPr>
              <a:t>2</a:t>
            </a:r>
            <a:r>
              <a:rPr lang="zh-CN" altLang="en-US" b="1">
                <a:solidFill>
                  <a:srgbClr val="0000FF"/>
                </a:solidFill>
                <a:latin typeface="楷体_GB2312" pitchFamily="49" charset="-122"/>
                <a:ea typeface="楷体_GB2312" pitchFamily="49" charset="-122"/>
              </a:rPr>
              <a:t>）因果关系 </a:t>
            </a:r>
            <a:endParaRPr lang="zh-CN" altLang="en-US" b="1">
              <a:solidFill>
                <a:srgbClr val="0000FF"/>
              </a:solidFill>
              <a:latin typeface="楷体_GB2312" pitchFamily="49" charset="-122"/>
              <a:ea typeface="楷体_GB2312" pitchFamily="49" charset="-122"/>
            </a:endParaRPr>
          </a:p>
        </p:txBody>
      </p:sp>
      <p:sp>
        <p:nvSpPr>
          <p:cNvPr id="8197" name="Rectangle 7"/>
          <p:cNvSpPr/>
          <p:nvPr/>
        </p:nvSpPr>
        <p:spPr>
          <a:xfrm>
            <a:off x="0" y="1376362"/>
            <a:ext cx="9144000" cy="0"/>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p>
        </p:txBody>
      </p:sp>
      <p:graphicFrame>
        <p:nvGraphicFramePr>
          <p:cNvPr id="8198" name="Object 6"/>
          <p:cNvGraphicFramePr>
            <a:graphicFrameLocks noChangeAspect="1"/>
          </p:cNvGraphicFramePr>
          <p:nvPr/>
        </p:nvGraphicFramePr>
        <p:xfrm>
          <a:off x="1547812" y="1317625"/>
          <a:ext cx="6696075" cy="4875212"/>
        </p:xfrm>
        <a:graphic>
          <a:graphicData uri="http://schemas.openxmlformats.org/presentationml/2006/ole">
            <mc:AlternateContent>
              <mc:Choice xmlns:v="urn:schemas-microsoft-com:vml" Requires="v">
                <p:oleObj spid="_x0000_s1040" name="Visio" r:id="rId2" progId="Visio.Drawing.11">
                  <p:embed/>
                </p:oleObj>
              </mc:Choice>
              <mc:Fallback>
                <p:oleObj name="Visio" r:id="rId2" progId="Visio.Drawing.11">
                  <p:embed/>
                  <p:pic>
                    <p:nvPicPr>
                      <p:cNvPr id="0" name="OLE substitute image"/>
                      <p:cNvPicPr/>
                      <p:nvPr/>
                    </p:nvPicPr>
                    <p:blipFill>
                      <a:blip r:embed="rId3"/>
                      <a:stretch>
                        <a:fillRect/>
                      </a:stretch>
                    </p:blipFill>
                    <p:spPr>
                      <a:xfrm>
                        <a:off x="1547812" y="1317625"/>
                        <a:ext cx="6696075" cy="4875212"/>
                      </a:xfrm>
                      <a:prstGeom prst="rect">
                        <a:avLst/>
                      </a:prstGeom>
                    </p:spPr>
                  </p:pic>
                </p:oleObj>
              </mc:Fallback>
            </mc:AlternateContent>
          </a:graphicData>
        </a:graphic>
      </p:graphicFrame>
    </p:spTree>
  </p:cSld>
  <p:clrMapOvr>
    <a:masterClrMapping/>
  </p:clrMapOvr>
  <p:transition>
    <p:pull/>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DCD8407B-86A0-4740-8E06-8113C1AC7694}"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9219"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B876FFAA-EA05-404A-9D92-A9327AEFEEC2}" type="slidenum">
              <a:rPr kumimoji="1" lang="en-US" altLang="zh-CN" sz="1400">
                <a:latin typeface="Times New Roman" pitchFamily="18" charset="0"/>
              </a:rPr>
              <a:t>8</a:t>
            </a:fld>
            <a:endParaRPr kumimoji="1" lang="en-US" altLang="zh-CN" sz="1400">
              <a:latin typeface="Times New Roman" pitchFamily="18" charset="0"/>
            </a:endParaRPr>
          </a:p>
        </p:txBody>
      </p:sp>
      <p:sp>
        <p:nvSpPr>
          <p:cNvPr id="9220" name="Rectangle 4"/>
          <p:cNvSpPr/>
          <p:nvPr/>
        </p:nvSpPr>
        <p:spPr>
          <a:xfrm>
            <a:off x="900112" y="981075"/>
            <a:ext cx="1566862"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latin typeface="楷体_GB2312" pitchFamily="49" charset="-122"/>
                <a:ea typeface="楷体_GB2312" pitchFamily="49" charset="-122"/>
              </a:rPr>
              <a:t>2</a:t>
            </a:r>
            <a:r>
              <a:rPr lang="zh-CN" altLang="en-US" b="1">
                <a:solidFill>
                  <a:srgbClr val="0000FF"/>
                </a:solidFill>
                <a:latin typeface="楷体_GB2312" pitchFamily="49" charset="-122"/>
                <a:ea typeface="楷体_GB2312" pitchFamily="49" charset="-122"/>
              </a:rPr>
              <a:t>）类推原理 </a:t>
            </a:r>
            <a:endParaRPr lang="zh-CN" altLang="en-US" b="1">
              <a:solidFill>
                <a:srgbClr val="0000FF"/>
              </a:solidFill>
              <a:latin typeface="楷体_GB2312" pitchFamily="49" charset="-122"/>
              <a:ea typeface="楷体_GB2312" pitchFamily="49" charset="-122"/>
            </a:endParaRPr>
          </a:p>
        </p:txBody>
      </p:sp>
      <p:sp>
        <p:nvSpPr>
          <p:cNvPr id="9221" name="Rectangle 6"/>
          <p:cNvSpPr/>
          <p:nvPr/>
        </p:nvSpPr>
        <p:spPr>
          <a:xfrm>
            <a:off x="395288" y="1484312"/>
            <a:ext cx="8424862" cy="10255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70000"/>
              </a:lnSpc>
            </a:pPr>
            <a:r>
              <a:rPr lang="en-US" altLang="zh-CN" b="1">
                <a:ea typeface="楷体_GB2312" pitchFamily="49" charset="-122"/>
              </a:rPr>
              <a:t>        </a:t>
            </a:r>
            <a:r>
              <a:rPr lang="zh-CN" altLang="en-US" b="1">
                <a:ea typeface="楷体_GB2312" pitchFamily="49" charset="-122"/>
              </a:rPr>
              <a:t>类比推理是根据两个或两类对象之间存在着某些相同或相似的属性，从一个已知对象还具有某个属性来推出另一个对象具有此种属性的一种推理。</a:t>
            </a:r>
            <a:endParaRPr lang="zh-CN" altLang="en-US" b="1">
              <a:ea typeface="楷体_GB2312" pitchFamily="49" charset="-122"/>
            </a:endParaRPr>
          </a:p>
        </p:txBody>
      </p:sp>
      <p:sp>
        <p:nvSpPr>
          <p:cNvPr id="9222" name="Rectangle 8"/>
          <p:cNvSpPr/>
          <p:nvPr/>
        </p:nvSpPr>
        <p:spPr>
          <a:xfrm>
            <a:off x="468312" y="2565400"/>
            <a:ext cx="8424862" cy="9175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50000"/>
              </a:lnSpc>
            </a:pPr>
            <a:r>
              <a:rPr lang="en-US" altLang="zh-CN" b="1">
                <a:latin typeface="楷体_GB2312" pitchFamily="49" charset="-122"/>
                <a:ea typeface="楷体_GB2312" pitchFamily="49" charset="-122"/>
              </a:rPr>
              <a:t>    </a:t>
            </a:r>
            <a:r>
              <a:rPr lang="zh-CN" altLang="en-US" b="1">
                <a:latin typeface="楷体_GB2312" pitchFamily="49" charset="-122"/>
                <a:ea typeface="楷体_GB2312" pitchFamily="49" charset="-122"/>
              </a:rPr>
              <a:t>其基本模式为：若</a:t>
            </a:r>
            <a:r>
              <a:rPr lang="en-US" altLang="zh-CN" b="1">
                <a:latin typeface="楷体_GB2312" pitchFamily="49" charset="-122"/>
                <a:ea typeface="楷体_GB2312" pitchFamily="49" charset="-122"/>
              </a:rPr>
              <a:t>A</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B</a:t>
            </a:r>
            <a:r>
              <a:rPr lang="zh-CN" altLang="en-US" b="1">
                <a:latin typeface="楷体_GB2312" pitchFamily="49" charset="-122"/>
                <a:ea typeface="楷体_GB2312" pitchFamily="49" charset="-122"/>
              </a:rPr>
              <a:t>表示两个不同对象，</a:t>
            </a:r>
            <a:r>
              <a:rPr lang="en-US" altLang="zh-CN" b="1">
                <a:latin typeface="楷体_GB2312" pitchFamily="49" charset="-122"/>
                <a:ea typeface="楷体_GB2312" pitchFamily="49" charset="-122"/>
              </a:rPr>
              <a:t>A</a:t>
            </a:r>
            <a:r>
              <a:rPr lang="zh-CN" altLang="en-US" b="1">
                <a:latin typeface="楷体_GB2312" pitchFamily="49" charset="-122"/>
                <a:ea typeface="楷体_GB2312" pitchFamily="49" charset="-122"/>
              </a:rPr>
              <a:t>有属性</a:t>
            </a:r>
            <a:r>
              <a:rPr lang="en-US" altLang="zh-CN" b="1">
                <a:latin typeface="楷体_GB2312" pitchFamily="49" charset="-122"/>
                <a:ea typeface="楷体_GB2312" pitchFamily="49" charset="-122"/>
              </a:rPr>
              <a:t>P1</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P2</a:t>
            </a:r>
            <a:r>
              <a:rPr lang="zh-CN" altLang="en-US" b="1">
                <a:latin typeface="楷体_GB2312" pitchFamily="49" charset="-122"/>
                <a:ea typeface="楷体_GB2312" pitchFamily="49" charset="-122"/>
              </a:rPr>
              <a:t>、</a:t>
            </a:r>
            <a:r>
              <a:rPr lang="en-US" altLang="zh-CN" b="1">
                <a:ea typeface="楷体_GB2312" pitchFamily="49" charset="-122"/>
              </a:rPr>
              <a:t>……</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Pm</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Pn</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B</a:t>
            </a:r>
            <a:r>
              <a:rPr lang="zh-CN" altLang="en-US" b="1">
                <a:latin typeface="楷体_GB2312" pitchFamily="49" charset="-122"/>
                <a:ea typeface="楷体_GB2312" pitchFamily="49" charset="-122"/>
              </a:rPr>
              <a:t>有属性</a:t>
            </a:r>
            <a:r>
              <a:rPr lang="en-US" altLang="zh-CN" b="1">
                <a:latin typeface="楷体_GB2312" pitchFamily="49" charset="-122"/>
                <a:ea typeface="楷体_GB2312" pitchFamily="49" charset="-122"/>
              </a:rPr>
              <a:t>P1</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P2</a:t>
            </a:r>
            <a:r>
              <a:rPr lang="zh-CN" altLang="en-US" b="1">
                <a:latin typeface="楷体_GB2312" pitchFamily="49" charset="-122"/>
                <a:ea typeface="楷体_GB2312" pitchFamily="49" charset="-122"/>
              </a:rPr>
              <a:t>、</a:t>
            </a:r>
            <a:r>
              <a:rPr lang="en-US" altLang="zh-CN" b="1">
                <a:ea typeface="楷体_GB2312" pitchFamily="49" charset="-122"/>
              </a:rPr>
              <a:t>……</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Pm</a:t>
            </a:r>
            <a:r>
              <a:rPr lang="zh-CN" altLang="en-US" b="1">
                <a:latin typeface="楷体_GB2312" pitchFamily="49" charset="-122"/>
                <a:ea typeface="楷体_GB2312" pitchFamily="49" charset="-122"/>
              </a:rPr>
              <a:t>，则对象</a:t>
            </a:r>
            <a:r>
              <a:rPr lang="en-US" altLang="zh-CN" b="1">
                <a:latin typeface="楷体_GB2312" pitchFamily="49" charset="-122"/>
                <a:ea typeface="楷体_GB2312" pitchFamily="49" charset="-122"/>
              </a:rPr>
              <a:t>A</a:t>
            </a:r>
            <a:r>
              <a:rPr lang="zh-CN" altLang="en-US" b="1">
                <a:latin typeface="楷体_GB2312" pitchFamily="49" charset="-122"/>
                <a:ea typeface="楷体_GB2312" pitchFamily="49" charset="-122"/>
              </a:rPr>
              <a:t>与</a:t>
            </a:r>
            <a:r>
              <a:rPr lang="en-US" altLang="zh-CN" b="1">
                <a:latin typeface="楷体_GB2312" pitchFamily="49" charset="-122"/>
                <a:ea typeface="楷体_GB2312" pitchFamily="49" charset="-122"/>
              </a:rPr>
              <a:t>B</a:t>
            </a:r>
            <a:r>
              <a:rPr lang="zh-CN" altLang="en-US" b="1">
                <a:latin typeface="楷体_GB2312" pitchFamily="49" charset="-122"/>
                <a:ea typeface="楷体_GB2312" pitchFamily="49" charset="-122"/>
              </a:rPr>
              <a:t>的推理可用如下公式表示：</a:t>
            </a:r>
            <a:endParaRPr lang="zh-CN" altLang="en-US" b="1">
              <a:latin typeface="楷体_GB2312" pitchFamily="49" charset="-122"/>
              <a:ea typeface="楷体_GB2312" pitchFamily="49" charset="-122"/>
            </a:endParaRPr>
          </a:p>
        </p:txBody>
      </p:sp>
      <p:sp>
        <p:nvSpPr>
          <p:cNvPr id="9223" name="Rectangle 10"/>
          <p:cNvSpPr/>
          <p:nvPr/>
        </p:nvSpPr>
        <p:spPr>
          <a:xfrm>
            <a:off x="971550" y="3789362"/>
            <a:ext cx="4572000" cy="7794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spcBef>
                <a:spcPct val="50000"/>
              </a:spcBef>
            </a:pPr>
            <a:r>
              <a:rPr lang="en-US" altLang="zh-CN" b="1">
                <a:latin typeface="楷体_GB2312" pitchFamily="49" charset="-122"/>
                <a:ea typeface="楷体_GB2312" pitchFamily="49" charset="-122"/>
              </a:rPr>
              <a:t>A</a:t>
            </a:r>
            <a:r>
              <a:rPr lang="zh-CN" altLang="en-US" b="1">
                <a:latin typeface="楷体_GB2312" pitchFamily="49" charset="-122"/>
                <a:ea typeface="楷体_GB2312" pitchFamily="49" charset="-122"/>
              </a:rPr>
              <a:t>有属性 </a:t>
            </a:r>
            <a:r>
              <a:rPr lang="en-US" altLang="zh-CN" b="1">
                <a:latin typeface="楷体_GB2312" pitchFamily="49" charset="-122"/>
                <a:ea typeface="楷体_GB2312" pitchFamily="49" charset="-122"/>
              </a:rPr>
              <a:t>P1</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P2</a:t>
            </a:r>
            <a:r>
              <a:rPr lang="zh-CN" altLang="en-US" b="1">
                <a:latin typeface="楷体_GB2312" pitchFamily="49" charset="-122"/>
                <a:ea typeface="楷体_GB2312" pitchFamily="49" charset="-122"/>
              </a:rPr>
              <a:t>、</a:t>
            </a:r>
            <a:r>
              <a:rPr lang="en-US" altLang="zh-CN" b="1">
                <a:ea typeface="楷体_GB2312" pitchFamily="49" charset="-122"/>
              </a:rPr>
              <a:t>……</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Pm</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Pn</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spcBef>
                <a:spcPct val="50000"/>
              </a:spcBef>
            </a:pPr>
            <a:r>
              <a:rPr lang="en-US" altLang="zh-CN" b="1">
                <a:latin typeface="楷体_GB2312" pitchFamily="49" charset="-122"/>
                <a:ea typeface="楷体_GB2312" pitchFamily="49" charset="-122"/>
              </a:rPr>
              <a:t>B</a:t>
            </a:r>
            <a:r>
              <a:rPr lang="zh-CN" altLang="en-US" b="1">
                <a:latin typeface="楷体_GB2312" pitchFamily="49" charset="-122"/>
                <a:ea typeface="楷体_GB2312" pitchFamily="49" charset="-122"/>
              </a:rPr>
              <a:t>有属性</a:t>
            </a:r>
            <a:r>
              <a:rPr lang="en-US" altLang="zh-CN" b="1">
                <a:latin typeface="楷体_GB2312" pitchFamily="49" charset="-122"/>
                <a:ea typeface="楷体_GB2312" pitchFamily="49" charset="-122"/>
              </a:rPr>
              <a:t>P1</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P2</a:t>
            </a:r>
            <a:r>
              <a:rPr lang="zh-CN" altLang="en-US" b="1">
                <a:latin typeface="楷体_GB2312" pitchFamily="49" charset="-122"/>
                <a:ea typeface="楷体_GB2312" pitchFamily="49" charset="-122"/>
              </a:rPr>
              <a:t>、</a:t>
            </a:r>
            <a:r>
              <a:rPr lang="en-US" altLang="zh-CN" b="1">
                <a:ea typeface="楷体_GB2312" pitchFamily="49" charset="-122"/>
              </a:rPr>
              <a:t>……</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Pm</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p:txBody>
      </p:sp>
      <p:sp>
        <p:nvSpPr>
          <p:cNvPr id="9224" name="Rectangle 12"/>
          <p:cNvSpPr/>
          <p:nvPr/>
        </p:nvSpPr>
        <p:spPr>
          <a:xfrm>
            <a:off x="971550" y="4854575"/>
            <a:ext cx="2952750" cy="366712"/>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latin typeface="楷体_GB2312" pitchFamily="49" charset="-122"/>
                <a:ea typeface="楷体_GB2312" pitchFamily="49" charset="-122"/>
              </a:rPr>
              <a:t>所以，</a:t>
            </a:r>
            <a:r>
              <a:rPr lang="en-US" altLang="zh-CN" b="1">
                <a:latin typeface="楷体_GB2312" pitchFamily="49" charset="-122"/>
                <a:ea typeface="楷体_GB2312" pitchFamily="49" charset="-122"/>
              </a:rPr>
              <a:t>B</a:t>
            </a:r>
            <a:r>
              <a:rPr lang="zh-CN" altLang="en-US" b="1">
                <a:latin typeface="楷体_GB2312" pitchFamily="49" charset="-122"/>
                <a:ea typeface="楷体_GB2312" pitchFamily="49" charset="-122"/>
              </a:rPr>
              <a:t>也有属性</a:t>
            </a:r>
            <a:r>
              <a:rPr lang="en-US" altLang="zh-CN" b="1">
                <a:latin typeface="楷体_GB2312" pitchFamily="49" charset="-122"/>
                <a:ea typeface="楷体_GB2312" pitchFamily="49" charset="-122"/>
              </a:rPr>
              <a:t>Pn (n</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m)</a:t>
            </a:r>
            <a:endParaRPr lang="en-US" altLang="zh-CN" b="1">
              <a:latin typeface="楷体_GB2312" pitchFamily="49" charset="-122"/>
              <a:ea typeface="楷体_GB2312" pitchFamily="49" charset="-122"/>
            </a:endParaRPr>
          </a:p>
        </p:txBody>
      </p:sp>
    </p:spTree>
  </p:cSld>
  <p:clrMapOvr>
    <a:masterClrMapping/>
  </p:clrMapOvr>
  <p:transition>
    <p:pull/>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71FF614C-FA67-4FE4-BA7F-613E7C45D1D9}"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10243"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BF3D8CEA-10F4-4BCC-9B41-8932EA62AE16}" type="slidenum">
              <a:rPr kumimoji="1" lang="en-US" altLang="zh-CN" sz="1400">
                <a:latin typeface="Times New Roman" pitchFamily="18" charset="0"/>
              </a:rPr>
              <a:t>9</a:t>
            </a:fld>
            <a:endParaRPr kumimoji="1" lang="en-US" altLang="zh-CN" sz="1400">
              <a:latin typeface="Times New Roman" pitchFamily="18" charset="0"/>
            </a:endParaRPr>
          </a:p>
        </p:txBody>
      </p:sp>
      <p:sp>
        <p:nvSpPr>
          <p:cNvPr id="10244" name="Rectangle 5"/>
          <p:cNvSpPr/>
          <p:nvPr/>
        </p:nvSpPr>
        <p:spPr>
          <a:xfrm>
            <a:off x="755650" y="1557338"/>
            <a:ext cx="7920038" cy="31448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60000"/>
              </a:lnSpc>
              <a:spcBef>
                <a:spcPct val="50000"/>
              </a:spcBef>
            </a:pPr>
            <a:r>
              <a:rPr lang="en-US" altLang="zh-CN" b="1">
                <a:ea typeface="楷体_GB2312" pitchFamily="49" charset="-122"/>
              </a:rPr>
              <a:t>        </a:t>
            </a:r>
            <a:r>
              <a:rPr lang="zh-CN" altLang="en-US" b="1">
                <a:ea typeface="楷体_GB2312" pitchFamily="49" charset="-122"/>
              </a:rPr>
              <a:t>类比推理的结论是或然性的。所以，在应用时要注意提高其结论可靠性，方法有：</a:t>
            </a:r>
            <a:endParaRPr lang="zh-CN" altLang="en-US" b="1">
              <a:ea typeface="楷体_GB2312" pitchFamily="49" charset="-122"/>
            </a:endParaRPr>
          </a:p>
          <a:p>
            <a:pPr marL="0" lvl="0" indent="0" eaLnBrk="1" hangingPunct="1">
              <a:lnSpc>
                <a:spcPct val="160000"/>
              </a:lnSpc>
              <a:spcBef>
                <a:spcPct val="50000"/>
              </a:spcBef>
            </a:pPr>
            <a:r>
              <a:rPr lang="zh-CN" altLang="en-US" b="1">
                <a:ea typeface="楷体_GB2312" pitchFamily="49" charset="-122"/>
              </a:rPr>
              <a:t>        ①要尽量多地列举两个或两类对象所共有或共缺的属性；</a:t>
            </a:r>
            <a:endParaRPr lang="zh-CN" altLang="en-US" b="1">
              <a:ea typeface="楷体_GB2312" pitchFamily="49" charset="-122"/>
            </a:endParaRPr>
          </a:p>
          <a:p>
            <a:pPr marL="0" lvl="0" indent="0" eaLnBrk="1" hangingPunct="1">
              <a:lnSpc>
                <a:spcPct val="160000"/>
              </a:lnSpc>
              <a:spcBef>
                <a:spcPct val="50000"/>
              </a:spcBef>
            </a:pPr>
            <a:r>
              <a:rPr lang="zh-CN" altLang="en-US" b="1">
                <a:ea typeface="楷体_GB2312" pitchFamily="49" charset="-122"/>
              </a:rPr>
              <a:t>        ②两个类比对象所共有或共缺的属性愈本质，则推出的结论愈可靠；</a:t>
            </a:r>
            <a:endParaRPr lang="zh-CN" altLang="en-US" b="1">
              <a:ea typeface="楷体_GB2312" pitchFamily="49" charset="-122"/>
            </a:endParaRPr>
          </a:p>
          <a:p>
            <a:pPr marL="0" lvl="0" indent="0" eaLnBrk="1" hangingPunct="1">
              <a:lnSpc>
                <a:spcPct val="160000"/>
              </a:lnSpc>
              <a:spcBef>
                <a:spcPct val="50000"/>
              </a:spcBef>
            </a:pPr>
            <a:r>
              <a:rPr lang="zh-CN" altLang="en-US" b="1">
                <a:ea typeface="楷体_GB2312" pitchFamily="49" charset="-122"/>
              </a:rPr>
              <a:t>        ③两个类比对象共有或共缺的对象与类推的属性之间具有本质和必然的联系，则推出结论的可靠性就高。</a:t>
            </a:r>
            <a:endParaRPr lang="zh-CN" altLang="en-US" b="1">
              <a:ea typeface="楷体_GB2312" pitchFamily="49" charset="-122"/>
            </a:endParaRPr>
          </a:p>
        </p:txBody>
      </p:sp>
    </p:spTree>
  </p:cSld>
  <p:clrMapOvr>
    <a:masterClrMapping/>
  </p:clrMapOvr>
  <p:transition>
    <p:pull/>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9E15372E-BA52-4C91-A24C-A0585E9471BB}"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11267"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F6FAECCA-411F-49FB-AEFA-8F3A32CB4735}" type="slidenum">
              <a:rPr kumimoji="1" lang="en-US" altLang="zh-CN" sz="1400">
                <a:latin typeface="Times New Roman" pitchFamily="18" charset="0"/>
              </a:rPr>
              <a:t>10</a:t>
            </a:fld>
            <a:endParaRPr kumimoji="1" lang="en-US" altLang="zh-CN" sz="1400">
              <a:latin typeface="Times New Roman" pitchFamily="18" charset="0"/>
            </a:endParaRPr>
          </a:p>
        </p:txBody>
      </p:sp>
      <p:sp>
        <p:nvSpPr>
          <p:cNvPr id="11268" name="Rectangle 4"/>
          <p:cNvSpPr/>
          <p:nvPr/>
        </p:nvSpPr>
        <p:spPr>
          <a:xfrm>
            <a:off x="684212" y="908050"/>
            <a:ext cx="2141538"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latin typeface="楷体_GB2312" pitchFamily="49" charset="-122"/>
                <a:ea typeface="楷体_GB2312" pitchFamily="49" charset="-122"/>
              </a:rPr>
              <a:t>常用的类推方法有 </a:t>
            </a:r>
            <a:endParaRPr lang="zh-CN" altLang="en-US" b="1">
              <a:latin typeface="楷体_GB2312" pitchFamily="49" charset="-122"/>
              <a:ea typeface="楷体_GB2312" pitchFamily="49" charset="-122"/>
            </a:endParaRPr>
          </a:p>
        </p:txBody>
      </p:sp>
      <p:sp>
        <p:nvSpPr>
          <p:cNvPr id="11269" name="Rectangle 6"/>
          <p:cNvSpPr/>
          <p:nvPr/>
        </p:nvSpPr>
        <p:spPr>
          <a:xfrm>
            <a:off x="468312" y="1543050"/>
            <a:ext cx="8126412" cy="366712"/>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solidFill>
                  <a:srgbClr val="0000FF"/>
                </a:solidFill>
                <a:latin typeface="楷体_GB2312" pitchFamily="49" charset="-122"/>
                <a:ea typeface="楷体_GB2312" pitchFamily="49" charset="-122"/>
              </a:rPr>
              <a:t>（</a:t>
            </a:r>
            <a:r>
              <a:rPr lang="en-US" altLang="zh-CN" b="1">
                <a:solidFill>
                  <a:srgbClr val="0000FF"/>
                </a:solidFill>
                <a:latin typeface="楷体_GB2312" pitchFamily="49" charset="-122"/>
                <a:ea typeface="楷体_GB2312" pitchFamily="49" charset="-122"/>
              </a:rPr>
              <a:t>1</a:t>
            </a:r>
            <a:r>
              <a:rPr lang="zh-CN" altLang="en-US" b="1">
                <a:solidFill>
                  <a:srgbClr val="0000FF"/>
                </a:solidFill>
                <a:latin typeface="楷体_GB2312" pitchFamily="49" charset="-122"/>
                <a:ea typeface="楷体_GB2312" pitchFamily="49" charset="-122"/>
              </a:rPr>
              <a:t>）平衡推算法</a:t>
            </a:r>
            <a:r>
              <a:rPr lang="zh-CN" altLang="en-US" b="1">
                <a:latin typeface="楷体_GB2312" pitchFamily="49" charset="-122"/>
                <a:ea typeface="楷体_GB2312" pitchFamily="49" charset="-122"/>
              </a:rPr>
              <a:t>。指根据相互依存的平衡关系来推算所缺的有关指标的方法。</a:t>
            </a:r>
            <a:endParaRPr lang="zh-CN" altLang="en-US" b="1">
              <a:latin typeface="楷体_GB2312" pitchFamily="49" charset="-122"/>
              <a:ea typeface="楷体_GB2312" pitchFamily="49" charset="-122"/>
            </a:endParaRPr>
          </a:p>
        </p:txBody>
      </p:sp>
      <p:sp>
        <p:nvSpPr>
          <p:cNvPr id="11270" name="Rectangle 8"/>
          <p:cNvSpPr/>
          <p:nvPr/>
        </p:nvSpPr>
        <p:spPr>
          <a:xfrm>
            <a:off x="323850" y="1989138"/>
            <a:ext cx="8351838" cy="9175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50000"/>
              </a:lnSpc>
            </a:pPr>
            <a:r>
              <a:rPr lang="en-US" altLang="zh-CN" b="1">
                <a:solidFill>
                  <a:srgbClr val="0000FF"/>
                </a:solidFill>
                <a:latin typeface="楷体_GB2312" pitchFamily="49" charset="-122"/>
                <a:ea typeface="楷体_GB2312" pitchFamily="49" charset="-122"/>
              </a:rPr>
              <a:t> </a:t>
            </a:r>
            <a:r>
              <a:rPr lang="zh-CN" altLang="en-US" b="1">
                <a:solidFill>
                  <a:srgbClr val="0000FF"/>
                </a:solidFill>
                <a:latin typeface="楷体_GB2312" pitchFamily="49" charset="-122"/>
                <a:ea typeface="楷体_GB2312" pitchFamily="49" charset="-122"/>
              </a:rPr>
              <a:t>（</a:t>
            </a:r>
            <a:r>
              <a:rPr lang="en-US" altLang="zh-CN" b="1">
                <a:solidFill>
                  <a:srgbClr val="0000FF"/>
                </a:solidFill>
                <a:latin typeface="楷体_GB2312" pitchFamily="49" charset="-122"/>
                <a:ea typeface="楷体_GB2312" pitchFamily="49" charset="-122"/>
              </a:rPr>
              <a:t>2</a:t>
            </a:r>
            <a:r>
              <a:rPr lang="zh-CN" altLang="en-US" b="1">
                <a:solidFill>
                  <a:srgbClr val="0000FF"/>
                </a:solidFill>
                <a:latin typeface="楷体_GB2312" pitchFamily="49" charset="-122"/>
                <a:ea typeface="楷体_GB2312" pitchFamily="49" charset="-122"/>
              </a:rPr>
              <a:t>）代替推算法</a:t>
            </a:r>
            <a:r>
              <a:rPr lang="zh-CN" altLang="en-US" b="1">
                <a:latin typeface="楷体_GB2312" pitchFamily="49" charset="-122"/>
                <a:ea typeface="楷体_GB2312" pitchFamily="49" charset="-122"/>
              </a:rPr>
              <a:t>。指利用具有密切联系（或相似）的有关资料、数据，来代替所缺资料、数据的方法。</a:t>
            </a:r>
            <a:endParaRPr lang="zh-CN" altLang="en-US" b="1">
              <a:latin typeface="楷体_GB2312" pitchFamily="49" charset="-122"/>
              <a:ea typeface="楷体_GB2312" pitchFamily="49" charset="-122"/>
            </a:endParaRPr>
          </a:p>
        </p:txBody>
      </p:sp>
      <p:sp>
        <p:nvSpPr>
          <p:cNvPr id="11271" name="Rectangle 10"/>
          <p:cNvSpPr/>
          <p:nvPr/>
        </p:nvSpPr>
        <p:spPr>
          <a:xfrm>
            <a:off x="468312" y="2997200"/>
            <a:ext cx="8208962" cy="8064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30000"/>
              </a:lnSpc>
            </a:pPr>
            <a:r>
              <a:rPr lang="zh-CN" altLang="en-US" b="1">
                <a:solidFill>
                  <a:srgbClr val="0000FF"/>
                </a:solidFill>
                <a:latin typeface="楷体_GB2312" pitchFamily="49" charset="-122"/>
                <a:ea typeface="楷体_GB2312" pitchFamily="49" charset="-122"/>
              </a:rPr>
              <a:t>（</a:t>
            </a:r>
            <a:r>
              <a:rPr lang="en-US" altLang="zh-CN" b="1">
                <a:solidFill>
                  <a:srgbClr val="0000FF"/>
                </a:solidFill>
                <a:latin typeface="楷体_GB2312" pitchFamily="49" charset="-122"/>
                <a:ea typeface="楷体_GB2312" pitchFamily="49" charset="-122"/>
              </a:rPr>
              <a:t>3</a:t>
            </a:r>
            <a:r>
              <a:rPr lang="zh-CN" altLang="en-US" b="1">
                <a:solidFill>
                  <a:srgbClr val="0000FF"/>
                </a:solidFill>
                <a:latin typeface="楷体_GB2312" pitchFamily="49" charset="-122"/>
                <a:ea typeface="楷体_GB2312" pitchFamily="49" charset="-122"/>
              </a:rPr>
              <a:t>）因素推算法</a:t>
            </a:r>
            <a:r>
              <a:rPr lang="zh-CN" altLang="en-US" b="1">
                <a:latin typeface="楷体_GB2312" pitchFamily="49" charset="-122"/>
                <a:ea typeface="楷体_GB2312" pitchFamily="49" charset="-122"/>
              </a:rPr>
              <a:t>。指根据指标之间的联系，从已知因素的数据推算有关未知指标数据的方法。</a:t>
            </a:r>
            <a:endParaRPr lang="zh-CN" altLang="en-US" b="1">
              <a:latin typeface="楷体_GB2312" pitchFamily="49" charset="-122"/>
              <a:ea typeface="楷体_GB2312" pitchFamily="49" charset="-122"/>
            </a:endParaRPr>
          </a:p>
        </p:txBody>
      </p:sp>
      <p:sp>
        <p:nvSpPr>
          <p:cNvPr id="11272" name="Rectangle 12"/>
          <p:cNvSpPr/>
          <p:nvPr/>
        </p:nvSpPr>
        <p:spPr>
          <a:xfrm>
            <a:off x="468312" y="4062412"/>
            <a:ext cx="7666038" cy="366712"/>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solidFill>
                  <a:srgbClr val="0000FF"/>
                </a:solidFill>
                <a:latin typeface="楷体_GB2312" pitchFamily="49" charset="-122"/>
                <a:ea typeface="楷体_GB2312" pitchFamily="49" charset="-122"/>
              </a:rPr>
              <a:t>（</a:t>
            </a:r>
            <a:r>
              <a:rPr lang="en-US" altLang="zh-CN" b="1">
                <a:solidFill>
                  <a:srgbClr val="0000FF"/>
                </a:solidFill>
                <a:latin typeface="楷体_GB2312" pitchFamily="49" charset="-122"/>
                <a:ea typeface="楷体_GB2312" pitchFamily="49" charset="-122"/>
              </a:rPr>
              <a:t>4</a:t>
            </a:r>
            <a:r>
              <a:rPr lang="zh-CN" altLang="en-US" b="1">
                <a:solidFill>
                  <a:srgbClr val="0000FF"/>
                </a:solidFill>
                <a:latin typeface="楷体_GB2312" pitchFamily="49" charset="-122"/>
                <a:ea typeface="楷体_GB2312" pitchFamily="49" charset="-122"/>
              </a:rPr>
              <a:t>）抽样推算法</a:t>
            </a:r>
            <a:r>
              <a:rPr lang="zh-CN" altLang="en-US" b="1">
                <a:latin typeface="楷体_GB2312" pitchFamily="49" charset="-122"/>
                <a:ea typeface="楷体_GB2312" pitchFamily="49" charset="-122"/>
              </a:rPr>
              <a:t>。指根据抽样或典型调查资料推算系统总体特征的方法。</a:t>
            </a:r>
            <a:endParaRPr lang="zh-CN" altLang="en-US" b="1">
              <a:latin typeface="楷体_GB2312" pitchFamily="49" charset="-122"/>
              <a:ea typeface="楷体_GB2312" pitchFamily="49" charset="-122"/>
            </a:endParaRPr>
          </a:p>
        </p:txBody>
      </p:sp>
      <p:sp>
        <p:nvSpPr>
          <p:cNvPr id="11273" name="Rectangle 14"/>
          <p:cNvSpPr/>
          <p:nvPr/>
        </p:nvSpPr>
        <p:spPr>
          <a:xfrm>
            <a:off x="468312" y="4508500"/>
            <a:ext cx="8569325" cy="9175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50000"/>
              </a:lnSpc>
            </a:pPr>
            <a:r>
              <a:rPr lang="zh-CN" altLang="en-US" b="1">
                <a:solidFill>
                  <a:srgbClr val="0000FF"/>
                </a:solidFill>
                <a:latin typeface="楷体_GB2312" pitchFamily="49" charset="-122"/>
                <a:ea typeface="楷体_GB2312" pitchFamily="49" charset="-122"/>
              </a:rPr>
              <a:t>（</a:t>
            </a:r>
            <a:r>
              <a:rPr lang="en-US" altLang="zh-CN" b="1">
                <a:solidFill>
                  <a:srgbClr val="0000FF"/>
                </a:solidFill>
                <a:latin typeface="楷体_GB2312" pitchFamily="49" charset="-122"/>
                <a:ea typeface="楷体_GB2312" pitchFamily="49" charset="-122"/>
              </a:rPr>
              <a:t>5</a:t>
            </a:r>
            <a:r>
              <a:rPr lang="zh-CN" altLang="en-US" b="1">
                <a:solidFill>
                  <a:srgbClr val="0000FF"/>
                </a:solidFill>
                <a:latin typeface="楷体_GB2312" pitchFamily="49" charset="-122"/>
                <a:ea typeface="楷体_GB2312" pitchFamily="49" charset="-122"/>
              </a:rPr>
              <a:t>）比例推算法</a:t>
            </a:r>
            <a:r>
              <a:rPr lang="zh-CN" altLang="en-US" b="1">
                <a:latin typeface="楷体_GB2312" pitchFamily="49" charset="-122"/>
                <a:ea typeface="楷体_GB2312" pitchFamily="49" charset="-122"/>
              </a:rPr>
              <a:t>。是根据社会经济现象的内在联系，用某一时期、地区、部门或单位的实际比例，推算另一类似时期、地区、部门或单位有关指标的方法。</a:t>
            </a:r>
            <a:endParaRPr lang="zh-CN" altLang="en-US" b="1">
              <a:latin typeface="楷体_GB2312" pitchFamily="49" charset="-122"/>
              <a:ea typeface="楷体_GB2312" pitchFamily="49" charset="-122"/>
            </a:endParaRPr>
          </a:p>
        </p:txBody>
      </p:sp>
      <p:sp>
        <p:nvSpPr>
          <p:cNvPr id="11274" name="Rectangle 16"/>
          <p:cNvSpPr/>
          <p:nvPr/>
        </p:nvSpPr>
        <p:spPr>
          <a:xfrm>
            <a:off x="468312" y="5502275"/>
            <a:ext cx="8281988" cy="7524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20000"/>
              </a:lnSpc>
            </a:pPr>
            <a:r>
              <a:rPr lang="zh-CN" altLang="en-US" b="1">
                <a:solidFill>
                  <a:srgbClr val="0000FF"/>
                </a:solidFill>
                <a:latin typeface="楷体_GB2312" pitchFamily="49" charset="-122"/>
                <a:ea typeface="楷体_GB2312" pitchFamily="49" charset="-122"/>
              </a:rPr>
              <a:t>（</a:t>
            </a:r>
            <a:r>
              <a:rPr lang="en-US" altLang="zh-CN" b="1">
                <a:solidFill>
                  <a:srgbClr val="0000FF"/>
                </a:solidFill>
                <a:latin typeface="楷体_GB2312" pitchFamily="49" charset="-122"/>
                <a:ea typeface="楷体_GB2312" pitchFamily="49" charset="-122"/>
              </a:rPr>
              <a:t>6</a:t>
            </a:r>
            <a:r>
              <a:rPr lang="zh-CN" altLang="en-US" b="1">
                <a:solidFill>
                  <a:srgbClr val="0000FF"/>
                </a:solidFill>
                <a:latin typeface="楷体_GB2312" pitchFamily="49" charset="-122"/>
                <a:ea typeface="楷体_GB2312" pitchFamily="49" charset="-122"/>
              </a:rPr>
              <a:t>）概率推算法</a:t>
            </a:r>
            <a:r>
              <a:rPr lang="zh-CN" altLang="en-US" b="1">
                <a:latin typeface="楷体_GB2312" pitchFamily="49" charset="-122"/>
                <a:ea typeface="楷体_GB2312" pitchFamily="49" charset="-122"/>
              </a:rPr>
              <a:t>。根据有限的实际统计资料，采用概率论和数理统计方法可求出随机事件出现各种状态的概率。</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671C1EB6-C97E-4B0D-8EB8-5392E1CF4BBE}"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12291"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7A9A32CD-2AD7-4430-AE10-FD4E23B1DD7F}" type="slidenum">
              <a:rPr kumimoji="1" lang="en-US" altLang="zh-CN" sz="1400">
                <a:latin typeface="Times New Roman" pitchFamily="18" charset="0"/>
              </a:rPr>
              <a:t>11</a:t>
            </a:fld>
            <a:endParaRPr kumimoji="1" lang="en-US" altLang="zh-CN" sz="1400">
              <a:latin typeface="Times New Roman" pitchFamily="18" charset="0"/>
            </a:endParaRPr>
          </a:p>
        </p:txBody>
      </p:sp>
      <p:sp>
        <p:nvSpPr>
          <p:cNvPr id="12292" name="Rectangle 4"/>
          <p:cNvSpPr/>
          <p:nvPr/>
        </p:nvSpPr>
        <p:spPr>
          <a:xfrm>
            <a:off x="539750" y="836612"/>
            <a:ext cx="1566862"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latin typeface="楷体_GB2312" pitchFamily="49" charset="-122"/>
                <a:ea typeface="楷体_GB2312" pitchFamily="49" charset="-122"/>
              </a:rPr>
              <a:t>3</a:t>
            </a:r>
            <a:r>
              <a:rPr lang="zh-CN" altLang="en-US" b="1">
                <a:solidFill>
                  <a:srgbClr val="0000FF"/>
                </a:solidFill>
                <a:latin typeface="楷体_GB2312" pitchFamily="49" charset="-122"/>
                <a:ea typeface="楷体_GB2312" pitchFamily="49" charset="-122"/>
              </a:rPr>
              <a:t>）惯性原理 </a:t>
            </a:r>
            <a:endParaRPr lang="zh-CN" altLang="en-US" b="1">
              <a:solidFill>
                <a:srgbClr val="0000FF"/>
              </a:solidFill>
              <a:latin typeface="楷体_GB2312" pitchFamily="49" charset="-122"/>
              <a:ea typeface="楷体_GB2312" pitchFamily="49" charset="-122"/>
            </a:endParaRPr>
          </a:p>
        </p:txBody>
      </p:sp>
      <p:sp>
        <p:nvSpPr>
          <p:cNvPr id="12293" name="Rectangle 6"/>
          <p:cNvSpPr/>
          <p:nvPr/>
        </p:nvSpPr>
        <p:spPr>
          <a:xfrm>
            <a:off x="395288" y="1341438"/>
            <a:ext cx="8424862" cy="7524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20000"/>
              </a:lnSpc>
            </a:pPr>
            <a:r>
              <a:rPr lang="en-US" altLang="zh-CN" b="1">
                <a:ea typeface="楷体_GB2312" pitchFamily="49" charset="-122"/>
              </a:rPr>
              <a:t>        </a:t>
            </a:r>
            <a:r>
              <a:rPr lang="zh-CN" altLang="en-US" b="1">
                <a:ea typeface="楷体_GB2312" pitchFamily="49" charset="-122"/>
              </a:rPr>
              <a:t>任何事物在其发展过程中，从其过去到现在以及延伸至将来，都具有一定的延续性，这种延续性称为惯性。</a:t>
            </a:r>
            <a:endParaRPr lang="zh-CN" altLang="en-US" b="1">
              <a:ea typeface="楷体_GB2312" pitchFamily="49" charset="-122"/>
            </a:endParaRPr>
          </a:p>
        </p:txBody>
      </p:sp>
      <p:sp>
        <p:nvSpPr>
          <p:cNvPr id="12294" name="Rectangle 7"/>
          <p:cNvSpPr/>
          <p:nvPr/>
        </p:nvSpPr>
        <p:spPr>
          <a:xfrm>
            <a:off x="539750" y="2133600"/>
            <a:ext cx="2257425"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latin typeface="楷体_GB2312" pitchFamily="49" charset="-122"/>
                <a:ea typeface="楷体_GB2312" pitchFamily="49" charset="-122"/>
              </a:rPr>
              <a:t>4</a:t>
            </a:r>
            <a:r>
              <a:rPr lang="zh-CN" altLang="en-US" b="1">
                <a:solidFill>
                  <a:srgbClr val="0000FF"/>
                </a:solidFill>
                <a:latin typeface="楷体_GB2312" pitchFamily="49" charset="-122"/>
                <a:ea typeface="楷体_GB2312" pitchFamily="49" charset="-122"/>
              </a:rPr>
              <a:t>）量变到质变原理 </a:t>
            </a:r>
            <a:endParaRPr lang="zh-CN" altLang="en-US" b="1">
              <a:solidFill>
                <a:srgbClr val="0000FF"/>
              </a:solidFill>
              <a:latin typeface="楷体_GB2312" pitchFamily="49" charset="-122"/>
              <a:ea typeface="楷体_GB2312" pitchFamily="49" charset="-122"/>
            </a:endParaRPr>
          </a:p>
        </p:txBody>
      </p:sp>
      <p:sp>
        <p:nvSpPr>
          <p:cNvPr id="12295" name="Rectangle 9"/>
          <p:cNvSpPr/>
          <p:nvPr/>
        </p:nvSpPr>
        <p:spPr>
          <a:xfrm>
            <a:off x="539750" y="2693988"/>
            <a:ext cx="2027238" cy="366712"/>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latin typeface="楷体_GB2312" pitchFamily="49" charset="-122"/>
                <a:ea typeface="楷体_GB2312" pitchFamily="49" charset="-122"/>
              </a:rPr>
              <a:t>3.</a:t>
            </a:r>
            <a:r>
              <a:rPr lang="zh-CN" altLang="en-US" b="1">
                <a:solidFill>
                  <a:srgbClr val="0000FF"/>
                </a:solidFill>
                <a:latin typeface="楷体_GB2312" pitchFamily="49" charset="-122"/>
                <a:ea typeface="楷体_GB2312" pitchFamily="49" charset="-122"/>
              </a:rPr>
              <a:t>安全评价的原则</a:t>
            </a:r>
            <a:endParaRPr lang="zh-CN" altLang="en-US" b="1">
              <a:solidFill>
                <a:srgbClr val="0000FF"/>
              </a:solidFill>
              <a:latin typeface="楷体_GB2312" pitchFamily="49" charset="-122"/>
              <a:ea typeface="楷体_GB2312" pitchFamily="49" charset="-122"/>
            </a:endParaRPr>
          </a:p>
        </p:txBody>
      </p:sp>
      <p:sp>
        <p:nvSpPr>
          <p:cNvPr id="12296" name="Rectangle 11"/>
          <p:cNvSpPr/>
          <p:nvPr/>
        </p:nvSpPr>
        <p:spPr>
          <a:xfrm>
            <a:off x="539750" y="2997200"/>
            <a:ext cx="8280400" cy="31956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4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）危险性评价的客观性原则。在评价时，应保证提供的评价数据可靠，防止因主观因素作用而导致评价结果的偏差，同时对评价的结果应进行检查。</a:t>
            </a:r>
            <a:endParaRPr lang="zh-CN" altLang="en-US" b="1">
              <a:latin typeface="楷体_GB2312" pitchFamily="49" charset="-122"/>
              <a:ea typeface="楷体_GB2312" pitchFamily="49" charset="-122"/>
            </a:endParaRPr>
          </a:p>
          <a:p>
            <a:pPr marL="0" lvl="0" indent="0" eaLnBrk="1" hangingPunct="1">
              <a:lnSpc>
                <a:spcPct val="14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）评价方法的适用性原则。评价方法应适应于被评价系统。</a:t>
            </a:r>
            <a:endParaRPr lang="zh-CN" altLang="en-US" b="1">
              <a:latin typeface="楷体_GB2312" pitchFamily="49" charset="-122"/>
              <a:ea typeface="楷体_GB2312" pitchFamily="49" charset="-122"/>
            </a:endParaRPr>
          </a:p>
          <a:p>
            <a:pPr marL="0" lvl="0" indent="0" eaLnBrk="1" hangingPunct="1">
              <a:lnSpc>
                <a:spcPct val="14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3</a:t>
            </a:r>
            <a:r>
              <a:rPr lang="zh-CN" altLang="en-US" b="1">
                <a:latin typeface="楷体_GB2312" pitchFamily="49" charset="-122"/>
                <a:ea typeface="楷体_GB2312" pitchFamily="49" charset="-122"/>
              </a:rPr>
              <a:t>）评价方法的综合性原则。评价方法具有能反映评价对象各方面综合性指标的功能。</a:t>
            </a:r>
            <a:endParaRPr lang="zh-CN" altLang="en-US" b="1">
              <a:latin typeface="楷体_GB2312" pitchFamily="49" charset="-122"/>
              <a:ea typeface="楷体_GB2312" pitchFamily="49" charset="-122"/>
            </a:endParaRPr>
          </a:p>
          <a:p>
            <a:pPr marL="0" lvl="0" indent="0" eaLnBrk="1" hangingPunct="1">
              <a:lnSpc>
                <a:spcPct val="14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4</a:t>
            </a:r>
            <a:r>
              <a:rPr lang="zh-CN" altLang="en-US" b="1">
                <a:latin typeface="楷体_GB2312" pitchFamily="49" charset="-122"/>
                <a:ea typeface="楷体_GB2312" pitchFamily="49" charset="-122"/>
              </a:rPr>
              <a:t>）评价方法的可行性原则。从评价方法的技术可行性、适用性、准确性、经济性和时效性等来看，方法是可行的。</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32DE10B7-4E83-48CA-8FA7-003A9414E9C4}"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13315"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51673C5C-DE80-452B-AED7-D9510704D900}" type="slidenum">
              <a:rPr kumimoji="1" lang="en-US" altLang="zh-CN" sz="1400">
                <a:latin typeface="Times New Roman" pitchFamily="18" charset="0"/>
              </a:rPr>
              <a:t>12</a:t>
            </a:fld>
            <a:endParaRPr kumimoji="1" lang="en-US" altLang="zh-CN" sz="1400">
              <a:latin typeface="Times New Roman" pitchFamily="18" charset="0"/>
            </a:endParaRPr>
          </a:p>
        </p:txBody>
      </p:sp>
      <p:sp>
        <p:nvSpPr>
          <p:cNvPr id="13316" name="Rectangle 4"/>
          <p:cNvSpPr/>
          <p:nvPr/>
        </p:nvSpPr>
        <p:spPr>
          <a:xfrm>
            <a:off x="539750" y="836612"/>
            <a:ext cx="8208962" cy="38068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50000"/>
              </a:lnSpc>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5</a:t>
            </a:r>
            <a:r>
              <a:rPr lang="zh-CN" altLang="en-US" b="1">
                <a:latin typeface="楷体_GB2312" pitchFamily="49" charset="-122"/>
                <a:ea typeface="楷体_GB2312" pitchFamily="49" charset="-122"/>
              </a:rPr>
              <a:t>）评价方法的协调性原则。某种具体评价方法是总评价系统的一个组成单元。</a:t>
            </a:r>
            <a:endParaRPr lang="zh-CN" altLang="en-US" b="1">
              <a:latin typeface="楷体_GB2312" pitchFamily="49" charset="-122"/>
              <a:ea typeface="楷体_GB2312" pitchFamily="49" charset="-122"/>
            </a:endParaRPr>
          </a:p>
          <a:p>
            <a:pPr marL="0" lvl="0" indent="0" eaLnBrk="1" hangingPunct="1">
              <a:lnSpc>
                <a:spcPct val="150000"/>
              </a:lnSpc>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6</a:t>
            </a:r>
            <a:r>
              <a:rPr lang="zh-CN" altLang="en-US" b="1">
                <a:latin typeface="楷体_GB2312" pitchFamily="49" charset="-122"/>
                <a:ea typeface="楷体_GB2312" pitchFamily="49" charset="-122"/>
              </a:rPr>
              <a:t>）安全指标的可比性原则。所用评价指标参数必须确实能用数值反映其危险程度。</a:t>
            </a:r>
            <a:endParaRPr lang="zh-CN" altLang="en-US" b="1">
              <a:latin typeface="楷体_GB2312" pitchFamily="49" charset="-122"/>
              <a:ea typeface="楷体_GB2312" pitchFamily="49" charset="-122"/>
            </a:endParaRPr>
          </a:p>
          <a:p>
            <a:pPr marL="0" lvl="0" indent="0" eaLnBrk="1" hangingPunct="1">
              <a:lnSpc>
                <a:spcPct val="150000"/>
              </a:lnSpc>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7</a:t>
            </a:r>
            <a:r>
              <a:rPr lang="zh-CN" altLang="en-US" b="1">
                <a:latin typeface="楷体_GB2312" pitchFamily="49" charset="-122"/>
                <a:ea typeface="楷体_GB2312" pitchFamily="49" charset="-122"/>
              </a:rPr>
              <a:t>）评价结果的简明性原则。评价结果应该用综合的单一数字表达，由于评价时要考虑多方面的因素，用综合的单一数字表达其评价结果，才能真实地反映系统安全性的实际情况。</a:t>
            </a:r>
            <a:endParaRPr lang="zh-CN" altLang="en-US" b="1">
              <a:latin typeface="楷体_GB2312" pitchFamily="49" charset="-122"/>
              <a:ea typeface="楷体_GB2312" pitchFamily="49" charset="-122"/>
            </a:endParaRPr>
          </a:p>
          <a:p>
            <a:pPr marL="0" lvl="0" indent="0" eaLnBrk="1" hangingPunct="1">
              <a:lnSpc>
                <a:spcPct val="150000"/>
              </a:lnSpc>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8</a:t>
            </a:r>
            <a:r>
              <a:rPr lang="zh-CN" altLang="en-US" b="1">
                <a:latin typeface="楷体_GB2312" pitchFamily="49" charset="-122"/>
                <a:ea typeface="楷体_GB2312" pitchFamily="49" charset="-122"/>
              </a:rPr>
              <a:t>）危险性取值的适当性原则。危险性参数的取值范围不应过大，否则，使用者无所依从，给该方法的推广带来困难。</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1CF58039-FCC0-44BB-9AD8-358F50FEA511}"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14339"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28AA37D7-CFA2-49D2-8DD4-D7D51C90A06A}" type="slidenum">
              <a:rPr kumimoji="1" lang="en-US" altLang="zh-CN" sz="1400">
                <a:latin typeface="Times New Roman" pitchFamily="18" charset="0"/>
              </a:rPr>
              <a:t>13</a:t>
            </a:fld>
            <a:endParaRPr kumimoji="1" lang="en-US" altLang="zh-CN" sz="1400">
              <a:latin typeface="Times New Roman" pitchFamily="18" charset="0"/>
            </a:endParaRPr>
          </a:p>
        </p:txBody>
      </p:sp>
      <p:sp>
        <p:nvSpPr>
          <p:cNvPr id="14340" name="Rectangle 5"/>
          <p:cNvSpPr/>
          <p:nvPr/>
        </p:nvSpPr>
        <p:spPr>
          <a:xfrm>
            <a:off x="611188" y="981075"/>
            <a:ext cx="9144000" cy="366712"/>
          </a:xfrm>
          <a:prstGeom prst="rect">
            <a:avLst/>
          </a:prstGeom>
          <a:noFill/>
          <a:ln>
            <a:noFill/>
            <a:miter lim="800000"/>
          </a:ln>
        </p:spPr>
        <p:txBody>
          <a:bodyPr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latin typeface="楷体_GB2312" pitchFamily="49" charset="-122"/>
                <a:ea typeface="楷体_GB2312" pitchFamily="49" charset="-122"/>
              </a:rPr>
              <a:t>4.</a:t>
            </a:r>
            <a:r>
              <a:rPr lang="zh-CN" altLang="en-US" b="1">
                <a:solidFill>
                  <a:srgbClr val="0000FF"/>
                </a:solidFill>
                <a:latin typeface="楷体_GB2312" pitchFamily="49" charset="-122"/>
                <a:ea typeface="楷体_GB2312" pitchFamily="49" charset="-122"/>
              </a:rPr>
              <a:t>安全评价的要素 </a:t>
            </a:r>
            <a:endParaRPr lang="zh-CN" altLang="en-US" b="1">
              <a:solidFill>
                <a:srgbClr val="0000FF"/>
              </a:solidFill>
              <a:latin typeface="楷体_GB2312" pitchFamily="49" charset="-122"/>
              <a:ea typeface="楷体_GB2312" pitchFamily="49" charset="-122"/>
            </a:endParaRPr>
          </a:p>
        </p:txBody>
      </p:sp>
      <p:sp>
        <p:nvSpPr>
          <p:cNvPr id="14341" name="Rectangle 6"/>
          <p:cNvSpPr/>
          <p:nvPr/>
        </p:nvSpPr>
        <p:spPr>
          <a:xfrm>
            <a:off x="3492500" y="912812"/>
            <a:ext cx="2813050"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solidFill>
                  <a:srgbClr val="000000"/>
                </a:solidFill>
                <a:latin typeface="楷体_GB2312" pitchFamily="49" charset="-122"/>
                <a:ea typeface="楷体_GB2312" pitchFamily="49" charset="-122"/>
              </a:rPr>
              <a:t>表</a:t>
            </a:r>
            <a:r>
              <a:rPr lang="en-US" altLang="zh-CN" b="1">
                <a:solidFill>
                  <a:srgbClr val="000000"/>
                </a:solidFill>
                <a:latin typeface="楷体_GB2312" pitchFamily="49" charset="-122"/>
                <a:ea typeface="楷体_GB2312" pitchFamily="49" charset="-122"/>
              </a:rPr>
              <a:t>4-1  </a:t>
            </a:r>
            <a:r>
              <a:rPr lang="zh-CN" altLang="en-US" b="1">
                <a:solidFill>
                  <a:srgbClr val="000000"/>
                </a:solidFill>
                <a:latin typeface="楷体_GB2312" pitchFamily="49" charset="-122"/>
                <a:ea typeface="楷体_GB2312" pitchFamily="49" charset="-122"/>
              </a:rPr>
              <a:t>安全评价的要素集</a:t>
            </a:r>
            <a:endParaRPr lang="zh-CN" altLang="en-US">
              <a:latin typeface="楷体_GB2312" pitchFamily="49" charset="-122"/>
              <a:ea typeface="楷体_GB2312" pitchFamily="49" charset="-122"/>
            </a:endParaRPr>
          </a:p>
        </p:txBody>
      </p:sp>
      <p:graphicFrame>
        <p:nvGraphicFramePr>
          <p:cNvPr id="14342" name="Group 116"/>
          <p:cNvGraphicFramePr>
            <a:graphicFrameLocks noGrp="1"/>
          </p:cNvGraphicFramePr>
          <p:nvPr/>
        </p:nvGraphicFramePr>
        <p:xfrm>
          <a:off x="1979612" y="1341438"/>
          <a:ext cx="6121400" cy="4938041"/>
        </p:xfrm>
        <a:graphic>
          <a:graphicData uri="http://schemas.openxmlformats.org/drawingml/2006/table">
            <a:tbl>
              <a:tblPr/>
              <a:tblGrid>
                <a:gridCol w="1079500"/>
                <a:gridCol w="1441450"/>
                <a:gridCol w="3600450"/>
              </a:tblGrid>
              <a:tr h="639762">
                <a:tc rowSpan="6">
                  <a:txBody>
                    <a:bodyPr vert="horz" wrap="square" tIns="45714" bIns="45714" anchor="ctr"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solidFill>
                            <a:srgbClr val="000000"/>
                          </a:solidFill>
                          <a:latin typeface="楷体_GB2312" pitchFamily="49" charset="-122"/>
                          <a:ea typeface="楷体_GB2312" pitchFamily="49" charset="-122"/>
                        </a:rPr>
                        <a:t>总目标</a:t>
                      </a:r>
                      <a:endParaRPr lang="zh-CN" altLang="en-US" b="1">
                        <a:latin typeface="楷体_GB2312" pitchFamily="49" charset="-122"/>
                        <a:ea typeface="楷体_GB2312" pitchFamily="49" charset="-122"/>
                      </a:endParaRPr>
                    </a:p>
                  </a:txBody>
                  <a:tcPr marT="45714" marB="45714"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tIns="45714" bIns="45714" anchor="ctr"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solidFill>
                            <a:srgbClr val="000000"/>
                          </a:solidFill>
                          <a:latin typeface="楷体_GB2312" pitchFamily="49" charset="-122"/>
                          <a:ea typeface="楷体_GB2312" pitchFamily="49" charset="-122"/>
                        </a:rPr>
                        <a:t>工厂设计</a:t>
                      </a:r>
                      <a:endParaRPr lang="zh-CN" altLang="en-US" b="1">
                        <a:latin typeface="楷体_GB2312" pitchFamily="49" charset="-122"/>
                        <a:ea typeface="楷体_GB2312" pitchFamily="49" charset="-122"/>
                      </a:endParaRPr>
                    </a:p>
                  </a:txBody>
                  <a:tcPr marT="45714" marB="45714"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tIns="45714" bIns="45714" anchor="ctr"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133350" eaLnBrk="1" hangingPunct="1"/>
                      <a:r>
                        <a:rPr lang="zh-CN" altLang="en-US" b="1">
                          <a:solidFill>
                            <a:srgbClr val="000000"/>
                          </a:solidFill>
                          <a:latin typeface="楷体_GB2312" pitchFamily="49" charset="-122"/>
                          <a:ea typeface="楷体_GB2312" pitchFamily="49" charset="-122"/>
                        </a:rPr>
                        <a:t>新工厂的不安全因素</a:t>
                      </a:r>
                      <a:endParaRPr lang="zh-CN" altLang="en-US" b="1">
                        <a:latin typeface="楷体_GB2312" pitchFamily="49" charset="-122"/>
                        <a:ea typeface="楷体_GB2312" pitchFamily="49" charset="-122"/>
                      </a:endParaRPr>
                    </a:p>
                    <a:p>
                      <a:pPr marL="0" lvl="0" indent="133350"/>
                      <a:r>
                        <a:rPr lang="zh-CN" altLang="en-US" b="1">
                          <a:solidFill>
                            <a:srgbClr val="000000"/>
                          </a:solidFill>
                          <a:latin typeface="楷体_GB2312" pitchFamily="49" charset="-122"/>
                          <a:ea typeface="楷体_GB2312" pitchFamily="49" charset="-122"/>
                        </a:rPr>
                        <a:t>新技术的正负效果</a:t>
                      </a:r>
                      <a:endParaRPr lang="zh-CN" altLang="en-US" b="1">
                        <a:latin typeface="楷体_GB2312" pitchFamily="49" charset="-122"/>
                        <a:ea typeface="楷体_GB2312" pitchFamily="49" charset="-122"/>
                      </a:endParaRPr>
                    </a:p>
                  </a:txBody>
                  <a:tcPr marT="45714" marB="45714"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r>
              <a:tr h="914400">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tcPr>
                </a:tc>
                <a:tc>
                  <a:txBody>
                    <a:bodyPr vert="horz" wrap="square" tIns="45714" bIns="45714" anchor="ctr"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solidFill>
                            <a:srgbClr val="000000"/>
                          </a:solidFill>
                          <a:latin typeface="楷体_GB2312" pitchFamily="49" charset="-122"/>
                          <a:ea typeface="楷体_GB2312" pitchFamily="49" charset="-122"/>
                        </a:rPr>
                        <a:t>生产设备</a:t>
                      </a:r>
                      <a:endParaRPr lang="zh-CN" altLang="en-US" b="1">
                        <a:latin typeface="楷体_GB2312" pitchFamily="49" charset="-122"/>
                        <a:ea typeface="楷体_GB2312" pitchFamily="49" charset="-122"/>
                      </a:endParaRPr>
                    </a:p>
                  </a:txBody>
                  <a:tcPr marT="45714" marB="45714"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tIns="45714" bIns="45714" anchor="ctr"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133350" eaLnBrk="1" hangingPunct="1"/>
                      <a:r>
                        <a:rPr lang="zh-CN" altLang="en-US" b="1">
                          <a:solidFill>
                            <a:srgbClr val="000000"/>
                          </a:solidFill>
                          <a:latin typeface="楷体_GB2312" pitchFamily="49" charset="-122"/>
                          <a:ea typeface="楷体_GB2312" pitchFamily="49" charset="-122"/>
                        </a:rPr>
                        <a:t>安全卫生</a:t>
                      </a:r>
                      <a:endParaRPr lang="zh-CN" altLang="en-US" b="1">
                        <a:latin typeface="楷体_GB2312" pitchFamily="49" charset="-122"/>
                        <a:ea typeface="楷体_GB2312" pitchFamily="49" charset="-122"/>
                      </a:endParaRPr>
                    </a:p>
                    <a:p>
                      <a:pPr marL="0" lvl="0" indent="133350"/>
                      <a:r>
                        <a:rPr lang="zh-CN" altLang="en-US" b="1">
                          <a:solidFill>
                            <a:srgbClr val="000000"/>
                          </a:solidFill>
                          <a:latin typeface="楷体_GB2312" pitchFamily="49" charset="-122"/>
                          <a:ea typeface="楷体_GB2312" pitchFamily="49" charset="-122"/>
                        </a:rPr>
                        <a:t>故障率</a:t>
                      </a:r>
                      <a:endParaRPr lang="zh-CN" altLang="en-US" b="1">
                        <a:latin typeface="楷体_GB2312" pitchFamily="49" charset="-122"/>
                        <a:ea typeface="楷体_GB2312" pitchFamily="49" charset="-122"/>
                      </a:endParaRPr>
                    </a:p>
                    <a:p>
                      <a:pPr marL="0" lvl="0" indent="133350"/>
                      <a:r>
                        <a:rPr lang="zh-CN" altLang="en-US" b="1">
                          <a:solidFill>
                            <a:srgbClr val="000000"/>
                          </a:solidFill>
                          <a:latin typeface="楷体_GB2312" pitchFamily="49" charset="-122"/>
                          <a:ea typeface="楷体_GB2312" pitchFamily="49" charset="-122"/>
                        </a:rPr>
                        <a:t>人机设计</a:t>
                      </a:r>
                      <a:endParaRPr lang="zh-CN" altLang="en-US" b="1">
                        <a:latin typeface="楷体_GB2312" pitchFamily="49" charset="-122"/>
                        <a:ea typeface="楷体_GB2312" pitchFamily="49" charset="-122"/>
                      </a:endParaRPr>
                    </a:p>
                  </a:txBody>
                  <a:tcPr marT="45714" marB="45714"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r>
              <a:tr h="639762">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tcPr>
                </a:tc>
                <a:tc>
                  <a:txBody>
                    <a:bodyPr vert="horz" wrap="square" tIns="45714" bIns="45714" anchor="ctr"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solidFill>
                            <a:srgbClr val="000000"/>
                          </a:solidFill>
                          <a:latin typeface="楷体_GB2312" pitchFamily="49" charset="-122"/>
                          <a:ea typeface="楷体_GB2312" pitchFamily="49" charset="-122"/>
                        </a:rPr>
                        <a:t>行    为</a:t>
                      </a:r>
                      <a:endParaRPr lang="zh-CN" altLang="en-US" b="1">
                        <a:latin typeface="楷体_GB2312" pitchFamily="49" charset="-122"/>
                        <a:ea typeface="楷体_GB2312" pitchFamily="49" charset="-122"/>
                      </a:endParaRPr>
                    </a:p>
                  </a:txBody>
                  <a:tcPr marT="45714" marB="45714"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tIns="45714" bIns="45714" anchor="ctr"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133350" eaLnBrk="1" hangingPunct="1"/>
                      <a:r>
                        <a:rPr lang="zh-CN" altLang="en-US" b="1">
                          <a:solidFill>
                            <a:srgbClr val="000000"/>
                          </a:solidFill>
                          <a:latin typeface="楷体_GB2312" pitchFamily="49" charset="-122"/>
                          <a:ea typeface="楷体_GB2312" pitchFamily="49" charset="-122"/>
                        </a:rPr>
                        <a:t>人体操作的可靠度</a:t>
                      </a:r>
                      <a:endParaRPr lang="zh-CN" altLang="en-US" b="1">
                        <a:latin typeface="楷体_GB2312" pitchFamily="49" charset="-122"/>
                        <a:ea typeface="楷体_GB2312" pitchFamily="49" charset="-122"/>
                      </a:endParaRPr>
                    </a:p>
                    <a:p>
                      <a:pPr marL="0" lvl="0" indent="133350"/>
                      <a:r>
                        <a:rPr lang="zh-CN" altLang="en-US" b="1">
                          <a:solidFill>
                            <a:srgbClr val="000000"/>
                          </a:solidFill>
                          <a:latin typeface="楷体_GB2312" pitchFamily="49" charset="-122"/>
                          <a:ea typeface="楷体_GB2312" pitchFamily="49" charset="-122"/>
                        </a:rPr>
                        <a:t>人的不安全心理状态</a:t>
                      </a:r>
                      <a:endParaRPr lang="zh-CN" altLang="en-US" b="1">
                        <a:latin typeface="楷体_GB2312" pitchFamily="49" charset="-122"/>
                        <a:ea typeface="楷体_GB2312" pitchFamily="49" charset="-122"/>
                      </a:endParaRPr>
                    </a:p>
                  </a:txBody>
                  <a:tcPr marT="45714" marB="45714"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r>
              <a:tr h="1189038">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tcPr>
                </a:tc>
                <a:tc>
                  <a:txBody>
                    <a:bodyPr vert="horz" wrap="square" tIns="45714" bIns="45714" anchor="ctr"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solidFill>
                            <a:srgbClr val="000000"/>
                          </a:solidFill>
                          <a:latin typeface="楷体_GB2312" pitchFamily="49" charset="-122"/>
                          <a:ea typeface="楷体_GB2312" pitchFamily="49" charset="-122"/>
                        </a:rPr>
                        <a:t>安全管理</a:t>
                      </a:r>
                      <a:endParaRPr lang="zh-CN" altLang="en-US" b="1">
                        <a:latin typeface="楷体_GB2312" pitchFamily="49" charset="-122"/>
                        <a:ea typeface="楷体_GB2312" pitchFamily="49" charset="-122"/>
                      </a:endParaRPr>
                    </a:p>
                  </a:txBody>
                  <a:tcPr marT="45714" marB="45714"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tIns="45714" bIns="45714" anchor="ctr"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133350" eaLnBrk="1" hangingPunct="1"/>
                      <a:r>
                        <a:rPr lang="zh-CN" altLang="en-US" b="1">
                          <a:solidFill>
                            <a:srgbClr val="000000"/>
                          </a:solidFill>
                          <a:latin typeface="楷体_GB2312" pitchFamily="49" charset="-122"/>
                          <a:ea typeface="楷体_GB2312" pitchFamily="49" charset="-122"/>
                        </a:rPr>
                        <a:t>管理机构效能</a:t>
                      </a:r>
                      <a:endParaRPr lang="zh-CN" altLang="en-US" b="1">
                        <a:latin typeface="楷体_GB2312" pitchFamily="49" charset="-122"/>
                        <a:ea typeface="楷体_GB2312" pitchFamily="49" charset="-122"/>
                      </a:endParaRPr>
                    </a:p>
                    <a:p>
                      <a:pPr marL="0" lvl="0" indent="133350"/>
                      <a:r>
                        <a:rPr lang="zh-CN" altLang="en-US" b="1">
                          <a:solidFill>
                            <a:srgbClr val="000000"/>
                          </a:solidFill>
                          <a:latin typeface="楷体_GB2312" pitchFamily="49" charset="-122"/>
                          <a:ea typeface="楷体_GB2312" pitchFamily="49" charset="-122"/>
                        </a:rPr>
                        <a:t>事故伤亡率</a:t>
                      </a:r>
                      <a:endParaRPr lang="zh-CN" altLang="en-US" b="1">
                        <a:latin typeface="楷体_GB2312" pitchFamily="49" charset="-122"/>
                        <a:ea typeface="楷体_GB2312" pitchFamily="49" charset="-122"/>
                      </a:endParaRPr>
                    </a:p>
                    <a:p>
                      <a:pPr marL="0" lvl="0" indent="133350"/>
                      <a:r>
                        <a:rPr lang="zh-CN" altLang="en-US" b="1">
                          <a:solidFill>
                            <a:srgbClr val="000000"/>
                          </a:solidFill>
                          <a:latin typeface="楷体_GB2312" pitchFamily="49" charset="-122"/>
                          <a:ea typeface="楷体_GB2312" pitchFamily="49" charset="-122"/>
                        </a:rPr>
                        <a:t>财产损失率</a:t>
                      </a:r>
                      <a:endParaRPr lang="zh-CN" altLang="en-US" b="1">
                        <a:latin typeface="楷体_GB2312" pitchFamily="49" charset="-122"/>
                        <a:ea typeface="楷体_GB2312" pitchFamily="49" charset="-122"/>
                      </a:endParaRPr>
                    </a:p>
                    <a:p>
                      <a:pPr marL="0" lvl="0" indent="133350"/>
                      <a:r>
                        <a:rPr lang="zh-CN" altLang="en-US" b="1">
                          <a:solidFill>
                            <a:srgbClr val="000000"/>
                          </a:solidFill>
                          <a:latin typeface="楷体_GB2312" pitchFamily="49" charset="-122"/>
                          <a:ea typeface="楷体_GB2312" pitchFamily="49" charset="-122"/>
                        </a:rPr>
                        <a:t>投资效益</a:t>
                      </a:r>
                      <a:endParaRPr lang="zh-CN" altLang="en-US" b="1">
                        <a:latin typeface="楷体_GB2312" pitchFamily="49" charset="-122"/>
                        <a:ea typeface="楷体_GB2312" pitchFamily="49" charset="-122"/>
                      </a:endParaRPr>
                    </a:p>
                  </a:txBody>
                  <a:tcPr marT="45714" marB="45714"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r>
              <a:tr h="914400">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tcPr>
                </a:tc>
                <a:tc>
                  <a:txBody>
                    <a:bodyPr vert="horz" wrap="square" tIns="45714" bIns="45714" anchor="ctr"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solidFill>
                            <a:srgbClr val="000000"/>
                          </a:solidFill>
                          <a:latin typeface="楷体_GB2312" pitchFamily="49" charset="-122"/>
                          <a:ea typeface="楷体_GB2312" pitchFamily="49" charset="-122"/>
                        </a:rPr>
                        <a:t>化学物质</a:t>
                      </a:r>
                      <a:endParaRPr lang="zh-CN" altLang="en-US" b="1">
                        <a:latin typeface="楷体_GB2312" pitchFamily="49" charset="-122"/>
                        <a:ea typeface="楷体_GB2312" pitchFamily="49" charset="-122"/>
                      </a:endParaRPr>
                    </a:p>
                  </a:txBody>
                  <a:tcPr marT="45714" marB="45714"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tIns="45714" bIns="45714" anchor="ctr"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133350" eaLnBrk="1" hangingPunct="1"/>
                      <a:r>
                        <a:rPr lang="zh-CN" altLang="en-US" b="1">
                          <a:solidFill>
                            <a:srgbClr val="000000"/>
                          </a:solidFill>
                          <a:latin typeface="楷体_GB2312" pitchFamily="49" charset="-122"/>
                          <a:ea typeface="楷体_GB2312" pitchFamily="49" charset="-122"/>
                        </a:rPr>
                        <a:t>火灾、爆炸</a:t>
                      </a:r>
                      <a:endParaRPr lang="zh-CN" altLang="en-US" b="1">
                        <a:latin typeface="楷体_GB2312" pitchFamily="49" charset="-122"/>
                        <a:ea typeface="楷体_GB2312" pitchFamily="49" charset="-122"/>
                      </a:endParaRPr>
                    </a:p>
                    <a:p>
                      <a:pPr marL="0" lvl="0" indent="133350"/>
                      <a:r>
                        <a:rPr lang="zh-CN" altLang="en-US" b="1">
                          <a:solidFill>
                            <a:srgbClr val="000000"/>
                          </a:solidFill>
                          <a:latin typeface="楷体_GB2312" pitchFamily="49" charset="-122"/>
                          <a:ea typeface="楷体_GB2312" pitchFamily="49" charset="-122"/>
                        </a:rPr>
                        <a:t>毒性物质</a:t>
                      </a:r>
                      <a:endParaRPr lang="zh-CN" altLang="en-US" b="1">
                        <a:latin typeface="楷体_GB2312" pitchFamily="49" charset="-122"/>
                        <a:ea typeface="楷体_GB2312" pitchFamily="49" charset="-122"/>
                      </a:endParaRPr>
                    </a:p>
                    <a:p>
                      <a:pPr marL="0" lvl="0" indent="133350"/>
                      <a:r>
                        <a:rPr lang="zh-CN" altLang="en-US" b="1">
                          <a:solidFill>
                            <a:srgbClr val="000000"/>
                          </a:solidFill>
                          <a:latin typeface="楷体_GB2312" pitchFamily="49" charset="-122"/>
                          <a:ea typeface="楷体_GB2312" pitchFamily="49" charset="-122"/>
                        </a:rPr>
                        <a:t>腐蚀性物质</a:t>
                      </a:r>
                      <a:endParaRPr lang="zh-CN" altLang="en-US" b="1">
                        <a:latin typeface="楷体_GB2312" pitchFamily="49" charset="-122"/>
                        <a:ea typeface="楷体_GB2312" pitchFamily="49" charset="-122"/>
                      </a:endParaRPr>
                    </a:p>
                  </a:txBody>
                  <a:tcPr marT="45714" marB="45714"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r>
              <a:tr h="639762">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B w="12700">
                      <a:miter lim="800000"/>
                    </a:lnB>
                  </a:tcPr>
                </a:tc>
                <a:tc>
                  <a:txBody>
                    <a:bodyPr vert="horz" wrap="square" tIns="45714" bIns="45714" anchor="ctr"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solidFill>
                            <a:srgbClr val="000000"/>
                          </a:solidFill>
                          <a:latin typeface="楷体_GB2312" pitchFamily="49" charset="-122"/>
                          <a:ea typeface="楷体_GB2312" pitchFamily="49" charset="-122"/>
                        </a:rPr>
                        <a:t>环    境</a:t>
                      </a:r>
                      <a:endParaRPr lang="zh-CN" altLang="en-US" b="1">
                        <a:latin typeface="楷体_GB2312" pitchFamily="49" charset="-122"/>
                        <a:ea typeface="楷体_GB2312" pitchFamily="49" charset="-122"/>
                      </a:endParaRPr>
                    </a:p>
                  </a:txBody>
                  <a:tcPr marT="45714" marB="45714"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tIns="45714" bIns="45714" anchor="ctr"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133350" eaLnBrk="1" hangingPunct="1"/>
                      <a:r>
                        <a:rPr lang="zh-CN" altLang="en-US" b="1">
                          <a:solidFill>
                            <a:srgbClr val="000000"/>
                          </a:solidFill>
                          <a:latin typeface="楷体_GB2312" pitchFamily="49" charset="-122"/>
                          <a:ea typeface="楷体_GB2312" pitchFamily="49" charset="-122"/>
                        </a:rPr>
                        <a:t>光照、粉尘、有害气体、噪声等</a:t>
                      </a:r>
                      <a:endParaRPr lang="zh-CN" altLang="en-US" b="1">
                        <a:latin typeface="楷体_GB2312" pitchFamily="49" charset="-122"/>
                        <a:ea typeface="楷体_GB2312" pitchFamily="49" charset="-122"/>
                      </a:endParaRPr>
                    </a:p>
                    <a:p>
                      <a:pPr marL="0" lvl="0" indent="133350"/>
                      <a:r>
                        <a:rPr lang="zh-CN" altLang="en-US" b="1">
                          <a:solidFill>
                            <a:srgbClr val="000000"/>
                          </a:solidFill>
                          <a:latin typeface="楷体_GB2312" pitchFamily="49" charset="-122"/>
                          <a:ea typeface="楷体_GB2312" pitchFamily="49" charset="-122"/>
                        </a:rPr>
                        <a:t>排放物</a:t>
                      </a:r>
                      <a:r>
                        <a:rPr lang="en-US" altLang="zh-CN" b="1">
                          <a:solidFill>
                            <a:srgbClr val="000000"/>
                          </a:solidFill>
                          <a:latin typeface="楷体_GB2312" pitchFamily="49" charset="-122"/>
                          <a:ea typeface="楷体_GB2312" pitchFamily="49" charset="-122"/>
                        </a:rPr>
                        <a:t>(</a:t>
                      </a:r>
                      <a:r>
                        <a:rPr lang="zh-CN" altLang="en-US" b="1">
                          <a:solidFill>
                            <a:srgbClr val="000000"/>
                          </a:solidFill>
                          <a:latin typeface="楷体_GB2312" pitchFamily="49" charset="-122"/>
                          <a:ea typeface="楷体_GB2312" pitchFamily="49" charset="-122"/>
                        </a:rPr>
                        <a:t>水、气、渣等</a:t>
                      </a:r>
                      <a:r>
                        <a:rPr lang="en-US" altLang="zh-CN" b="1">
                          <a:solidFill>
                            <a:srgbClr val="000000"/>
                          </a:solidFill>
                          <a:latin typeface="楷体_GB2312" pitchFamily="49" charset="-122"/>
                          <a:ea typeface="楷体_GB2312" pitchFamily="49" charset="-122"/>
                        </a:rPr>
                        <a:t>)</a:t>
                      </a:r>
                      <a:endParaRPr lang="en-US" altLang="zh-CN" b="1">
                        <a:latin typeface="楷体_GB2312" pitchFamily="49" charset="-122"/>
                        <a:ea typeface="楷体_GB2312" pitchFamily="49" charset="-122"/>
                      </a:endParaRPr>
                    </a:p>
                  </a:txBody>
                  <a:tcPr marT="45714" marB="45714"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r>
            </a:tbl>
          </a:graphicData>
        </a:graphic>
      </p:graphicFrame>
    </p:spTree>
  </p:cSld>
  <p:clrMapOvr>
    <a:masterClrMapping/>
  </p:clrMapOvr>
  <p:transition>
    <p:pull/>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051CAF0C-AB91-415D-9CE7-926FAB9D5271}"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15363"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6251A6F6-3466-4498-B889-8C7341018B19}" type="slidenum">
              <a:rPr kumimoji="1" lang="en-US" altLang="zh-CN" sz="1400">
                <a:latin typeface="Times New Roman" pitchFamily="18" charset="0"/>
              </a:rPr>
              <a:t>14</a:t>
            </a:fld>
            <a:endParaRPr kumimoji="1" lang="en-US" altLang="zh-CN" sz="1400">
              <a:latin typeface="Times New Roman" pitchFamily="18" charset="0"/>
            </a:endParaRPr>
          </a:p>
        </p:txBody>
      </p:sp>
      <p:sp>
        <p:nvSpPr>
          <p:cNvPr id="15364" name="Rectangle 4"/>
          <p:cNvSpPr/>
          <p:nvPr/>
        </p:nvSpPr>
        <p:spPr>
          <a:xfrm>
            <a:off x="684212" y="908050"/>
            <a:ext cx="2717800"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）安全评价的基本要素 </a:t>
            </a:r>
            <a:endParaRPr lang="zh-CN" altLang="en-US" b="1">
              <a:latin typeface="楷体_GB2312" pitchFamily="49" charset="-122"/>
              <a:ea typeface="楷体_GB2312" pitchFamily="49" charset="-122"/>
            </a:endParaRPr>
          </a:p>
        </p:txBody>
      </p:sp>
      <p:sp>
        <p:nvSpPr>
          <p:cNvPr id="15365" name="Rectangle 6"/>
          <p:cNvSpPr/>
          <p:nvPr/>
        </p:nvSpPr>
        <p:spPr>
          <a:xfrm>
            <a:off x="468312" y="1268412"/>
            <a:ext cx="8353425" cy="242570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70000"/>
              </a:lnSpc>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物的原因。主要是设备和装置的结构不良、强度不够、磨损和劣化，有毒有害物质及火灾爆炸物质，安全装置及防护器具的缺陷等因素。此外，对各种机械、装置管道、储罐等在整个系统中所占的地位和作用，以及它们在什么情况和条件下可能发生事故，这些事故对系统的安全可能发生哪些影响，各种有毒有害物质的储存、运输和使用的状况，都应进行具体的分析，以便于防范和控制。</a:t>
            </a:r>
            <a:endParaRPr lang="zh-CN" altLang="en-US" b="1">
              <a:latin typeface="楷体_GB2312" pitchFamily="49" charset="-122"/>
              <a:ea typeface="楷体_GB2312" pitchFamily="49" charset="-122"/>
            </a:endParaRPr>
          </a:p>
        </p:txBody>
      </p:sp>
      <p:sp>
        <p:nvSpPr>
          <p:cNvPr id="15366" name="Rectangle 8"/>
          <p:cNvSpPr/>
          <p:nvPr/>
        </p:nvSpPr>
        <p:spPr>
          <a:xfrm>
            <a:off x="468312" y="3835400"/>
            <a:ext cx="8351838" cy="22907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60000"/>
              </a:lnSpc>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人的原因。主要是误判断、误操作、违章作业、违章指挥、精神不集中、疲劳以及身体的缺陷等。生产活动过程中，发生的事故大多数原因是由于人的误操作所造成的。所谓误操作是指生产活动中，作业人员在操作或处理异常情况时，对情况的识别、判断和行为上的差错与失误。在危险性较大的生产活动过程中，保持作业人员处于良好的精神状态是避免发生事故的重要环节。</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36291D19-48AC-47D5-8204-0A907F5D42E5}"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16387"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A7E1BBBB-3704-40CC-B566-7EDFEF798AF3}" type="slidenum">
              <a:rPr kumimoji="1" lang="en-US" altLang="zh-CN" sz="1400">
                <a:latin typeface="Times New Roman" pitchFamily="18" charset="0"/>
              </a:rPr>
              <a:t>15</a:t>
            </a:fld>
            <a:endParaRPr kumimoji="1" lang="en-US" altLang="zh-CN" sz="1400">
              <a:latin typeface="Times New Roman" pitchFamily="18" charset="0"/>
            </a:endParaRPr>
          </a:p>
        </p:txBody>
      </p:sp>
      <p:sp>
        <p:nvSpPr>
          <p:cNvPr id="16388" name="Rectangle 5"/>
          <p:cNvSpPr/>
          <p:nvPr/>
        </p:nvSpPr>
        <p:spPr>
          <a:xfrm>
            <a:off x="395288" y="908050"/>
            <a:ext cx="8424862" cy="141128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60000"/>
              </a:lnSpc>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3</a:t>
            </a:r>
            <a:r>
              <a:rPr lang="zh-CN" altLang="en-US" b="1">
                <a:latin typeface="楷体_GB2312" pitchFamily="49" charset="-122"/>
                <a:ea typeface="楷体_GB2312" pitchFamily="49" charset="-122"/>
              </a:rPr>
              <a:t>）环境条件。主要是作业环境中的色彩、照明、温度、湿度、通风、噪声、振动，以及内于邻近的火灾爆炸和有毒有害物质的泄漏、弥散等可能形成发生灾害的环境条件。</a:t>
            </a:r>
            <a:endParaRPr lang="zh-CN" altLang="en-US" b="1">
              <a:latin typeface="楷体_GB2312" pitchFamily="49" charset="-122"/>
              <a:ea typeface="楷体_GB2312" pitchFamily="49" charset="-122"/>
            </a:endParaRPr>
          </a:p>
        </p:txBody>
      </p:sp>
      <p:sp>
        <p:nvSpPr>
          <p:cNvPr id="16389" name="Rectangle 6"/>
          <p:cNvSpPr/>
          <p:nvPr/>
        </p:nvSpPr>
        <p:spPr>
          <a:xfrm>
            <a:off x="539750" y="2492375"/>
            <a:ext cx="9144000" cy="366712"/>
          </a:xfrm>
          <a:prstGeom prst="rect">
            <a:avLst/>
          </a:prstGeom>
          <a:noFill/>
          <a:ln>
            <a:noFill/>
            <a:miter lim="800000"/>
          </a:ln>
        </p:spPr>
        <p:txBody>
          <a:bodyPr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latin typeface="楷体_GB2312" pitchFamily="49" charset="-122"/>
                <a:ea typeface="楷体_GB2312" pitchFamily="49" charset="-122"/>
              </a:rPr>
              <a:t>5.</a:t>
            </a:r>
            <a:r>
              <a:rPr lang="zh-CN" altLang="en-US" b="1">
                <a:solidFill>
                  <a:srgbClr val="0000FF"/>
                </a:solidFill>
                <a:latin typeface="楷体_GB2312" pitchFamily="49" charset="-122"/>
                <a:ea typeface="楷体_GB2312" pitchFamily="49" charset="-122"/>
              </a:rPr>
              <a:t>安全评价内容 </a:t>
            </a:r>
            <a:endParaRPr lang="zh-CN" altLang="en-US" b="1">
              <a:solidFill>
                <a:srgbClr val="0000FF"/>
              </a:solidFill>
              <a:latin typeface="楷体_GB2312" pitchFamily="49" charset="-122"/>
              <a:ea typeface="楷体_GB2312" pitchFamily="49" charset="-122"/>
            </a:endParaRPr>
          </a:p>
        </p:txBody>
      </p:sp>
      <p:sp>
        <p:nvSpPr>
          <p:cNvPr id="16390" name="Rectangle 8"/>
          <p:cNvSpPr/>
          <p:nvPr/>
        </p:nvSpPr>
        <p:spPr>
          <a:xfrm>
            <a:off x="0" y="2295525"/>
            <a:ext cx="9144000" cy="0"/>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p>
        </p:txBody>
      </p:sp>
      <p:graphicFrame>
        <p:nvGraphicFramePr>
          <p:cNvPr id="16391" name="Object 7"/>
          <p:cNvGraphicFramePr>
            <a:graphicFrameLocks noChangeAspect="1"/>
          </p:cNvGraphicFramePr>
          <p:nvPr/>
        </p:nvGraphicFramePr>
        <p:xfrm>
          <a:off x="900112" y="2492375"/>
          <a:ext cx="7727950" cy="3768725"/>
        </p:xfrm>
        <a:graphic>
          <a:graphicData uri="http://schemas.openxmlformats.org/presentationml/2006/ole">
            <mc:AlternateContent>
              <mc:Choice xmlns:v="urn:schemas-microsoft-com:vml" Requires="v">
                <p:oleObj spid="_x0000_s1041" name="Visio" r:id="rId2" progId="Visio.Drawing.11">
                  <p:embed/>
                </p:oleObj>
              </mc:Choice>
              <mc:Fallback>
                <p:oleObj name="Visio" r:id="rId2" progId="Visio.Drawing.11">
                  <p:embed/>
                  <p:pic>
                    <p:nvPicPr>
                      <p:cNvPr id="0" name="OLE substitute image"/>
                      <p:cNvPicPr/>
                      <p:nvPr/>
                    </p:nvPicPr>
                    <p:blipFill>
                      <a:blip r:embed="rId3"/>
                      <a:srcRect t="3771"/>
                      <a:stretch>
                        <a:fillRect/>
                      </a:stretch>
                    </p:blipFill>
                    <p:spPr>
                      <a:xfrm>
                        <a:off x="900112" y="2492375"/>
                        <a:ext cx="7727950" cy="3768725"/>
                      </a:xfrm>
                      <a:prstGeom prst="rect">
                        <a:avLst/>
                      </a:prstGeom>
                    </p:spPr>
                  </p:pic>
                </p:oleObj>
              </mc:Fallback>
            </mc:AlternateContent>
          </a:graphicData>
        </a:graphic>
      </p:graphicFrame>
    </p:spTree>
  </p:cSld>
  <p:clrMapOvr>
    <a:masterClrMapping/>
  </p:clrMapOvr>
  <p:transition>
    <p:pull/>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808ECD50-5D9C-4C81-A899-F460B47F16B0}"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17411"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C4A41EB1-1727-4A12-8261-6432248E9B7E}" type="slidenum">
              <a:rPr kumimoji="1" lang="en-US" altLang="zh-CN" sz="1400">
                <a:latin typeface="Times New Roman" pitchFamily="18" charset="0"/>
              </a:rPr>
              <a:t>16</a:t>
            </a:fld>
            <a:endParaRPr kumimoji="1" lang="en-US" altLang="zh-CN" sz="1400">
              <a:latin typeface="Times New Roman" pitchFamily="18" charset="0"/>
            </a:endParaRPr>
          </a:p>
        </p:txBody>
      </p:sp>
      <p:sp>
        <p:nvSpPr>
          <p:cNvPr id="17412" name="Rectangle 5"/>
          <p:cNvSpPr/>
          <p:nvPr/>
        </p:nvSpPr>
        <p:spPr>
          <a:xfrm>
            <a:off x="611188" y="750888"/>
            <a:ext cx="1797050" cy="366712"/>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latin typeface="楷体_GB2312" pitchFamily="49" charset="-122"/>
                <a:ea typeface="楷体_GB2312" pitchFamily="49" charset="-122"/>
              </a:rPr>
              <a:t>6.</a:t>
            </a:r>
            <a:r>
              <a:rPr lang="zh-CN" altLang="en-US" b="1">
                <a:latin typeface="楷体_GB2312" pitchFamily="49" charset="-122"/>
                <a:ea typeface="楷体_GB2312" pitchFamily="49" charset="-122"/>
              </a:rPr>
              <a:t>安全评价程序</a:t>
            </a:r>
            <a:endParaRPr lang="zh-CN" altLang="en-US" b="1">
              <a:latin typeface="楷体_GB2312" pitchFamily="49" charset="-122"/>
              <a:ea typeface="楷体_GB2312" pitchFamily="49" charset="-122"/>
            </a:endParaRPr>
          </a:p>
        </p:txBody>
      </p:sp>
      <p:sp>
        <p:nvSpPr>
          <p:cNvPr id="17413" name="Rectangle 7"/>
          <p:cNvSpPr/>
          <p:nvPr/>
        </p:nvSpPr>
        <p:spPr>
          <a:xfrm>
            <a:off x="0" y="938212"/>
            <a:ext cx="9144000" cy="0"/>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p>
        </p:txBody>
      </p:sp>
      <p:graphicFrame>
        <p:nvGraphicFramePr>
          <p:cNvPr id="17414" name="Object 6"/>
          <p:cNvGraphicFramePr>
            <a:graphicFrameLocks noChangeAspect="1"/>
          </p:cNvGraphicFramePr>
          <p:nvPr/>
        </p:nvGraphicFramePr>
        <p:xfrm>
          <a:off x="2570162" y="908050"/>
          <a:ext cx="5187950" cy="5257800"/>
        </p:xfrm>
        <a:graphic>
          <a:graphicData uri="http://schemas.openxmlformats.org/presentationml/2006/ole">
            <mc:AlternateContent>
              <mc:Choice xmlns:v="urn:schemas-microsoft-com:vml" Requires="v">
                <p:oleObj spid="_x0000_s1042" name="Visio" r:id="rId2" progId="Visio.Drawing.11">
                  <p:embed/>
                </p:oleObj>
              </mc:Choice>
              <mc:Fallback>
                <p:oleObj name="Visio" r:id="rId2" progId="Visio.Drawing.11">
                  <p:embed/>
                  <p:pic>
                    <p:nvPicPr>
                      <p:cNvPr id="0" name="OLE substitute image"/>
                      <p:cNvPicPr/>
                      <p:nvPr/>
                    </p:nvPicPr>
                    <p:blipFill>
                      <a:blip r:embed="rId3"/>
                      <a:stretch>
                        <a:fillRect/>
                      </a:stretch>
                    </p:blipFill>
                    <p:spPr>
                      <a:xfrm>
                        <a:off x="2570162" y="908050"/>
                        <a:ext cx="5187950" cy="5257800"/>
                      </a:xfrm>
                      <a:prstGeom prst="rect">
                        <a:avLst/>
                      </a:prstGeom>
                    </p:spPr>
                  </p:pic>
                </p:oleObj>
              </mc:Fallback>
            </mc:AlternateContent>
          </a:graphicData>
        </a:graphic>
      </p:graphicFrame>
    </p:spTree>
  </p:cSld>
  <p:clrMapOvr>
    <a:masterClrMapping/>
  </p:clrMapOvr>
  <p:transition>
    <p:pull/>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D2DA1128-902C-4542-92FF-DCCBE6296F2F}"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18435"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23840CEB-CDB6-4529-BF07-286765E618D8}" type="slidenum">
              <a:rPr kumimoji="1" lang="en-US" altLang="zh-CN" sz="1400">
                <a:latin typeface="Times New Roman" pitchFamily="18" charset="0"/>
              </a:rPr>
              <a:t>17</a:t>
            </a:fld>
            <a:endParaRPr kumimoji="1" lang="en-US" altLang="zh-CN" sz="1400">
              <a:latin typeface="Times New Roman" pitchFamily="18" charset="0"/>
            </a:endParaRPr>
          </a:p>
        </p:txBody>
      </p:sp>
      <p:sp>
        <p:nvSpPr>
          <p:cNvPr id="18436" name="Rectangle 4"/>
          <p:cNvSpPr/>
          <p:nvPr/>
        </p:nvSpPr>
        <p:spPr>
          <a:xfrm>
            <a:off x="468312" y="765175"/>
            <a:ext cx="9144000" cy="366712"/>
          </a:xfrm>
          <a:prstGeom prst="rect">
            <a:avLst/>
          </a:prstGeom>
          <a:noFill/>
          <a:ln>
            <a:noFill/>
            <a:miter lim="800000"/>
          </a:ln>
        </p:spPr>
        <p:txBody>
          <a:bodyPr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latin typeface="楷体_GB2312" pitchFamily="49" charset="-122"/>
                <a:ea typeface="楷体_GB2312" pitchFamily="49" charset="-122"/>
              </a:rPr>
              <a:t>7.</a:t>
            </a:r>
            <a:r>
              <a:rPr lang="zh-CN" altLang="en-US" b="1">
                <a:solidFill>
                  <a:srgbClr val="0000FF"/>
                </a:solidFill>
                <a:latin typeface="楷体_GB2312" pitchFamily="49" charset="-122"/>
                <a:ea typeface="楷体_GB2312" pitchFamily="49" charset="-122"/>
              </a:rPr>
              <a:t>安全评价方法分类 </a:t>
            </a:r>
            <a:endParaRPr lang="zh-CN" altLang="en-US" b="1">
              <a:solidFill>
                <a:srgbClr val="0000FF"/>
              </a:solidFill>
              <a:latin typeface="楷体_GB2312" pitchFamily="49" charset="-122"/>
              <a:ea typeface="楷体_GB2312" pitchFamily="49" charset="-122"/>
            </a:endParaRPr>
          </a:p>
        </p:txBody>
      </p:sp>
      <p:sp>
        <p:nvSpPr>
          <p:cNvPr id="18437" name="Rectangle 6"/>
          <p:cNvSpPr/>
          <p:nvPr/>
        </p:nvSpPr>
        <p:spPr>
          <a:xfrm>
            <a:off x="468312" y="1125538"/>
            <a:ext cx="7993062" cy="41878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70000"/>
              </a:lnSpc>
              <a:spcBef>
                <a:spcPct val="50000"/>
              </a:spcBef>
            </a:pPr>
            <a:r>
              <a:rPr lang="en-US" altLang="zh-CN" b="1">
                <a:solidFill>
                  <a:srgbClr val="0000FF"/>
                </a:solidFill>
                <a:latin typeface="楷体_GB2312" pitchFamily="49" charset="-122"/>
                <a:ea typeface="楷体_GB2312" pitchFamily="49" charset="-122"/>
              </a:rPr>
              <a:t>1</a:t>
            </a:r>
            <a:r>
              <a:rPr lang="zh-CN" altLang="en-US" b="1">
                <a:solidFill>
                  <a:srgbClr val="0000FF"/>
                </a:solidFill>
                <a:latin typeface="楷体_GB2312" pitchFamily="49" charset="-122"/>
                <a:ea typeface="楷体_GB2312" pitchFamily="49" charset="-122"/>
              </a:rPr>
              <a:t>）按安全评价特点分类</a:t>
            </a:r>
            <a:endParaRPr lang="zh-CN" altLang="en-US" b="1">
              <a:solidFill>
                <a:srgbClr val="0000FF"/>
              </a:solidFill>
              <a:latin typeface="楷体_GB2312" pitchFamily="49" charset="-122"/>
              <a:ea typeface="楷体_GB2312" pitchFamily="49" charset="-122"/>
            </a:endParaRPr>
          </a:p>
          <a:p>
            <a:pPr marL="0" lvl="0" indent="0" eaLnBrk="1" hangingPunct="1">
              <a:lnSpc>
                <a:spcPct val="17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）定性安全评价方法</a:t>
            </a:r>
            <a:endParaRPr lang="zh-CN" altLang="en-US" b="1">
              <a:latin typeface="楷体_GB2312" pitchFamily="49" charset="-122"/>
              <a:ea typeface="楷体_GB2312" pitchFamily="49" charset="-122"/>
            </a:endParaRPr>
          </a:p>
          <a:p>
            <a:pPr marL="0" lvl="0" indent="0" eaLnBrk="1" hangingPunct="1">
              <a:lnSpc>
                <a:spcPct val="17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）定量安全评价方法：</a:t>
            </a:r>
            <a:endParaRPr lang="zh-CN" altLang="en-US" b="1">
              <a:latin typeface="楷体_GB2312" pitchFamily="49" charset="-122"/>
              <a:ea typeface="楷体_GB2312" pitchFamily="49" charset="-122"/>
            </a:endParaRPr>
          </a:p>
          <a:p>
            <a:pPr marL="0" lvl="0" indent="0" eaLnBrk="1" hangingPunct="1">
              <a:lnSpc>
                <a:spcPct val="170000"/>
              </a:lnSpc>
              <a:spcBef>
                <a:spcPct val="50000"/>
              </a:spcBef>
            </a:pPr>
            <a:r>
              <a:rPr lang="zh-CN" altLang="en-US" b="1">
                <a:latin typeface="楷体_GB2312" pitchFamily="49" charset="-122"/>
                <a:ea typeface="楷体_GB2312" pitchFamily="49" charset="-122"/>
              </a:rPr>
              <a:t>     </a:t>
            </a:r>
            <a:r>
              <a:rPr lang="en-US" altLang="zh-CN" b="1">
                <a:latin typeface="楷体_GB2312" pitchFamily="49" charset="-122"/>
                <a:ea typeface="楷体_GB2312" pitchFamily="49" charset="-122"/>
              </a:rPr>
              <a:t>A.</a:t>
            </a:r>
            <a:r>
              <a:rPr lang="zh-CN" altLang="en-US" b="1">
                <a:latin typeface="楷体_GB2312" pitchFamily="49" charset="-122"/>
                <a:ea typeface="楷体_GB2312" pitchFamily="49" charset="-122"/>
              </a:rPr>
              <a:t>概率风险评价法；</a:t>
            </a:r>
            <a:endParaRPr lang="zh-CN" altLang="en-US" b="1">
              <a:latin typeface="楷体_GB2312" pitchFamily="49" charset="-122"/>
              <a:ea typeface="楷体_GB2312" pitchFamily="49" charset="-122"/>
            </a:endParaRPr>
          </a:p>
          <a:p>
            <a:pPr marL="0" lvl="0" indent="0" eaLnBrk="1" hangingPunct="1">
              <a:lnSpc>
                <a:spcPct val="170000"/>
              </a:lnSpc>
              <a:spcBef>
                <a:spcPct val="50000"/>
              </a:spcBef>
            </a:pPr>
            <a:r>
              <a:rPr lang="zh-CN" altLang="en-US" b="1">
                <a:latin typeface="楷体_GB2312" pitchFamily="49" charset="-122"/>
                <a:ea typeface="楷体_GB2312" pitchFamily="49" charset="-122"/>
              </a:rPr>
              <a:t>     </a:t>
            </a:r>
            <a:r>
              <a:rPr lang="en-US" altLang="zh-CN" b="1">
                <a:latin typeface="楷体_GB2312" pitchFamily="49" charset="-122"/>
                <a:ea typeface="楷体_GB2312" pitchFamily="49" charset="-122"/>
              </a:rPr>
              <a:t>B.</a:t>
            </a:r>
            <a:r>
              <a:rPr lang="zh-CN" altLang="en-US" b="1">
                <a:latin typeface="楷体_GB2312" pitchFamily="49" charset="-122"/>
                <a:ea typeface="楷体_GB2312" pitchFamily="49" charset="-122"/>
              </a:rPr>
              <a:t>伤害（或破坏）范围评价法；</a:t>
            </a:r>
            <a:endParaRPr lang="zh-CN" altLang="en-US" b="1">
              <a:latin typeface="楷体_GB2312" pitchFamily="49" charset="-122"/>
              <a:ea typeface="楷体_GB2312" pitchFamily="49" charset="-122"/>
            </a:endParaRPr>
          </a:p>
          <a:p>
            <a:pPr marL="0" lvl="0" indent="0" eaLnBrk="1" hangingPunct="1">
              <a:lnSpc>
                <a:spcPct val="170000"/>
              </a:lnSpc>
              <a:spcBef>
                <a:spcPct val="50000"/>
              </a:spcBef>
            </a:pPr>
            <a:r>
              <a:rPr lang="zh-CN" altLang="en-US" b="1">
                <a:latin typeface="楷体_GB2312" pitchFamily="49" charset="-122"/>
                <a:ea typeface="楷体_GB2312" pitchFamily="49" charset="-122"/>
              </a:rPr>
              <a:t>     </a:t>
            </a:r>
            <a:r>
              <a:rPr lang="en-US" altLang="zh-CN" b="1">
                <a:latin typeface="楷体_GB2312" pitchFamily="49" charset="-122"/>
                <a:ea typeface="楷体_GB2312" pitchFamily="49" charset="-122"/>
              </a:rPr>
              <a:t>C.</a:t>
            </a:r>
            <a:r>
              <a:rPr lang="zh-CN" altLang="en-US" b="1">
                <a:latin typeface="楷体_GB2312" pitchFamily="49" charset="-122"/>
                <a:ea typeface="楷体_GB2312" pitchFamily="49" charset="-122"/>
              </a:rPr>
              <a:t>危险指数评价法</a:t>
            </a:r>
            <a:endParaRPr lang="zh-CN" altLang="en-US" b="1">
              <a:latin typeface="楷体_GB2312" pitchFamily="49" charset="-122"/>
              <a:ea typeface="楷体_GB2312" pitchFamily="49" charset="-122"/>
            </a:endParaRPr>
          </a:p>
          <a:p>
            <a:pPr marL="0" lvl="0" indent="0" eaLnBrk="1" hangingPunct="1">
              <a:lnSpc>
                <a:spcPct val="17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3</a:t>
            </a:r>
            <a:r>
              <a:rPr lang="zh-CN" altLang="en-US" b="1">
                <a:latin typeface="楷体_GB2312" pitchFamily="49" charset="-122"/>
                <a:ea typeface="楷体_GB2312" pitchFamily="49" charset="-122"/>
              </a:rPr>
              <a:t>）综合评价</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8931FAD6-6554-45C0-B81C-6F3EED1747B1}"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19459"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9CD0588A-3EB9-421B-B67F-116CD0C4368A}" type="slidenum">
              <a:rPr kumimoji="1" lang="en-US" altLang="zh-CN" sz="1400">
                <a:latin typeface="Times New Roman" pitchFamily="18" charset="0"/>
              </a:rPr>
              <a:t>18</a:t>
            </a:fld>
            <a:endParaRPr kumimoji="1" lang="en-US" altLang="zh-CN" sz="1400">
              <a:latin typeface="Times New Roman" pitchFamily="18" charset="0"/>
            </a:endParaRPr>
          </a:p>
        </p:txBody>
      </p:sp>
      <p:sp>
        <p:nvSpPr>
          <p:cNvPr id="19460" name="Rectangle 4"/>
          <p:cNvSpPr/>
          <p:nvPr/>
        </p:nvSpPr>
        <p:spPr>
          <a:xfrm>
            <a:off x="611188" y="836612"/>
            <a:ext cx="2947988"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latin typeface="楷体_GB2312" pitchFamily="49" charset="-122"/>
                <a:ea typeface="楷体_GB2312" pitchFamily="49" charset="-122"/>
              </a:rPr>
              <a:t>2</a:t>
            </a:r>
            <a:r>
              <a:rPr lang="zh-CN" altLang="en-US" b="1">
                <a:solidFill>
                  <a:srgbClr val="0000FF"/>
                </a:solidFill>
                <a:latin typeface="楷体_GB2312" pitchFamily="49" charset="-122"/>
                <a:ea typeface="楷体_GB2312" pitchFamily="49" charset="-122"/>
              </a:rPr>
              <a:t>）按研究对象的内容分类</a:t>
            </a:r>
            <a:r>
              <a:rPr lang="zh-CN" altLang="en-US" b="1">
                <a:latin typeface="楷体_GB2312" pitchFamily="49" charset="-122"/>
                <a:ea typeface="楷体_GB2312" pitchFamily="49" charset="-122"/>
              </a:rPr>
              <a:t> </a:t>
            </a:r>
            <a:endParaRPr lang="zh-CN" altLang="en-US" b="1">
              <a:latin typeface="楷体_GB2312" pitchFamily="49" charset="-122"/>
              <a:ea typeface="楷体_GB2312" pitchFamily="49" charset="-122"/>
            </a:endParaRPr>
          </a:p>
        </p:txBody>
      </p:sp>
      <p:sp>
        <p:nvSpPr>
          <p:cNvPr id="19461" name="Rectangle 6"/>
          <p:cNvSpPr/>
          <p:nvPr/>
        </p:nvSpPr>
        <p:spPr>
          <a:xfrm>
            <a:off x="468312" y="1268412"/>
            <a:ext cx="8280400" cy="50752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2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）工厂设计的危险性评审。在设计阶段，对新建工厂和应用新技术中的不安全因素进行评价，使其消除。</a:t>
            </a:r>
            <a:endParaRPr lang="zh-CN" altLang="en-US" b="1">
              <a:latin typeface="楷体_GB2312" pitchFamily="49" charset="-122"/>
              <a:ea typeface="楷体_GB2312" pitchFamily="49" charset="-122"/>
            </a:endParaRPr>
          </a:p>
          <a:p>
            <a:pPr marL="0" lvl="0" indent="0" eaLnBrk="1" hangingPunct="1">
              <a:lnSpc>
                <a:spcPct val="12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）安全管理的有效性评价。主要是对安全管理组织结构的效能，事故伤亡率、损失率，投资效益等进行评价。</a:t>
            </a:r>
            <a:endParaRPr lang="zh-CN" altLang="en-US" b="1">
              <a:latin typeface="楷体_GB2312" pitchFamily="49" charset="-122"/>
              <a:ea typeface="楷体_GB2312" pitchFamily="49" charset="-122"/>
            </a:endParaRPr>
          </a:p>
          <a:p>
            <a:pPr marL="0" lvl="0" indent="0" eaLnBrk="1" hangingPunct="1">
              <a:lnSpc>
                <a:spcPct val="12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3</a:t>
            </a:r>
            <a:r>
              <a:rPr lang="zh-CN" altLang="en-US" b="1">
                <a:latin typeface="楷体_GB2312" pitchFamily="49" charset="-122"/>
                <a:ea typeface="楷体_GB2312" pitchFamily="49" charset="-122"/>
              </a:rPr>
              <a:t>）生产设备的可靠性评价。对机器设备、装置和部件的故障和人机系统设计，应用系统工程方法进行安全、可靠性的评价。</a:t>
            </a:r>
            <a:endParaRPr lang="zh-CN" altLang="en-US" b="1">
              <a:latin typeface="楷体_GB2312" pitchFamily="49" charset="-122"/>
              <a:ea typeface="楷体_GB2312" pitchFamily="49" charset="-122"/>
            </a:endParaRPr>
          </a:p>
          <a:p>
            <a:pPr marL="0" lvl="0" indent="0" eaLnBrk="1" hangingPunct="1">
              <a:lnSpc>
                <a:spcPct val="12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4</a:t>
            </a:r>
            <a:r>
              <a:rPr lang="zh-CN" altLang="en-US" b="1">
                <a:latin typeface="楷体_GB2312" pitchFamily="49" charset="-122"/>
                <a:ea typeface="楷体_GB2312" pitchFamily="49" charset="-122"/>
              </a:rPr>
              <a:t>）作业行为危险性评价。对人的不安全心理状态的发现和人体操作的可靠度，通过行为测定评价其安全性。</a:t>
            </a:r>
            <a:endParaRPr lang="zh-CN" altLang="en-US" b="1">
              <a:latin typeface="楷体_GB2312" pitchFamily="49" charset="-122"/>
              <a:ea typeface="楷体_GB2312" pitchFamily="49" charset="-122"/>
            </a:endParaRPr>
          </a:p>
          <a:p>
            <a:pPr marL="0" lvl="0" indent="0" eaLnBrk="1" hangingPunct="1">
              <a:lnSpc>
                <a:spcPct val="12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5</a:t>
            </a:r>
            <a:r>
              <a:rPr lang="zh-CN" altLang="en-US" b="1">
                <a:latin typeface="楷体_GB2312" pitchFamily="49" charset="-122"/>
                <a:ea typeface="楷体_GB2312" pitchFamily="49" charset="-122"/>
              </a:rPr>
              <a:t>）作业环境和环境质量评价。作业环境对人的安全与健康的影响和工厂排放物对环境的影响。</a:t>
            </a:r>
            <a:endParaRPr lang="zh-CN" altLang="en-US" b="1">
              <a:latin typeface="楷体_GB2312" pitchFamily="49" charset="-122"/>
              <a:ea typeface="楷体_GB2312" pitchFamily="49" charset="-122"/>
            </a:endParaRPr>
          </a:p>
          <a:p>
            <a:pPr marL="0" lvl="0" indent="0" eaLnBrk="1" hangingPunct="1">
              <a:lnSpc>
                <a:spcPct val="12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6</a:t>
            </a:r>
            <a:r>
              <a:rPr lang="zh-CN" altLang="en-US" b="1">
                <a:latin typeface="楷体_GB2312" pitchFamily="49" charset="-122"/>
                <a:ea typeface="楷体_GB2312" pitchFamily="49" charset="-122"/>
              </a:rPr>
              <a:t>）化学物质的物理化学危险性评价。主要是化学物质在加工生产、运输、储存中存在的物理化学危险性，或已发生的火灾、爆炸、中毒等安全问题进行评价。</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9A864D75-3E20-4C63-8CD2-BAB3DF1DCDB1}"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20483"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08200397-8B59-46B2-958D-BA26A2BE9E36}" type="slidenum">
              <a:rPr kumimoji="1" lang="en-US" altLang="zh-CN" sz="1400">
                <a:latin typeface="Times New Roman" pitchFamily="18" charset="0"/>
              </a:rPr>
              <a:t>19</a:t>
            </a:fld>
            <a:endParaRPr kumimoji="1" lang="en-US" altLang="zh-CN" sz="1400">
              <a:latin typeface="Times New Roman" pitchFamily="18" charset="0"/>
            </a:endParaRPr>
          </a:p>
        </p:txBody>
      </p:sp>
      <p:sp>
        <p:nvSpPr>
          <p:cNvPr id="20484" name="Rectangle 4"/>
          <p:cNvSpPr/>
          <p:nvPr/>
        </p:nvSpPr>
        <p:spPr>
          <a:xfrm>
            <a:off x="558800" y="908050"/>
            <a:ext cx="2717800"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latin typeface="楷体_GB2312" pitchFamily="49" charset="-122"/>
                <a:ea typeface="楷体_GB2312" pitchFamily="49" charset="-122"/>
              </a:rPr>
              <a:t>3</a:t>
            </a:r>
            <a:r>
              <a:rPr lang="zh-CN" altLang="en-US" b="1">
                <a:solidFill>
                  <a:srgbClr val="0000FF"/>
                </a:solidFill>
                <a:latin typeface="楷体_GB2312" pitchFamily="49" charset="-122"/>
                <a:ea typeface="楷体_GB2312" pitchFamily="49" charset="-122"/>
              </a:rPr>
              <a:t>）按项目实施阶段分类 </a:t>
            </a:r>
            <a:endParaRPr lang="zh-CN" altLang="en-US" b="1">
              <a:solidFill>
                <a:srgbClr val="0000FF"/>
              </a:solidFill>
              <a:latin typeface="楷体_GB2312" pitchFamily="49" charset="-122"/>
              <a:ea typeface="楷体_GB2312" pitchFamily="49" charset="-122"/>
            </a:endParaRPr>
          </a:p>
        </p:txBody>
      </p:sp>
      <p:sp>
        <p:nvSpPr>
          <p:cNvPr id="20485" name="Rectangle 6"/>
          <p:cNvSpPr/>
          <p:nvPr/>
        </p:nvSpPr>
        <p:spPr>
          <a:xfrm>
            <a:off x="468312" y="1484312"/>
            <a:ext cx="8135938" cy="176688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4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）安全预评价</a:t>
            </a:r>
            <a:endParaRPr lang="zh-CN" altLang="en-US" b="1">
              <a:latin typeface="楷体_GB2312" pitchFamily="49" charset="-122"/>
              <a:ea typeface="楷体_GB2312" pitchFamily="49" charset="-122"/>
            </a:endParaRPr>
          </a:p>
          <a:p>
            <a:pPr marL="0" lvl="0" indent="0" eaLnBrk="1" hangingPunct="1">
              <a:lnSpc>
                <a:spcPct val="140000"/>
              </a:lnSpc>
              <a:spcBef>
                <a:spcPct val="50000"/>
              </a:spcBef>
            </a:pPr>
            <a:r>
              <a:rPr lang="zh-CN" altLang="en-US" b="1">
                <a:latin typeface="楷体_GB2312" pitchFamily="49" charset="-122"/>
                <a:ea typeface="楷体_GB2312" pitchFamily="49" charset="-122"/>
              </a:rPr>
              <a:t>    安全预评价是指根据建设项目可行性研究报告的内容，分析和预测该建设项目存在的危险、有害因素的种类和程度，提出合理可行的安全对策措施和建议。</a:t>
            </a:r>
            <a:endParaRPr lang="zh-CN" altLang="en-US" b="1">
              <a:latin typeface="楷体_GB2312" pitchFamily="49" charset="-122"/>
              <a:ea typeface="楷体_GB2312" pitchFamily="49" charset="-122"/>
            </a:endParaRPr>
          </a:p>
        </p:txBody>
      </p:sp>
      <p:sp>
        <p:nvSpPr>
          <p:cNvPr id="20486" name="Rectangle 8"/>
          <p:cNvSpPr/>
          <p:nvPr/>
        </p:nvSpPr>
        <p:spPr>
          <a:xfrm>
            <a:off x="539750" y="3343275"/>
            <a:ext cx="2141538" cy="366712"/>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）安全验收评价</a:t>
            </a:r>
            <a:endParaRPr lang="zh-CN" altLang="en-US" b="1">
              <a:latin typeface="楷体_GB2312" pitchFamily="49" charset="-122"/>
              <a:ea typeface="楷体_GB2312" pitchFamily="49" charset="-122"/>
            </a:endParaRPr>
          </a:p>
        </p:txBody>
      </p:sp>
      <p:sp>
        <p:nvSpPr>
          <p:cNvPr id="20487" name="Rectangle 10"/>
          <p:cNvSpPr/>
          <p:nvPr/>
        </p:nvSpPr>
        <p:spPr>
          <a:xfrm>
            <a:off x="468312" y="4005262"/>
            <a:ext cx="8424862" cy="13303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50000"/>
              </a:lnSpc>
            </a:pPr>
            <a:r>
              <a:rPr lang="en-US" altLang="zh-CN" b="1">
                <a:ea typeface="楷体_GB2312" pitchFamily="49" charset="-122"/>
              </a:rPr>
              <a:t>        </a:t>
            </a:r>
            <a:r>
              <a:rPr lang="zh-CN" altLang="en-US" b="1">
                <a:ea typeface="楷体_GB2312" pitchFamily="49" charset="-122"/>
              </a:rPr>
              <a:t>安全验收评价是在建设项目竣工、试生产运行正常后，通过对建设项目的设施、设备、装置实际运行状况的检测、考察，查找该建设项目投产后可能存在的危险、有害因素，提出合理可行的安全对策措施和建议。</a:t>
            </a:r>
            <a:endParaRPr lang="zh-CN" altLang="en-US" b="1">
              <a:ea typeface="楷体_GB2312" pitchFamily="49" charset="-122"/>
            </a:endParaRPr>
          </a:p>
        </p:txBody>
      </p:sp>
    </p:spTree>
  </p:cSld>
  <p:clrMapOvr>
    <a:masterClrMapping/>
  </p:clrMapOvr>
  <p:transition>
    <p:pull/>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EC92FAA4-D039-4200-AD2A-83F233C0EAA1}"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21507"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44B55880-CB91-4436-8E30-4AF66ED13769}" type="slidenum">
              <a:rPr kumimoji="1" lang="en-US" altLang="zh-CN" sz="1400">
                <a:latin typeface="Times New Roman" pitchFamily="18" charset="0"/>
              </a:rPr>
              <a:t>20</a:t>
            </a:fld>
            <a:endParaRPr kumimoji="1" lang="en-US" altLang="zh-CN" sz="1400">
              <a:latin typeface="Times New Roman" pitchFamily="18" charset="0"/>
            </a:endParaRPr>
          </a:p>
        </p:txBody>
      </p:sp>
      <p:sp>
        <p:nvSpPr>
          <p:cNvPr id="21508" name="Rectangle 5"/>
          <p:cNvSpPr/>
          <p:nvPr/>
        </p:nvSpPr>
        <p:spPr>
          <a:xfrm>
            <a:off x="395288" y="836612"/>
            <a:ext cx="8280400" cy="46275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6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3</a:t>
            </a:r>
            <a:r>
              <a:rPr lang="zh-CN" altLang="en-US" b="1">
                <a:latin typeface="楷体_GB2312" pitchFamily="49" charset="-122"/>
                <a:ea typeface="楷体_GB2312" pitchFamily="49" charset="-122"/>
              </a:rPr>
              <a:t>）安全现状综合评价</a:t>
            </a:r>
            <a:endParaRPr lang="zh-CN" altLang="en-US" b="1">
              <a:latin typeface="楷体_GB2312" pitchFamily="49" charset="-122"/>
              <a:ea typeface="楷体_GB2312" pitchFamily="49" charset="-122"/>
            </a:endParaRPr>
          </a:p>
          <a:p>
            <a:pPr marL="0" lvl="0" indent="0" eaLnBrk="1" hangingPunct="1">
              <a:lnSpc>
                <a:spcPct val="160000"/>
              </a:lnSpc>
              <a:spcBef>
                <a:spcPct val="50000"/>
              </a:spcBef>
            </a:pPr>
            <a:r>
              <a:rPr lang="zh-CN" altLang="en-US" b="1">
                <a:latin typeface="楷体_GB2312" pitchFamily="49" charset="-122"/>
                <a:ea typeface="楷体_GB2312" pitchFamily="49" charset="-122"/>
              </a:rPr>
              <a:t>    安全现状综合评价，是针对某一个生产经营单位总体或局部生产经营活动的安全现状进行的评价。这种对在用生产装置、设备、设施、储存、运输及安全管理状况进行的全面综合安全评价，是根据政府有关法规的规定或是根据生产经营单位职业安全、健康的管理要求进行的，主要内容包括：全面收集评价所需的信息资料，采用合适的安全评价方法进行危险识别、给出量化的安全状态参数值；对于可能造成重大后果的事故隐患，采用相应的数学模型，进行事故模拟，预测极端情况下的影响范围，分析事故的最大损失，以及发生事故的概率；对发现的隐患，根据量化的安全状态参数值、整改的优先进度进行排序；提出整改措施与建议。</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FD946E71-9DCC-4FB1-8456-F1803FF8AE68}"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22531"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40E31CF1-771E-48A6-85A3-50BBCEB19E88}" type="slidenum">
              <a:rPr kumimoji="1" lang="en-US" altLang="zh-CN" sz="1400">
                <a:latin typeface="Times New Roman" pitchFamily="18" charset="0"/>
              </a:rPr>
              <a:t>21</a:t>
            </a:fld>
            <a:endParaRPr kumimoji="1" lang="en-US" altLang="zh-CN" sz="1400">
              <a:latin typeface="Times New Roman" pitchFamily="18" charset="0"/>
            </a:endParaRPr>
          </a:p>
        </p:txBody>
      </p:sp>
      <p:sp>
        <p:nvSpPr>
          <p:cNvPr id="22532" name="Rectangle 5"/>
          <p:cNvSpPr/>
          <p:nvPr/>
        </p:nvSpPr>
        <p:spPr>
          <a:xfrm>
            <a:off x="468312" y="908050"/>
            <a:ext cx="8280400" cy="21510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40000"/>
              </a:lnSpc>
              <a:spcBef>
                <a:spcPct val="50000"/>
              </a:spcBef>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4</a:t>
            </a:r>
            <a:r>
              <a:rPr lang="zh-CN" altLang="en-US" b="1">
                <a:latin typeface="楷体_GB2312" pitchFamily="49" charset="-122"/>
                <a:ea typeface="楷体_GB2312" pitchFamily="49" charset="-122"/>
              </a:rPr>
              <a:t>）专项安全评价</a:t>
            </a:r>
            <a:endParaRPr lang="zh-CN" altLang="en-US" b="1">
              <a:latin typeface="楷体_GB2312" pitchFamily="49" charset="-122"/>
              <a:ea typeface="楷体_GB2312" pitchFamily="49" charset="-122"/>
            </a:endParaRPr>
          </a:p>
          <a:p>
            <a:pPr marL="0" lvl="0" indent="0" eaLnBrk="1" hangingPunct="1">
              <a:lnSpc>
                <a:spcPct val="140000"/>
              </a:lnSpc>
              <a:spcBef>
                <a:spcPct val="50000"/>
              </a:spcBef>
            </a:pPr>
            <a:r>
              <a:rPr lang="zh-CN" altLang="en-US" b="1">
                <a:latin typeface="楷体_GB2312" pitchFamily="49" charset="-122"/>
                <a:ea typeface="楷体_GB2312" pitchFamily="49" charset="-122"/>
              </a:rPr>
              <a:t>    专项安全评价是针对某一项活动或场所，如一个特定的行业、产品、生产方式、生产工艺或生产装置等，存在的危险、有害因素进行的安全评价，目的是查找其存在的危险、有害因素，确定其程度，提出合理可行的安全对策措施及建议。</a:t>
            </a:r>
            <a:endParaRPr lang="zh-CN" altLang="en-US" b="1">
              <a:latin typeface="楷体_GB2312" pitchFamily="49" charset="-122"/>
              <a:ea typeface="楷体_GB2312" pitchFamily="49" charset="-122"/>
            </a:endParaRPr>
          </a:p>
        </p:txBody>
      </p:sp>
      <p:sp>
        <p:nvSpPr>
          <p:cNvPr id="22533" name="Rectangle 6"/>
          <p:cNvSpPr/>
          <p:nvPr/>
        </p:nvSpPr>
        <p:spPr>
          <a:xfrm>
            <a:off x="611188" y="3357562"/>
            <a:ext cx="3408362"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latin typeface="楷体_GB2312" pitchFamily="49" charset="-122"/>
                <a:ea typeface="楷体_GB2312" pitchFamily="49" charset="-122"/>
              </a:rPr>
              <a:t>4</a:t>
            </a:r>
            <a:r>
              <a:rPr lang="zh-CN" altLang="en-US" b="1">
                <a:solidFill>
                  <a:srgbClr val="0000FF"/>
                </a:solidFill>
                <a:latin typeface="楷体_GB2312" pitchFamily="49" charset="-122"/>
                <a:ea typeface="楷体_GB2312" pitchFamily="49" charset="-122"/>
              </a:rPr>
              <a:t>）按评价的逻辑推理过程分类 </a:t>
            </a:r>
            <a:endParaRPr lang="zh-CN" altLang="en-US" b="1">
              <a:solidFill>
                <a:srgbClr val="0000FF"/>
              </a:solidFill>
              <a:latin typeface="楷体_GB2312" pitchFamily="49" charset="-122"/>
              <a:ea typeface="楷体_GB2312" pitchFamily="49" charset="-122"/>
            </a:endParaRPr>
          </a:p>
        </p:txBody>
      </p:sp>
      <p:sp>
        <p:nvSpPr>
          <p:cNvPr id="22534" name="Rectangle 8"/>
          <p:cNvSpPr/>
          <p:nvPr/>
        </p:nvSpPr>
        <p:spPr>
          <a:xfrm>
            <a:off x="611188" y="3919538"/>
            <a:ext cx="7896225" cy="366712"/>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）归纳推理评价法。归纳推理评价法是从事故原因推论结果的评价方法，</a:t>
            </a:r>
            <a:endParaRPr lang="zh-CN" altLang="en-US" b="1">
              <a:latin typeface="楷体_GB2312" pitchFamily="49" charset="-122"/>
              <a:ea typeface="楷体_GB2312" pitchFamily="49" charset="-122"/>
            </a:endParaRPr>
          </a:p>
        </p:txBody>
      </p:sp>
      <p:sp>
        <p:nvSpPr>
          <p:cNvPr id="22535" name="Rectangle 10"/>
          <p:cNvSpPr/>
          <p:nvPr/>
        </p:nvSpPr>
        <p:spPr>
          <a:xfrm>
            <a:off x="592138" y="4422775"/>
            <a:ext cx="7435850" cy="366712"/>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）演绎推理评价法。演绎推理评价法是从结果推论原因的评价方法，</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FCC478A5-A6C0-4E10-B48A-B53DA18EFCCC}"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23555"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621CE871-23E5-4BEA-9B98-A7C82062688A}" type="slidenum">
              <a:rPr kumimoji="1" lang="en-US" altLang="zh-CN" sz="1400">
                <a:latin typeface="Times New Roman" pitchFamily="18" charset="0"/>
              </a:rPr>
              <a:t>22</a:t>
            </a:fld>
            <a:endParaRPr kumimoji="1" lang="en-US" altLang="zh-CN" sz="1400">
              <a:latin typeface="Times New Roman" pitchFamily="18" charset="0"/>
            </a:endParaRPr>
          </a:p>
        </p:txBody>
      </p:sp>
      <p:sp>
        <p:nvSpPr>
          <p:cNvPr id="23556" name="Rectangle 4"/>
          <p:cNvSpPr/>
          <p:nvPr/>
        </p:nvSpPr>
        <p:spPr>
          <a:xfrm>
            <a:off x="539750" y="836612"/>
            <a:ext cx="3790950"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latin typeface="楷体_GB2312" pitchFamily="49" charset="-122"/>
                <a:ea typeface="楷体_GB2312" pitchFamily="49" charset="-122"/>
              </a:rPr>
              <a:t>5</a:t>
            </a:r>
            <a:r>
              <a:rPr lang="zh-CN" altLang="en-US" b="1">
                <a:solidFill>
                  <a:srgbClr val="0000FF"/>
                </a:solidFill>
                <a:latin typeface="楷体_GB2312" pitchFamily="49" charset="-122"/>
                <a:ea typeface="楷体_GB2312" pitchFamily="49" charset="-122"/>
              </a:rPr>
              <a:t>）按安全评价要达到的目的分类</a:t>
            </a:r>
            <a:endParaRPr lang="zh-CN" altLang="en-US" b="1">
              <a:solidFill>
                <a:srgbClr val="0000FF"/>
              </a:solidFill>
              <a:latin typeface="楷体_GB2312" pitchFamily="49" charset="-122"/>
              <a:ea typeface="楷体_GB2312" pitchFamily="49" charset="-122"/>
            </a:endParaRPr>
          </a:p>
        </p:txBody>
      </p:sp>
      <p:sp>
        <p:nvSpPr>
          <p:cNvPr id="23557" name="Rectangle 6"/>
          <p:cNvSpPr/>
          <p:nvPr/>
        </p:nvSpPr>
        <p:spPr>
          <a:xfrm>
            <a:off x="323850" y="1196975"/>
            <a:ext cx="8569325" cy="13303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50000"/>
              </a:lnSpc>
            </a:pPr>
            <a:r>
              <a:rPr lang="en-US" altLang="zh-CN" b="1">
                <a:latin typeface="楷体_GB2312" pitchFamily="49" charset="-122"/>
                <a:ea typeface="楷体_GB2312" pitchFamily="49" charset="-122"/>
              </a:rPr>
              <a:t>    </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）事故致因因素安全评价方法。事故致因因素安全评价方法是采用逻辑推理的方法，由事故推论最基本危险、有害因素或由最基本危险、有害因素推论事故的评价法。 </a:t>
            </a:r>
            <a:endParaRPr lang="zh-CN" altLang="en-US" b="1">
              <a:latin typeface="楷体_GB2312" pitchFamily="49" charset="-122"/>
              <a:ea typeface="楷体_GB2312" pitchFamily="49" charset="-122"/>
            </a:endParaRPr>
          </a:p>
        </p:txBody>
      </p:sp>
      <p:sp>
        <p:nvSpPr>
          <p:cNvPr id="23558" name="Rectangle 8"/>
          <p:cNvSpPr/>
          <p:nvPr/>
        </p:nvSpPr>
        <p:spPr>
          <a:xfrm>
            <a:off x="395288" y="2565400"/>
            <a:ext cx="8353425" cy="8604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40000"/>
              </a:lnSpc>
            </a:pPr>
            <a:r>
              <a:rPr lang="en-US" altLang="zh-CN" b="1">
                <a:latin typeface="楷体_GB2312" pitchFamily="49" charset="-122"/>
                <a:ea typeface="楷体_GB2312" pitchFamily="49" charset="-122"/>
              </a:rPr>
              <a:t>   </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）危险性分级安全评价方法。危险性分级安全评价方法是通过定性或定量分析给出系统危险性的安全评价方法。</a:t>
            </a:r>
            <a:endParaRPr lang="zh-CN" altLang="en-US" b="1">
              <a:latin typeface="楷体_GB2312" pitchFamily="49" charset="-122"/>
              <a:ea typeface="楷体_GB2312" pitchFamily="49" charset="-122"/>
            </a:endParaRPr>
          </a:p>
        </p:txBody>
      </p:sp>
      <p:sp>
        <p:nvSpPr>
          <p:cNvPr id="23559" name="Rectangle 10"/>
          <p:cNvSpPr/>
          <p:nvPr/>
        </p:nvSpPr>
        <p:spPr>
          <a:xfrm>
            <a:off x="395288" y="3429000"/>
            <a:ext cx="8496300" cy="141128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60000"/>
              </a:lnSpc>
            </a:pPr>
            <a:r>
              <a:rPr lang="en-US" altLang="zh-CN" b="1">
                <a:latin typeface="楷体_GB2312" pitchFamily="49" charset="-122"/>
                <a:ea typeface="楷体_GB2312" pitchFamily="49" charset="-122"/>
              </a:rPr>
              <a:t>   </a:t>
            </a: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3</a:t>
            </a:r>
            <a:r>
              <a:rPr lang="zh-CN" altLang="en-US" b="1">
                <a:latin typeface="楷体_GB2312" pitchFamily="49" charset="-122"/>
                <a:ea typeface="楷体_GB2312" pitchFamily="49" charset="-122"/>
              </a:rPr>
              <a:t>）事故后果安全评价方法。事故后果安全评价方法可以直接给出定量的事故后果，给出的事故后果可以是系统事故发生的概率、事故的伤害（或破坏）范围、事故的损失或定量的系统危险性等。</a:t>
            </a:r>
            <a:endParaRPr lang="zh-CN" altLang="en-US" b="1">
              <a:latin typeface="楷体_GB2312" pitchFamily="49" charset="-122"/>
              <a:ea typeface="楷体_GB2312" pitchFamily="49" charset="-122"/>
            </a:endParaRPr>
          </a:p>
        </p:txBody>
      </p:sp>
      <p:sp>
        <p:nvSpPr>
          <p:cNvPr id="23560" name="Rectangle 11"/>
          <p:cNvSpPr/>
          <p:nvPr/>
        </p:nvSpPr>
        <p:spPr>
          <a:xfrm>
            <a:off x="468312" y="4941888"/>
            <a:ext cx="8208962" cy="1382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40000"/>
              </a:lnSpc>
              <a:spcBef>
                <a:spcPct val="50000"/>
              </a:spcBef>
            </a:pPr>
            <a:r>
              <a:rPr lang="en-US" altLang="zh-CN" b="1">
                <a:solidFill>
                  <a:srgbClr val="0000FF"/>
                </a:solidFill>
                <a:latin typeface="楷体_GB2312" pitchFamily="49" charset="-122"/>
                <a:ea typeface="楷体_GB2312" pitchFamily="49" charset="-122"/>
              </a:rPr>
              <a:t>    6</a:t>
            </a:r>
            <a:r>
              <a:rPr lang="zh-CN" altLang="en-US" b="1">
                <a:solidFill>
                  <a:srgbClr val="0000FF"/>
                </a:solidFill>
                <a:latin typeface="楷体_GB2312" pitchFamily="49" charset="-122"/>
                <a:ea typeface="楷体_GB2312" pitchFamily="49" charset="-122"/>
              </a:rPr>
              <a:t>）按针对的系统性质（评价对象）分类</a:t>
            </a:r>
            <a:endParaRPr lang="zh-CN" altLang="en-US" b="1">
              <a:solidFill>
                <a:srgbClr val="0000FF"/>
              </a:solidFill>
              <a:latin typeface="楷体_GB2312" pitchFamily="49" charset="-122"/>
              <a:ea typeface="楷体_GB2312" pitchFamily="49" charset="-122"/>
            </a:endParaRPr>
          </a:p>
          <a:p>
            <a:pPr marL="0" lvl="0" indent="0" eaLnBrk="1" hangingPunct="1">
              <a:lnSpc>
                <a:spcPct val="140000"/>
              </a:lnSpc>
              <a:spcBef>
                <a:spcPct val="50000"/>
              </a:spcBef>
            </a:pPr>
            <a:r>
              <a:rPr lang="zh-CN" altLang="en-US" b="1">
                <a:latin typeface="楷体_GB2312" pitchFamily="49" charset="-122"/>
                <a:ea typeface="楷体_GB2312" pitchFamily="49" charset="-122"/>
              </a:rPr>
              <a:t>    按评价对象的不同，可分为：设备（设施或工艺）故障率评价法、人员失误率评价法、物质系数评价法、系统危险性评价法。</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901C525E-294A-4CA5-9673-5329327B7121}"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24579"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04B5195E-362F-440C-8AB3-F3723183E7D7}" type="slidenum">
              <a:rPr kumimoji="1" lang="en-US" altLang="zh-CN" sz="1400">
                <a:latin typeface="Times New Roman" pitchFamily="18" charset="0"/>
              </a:rPr>
              <a:t>23</a:t>
            </a:fld>
            <a:endParaRPr kumimoji="1" lang="en-US" altLang="zh-CN" sz="1400">
              <a:latin typeface="Times New Roman" pitchFamily="18" charset="0"/>
            </a:endParaRPr>
          </a:p>
        </p:txBody>
      </p:sp>
      <p:sp>
        <p:nvSpPr>
          <p:cNvPr id="24580" name="Rectangle 6"/>
          <p:cNvSpPr/>
          <p:nvPr/>
        </p:nvSpPr>
        <p:spPr>
          <a:xfrm>
            <a:off x="539750" y="836612"/>
            <a:ext cx="2519362" cy="366712"/>
          </a:xfrm>
          <a:prstGeom prst="rect">
            <a:avLst/>
          </a:prstGeom>
          <a:noFill/>
          <a:ln>
            <a:noFill/>
            <a:miter lim="800000"/>
          </a:ln>
        </p:spPr>
        <p:txBody>
          <a:bodyPr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latin typeface="楷体_GB2312" pitchFamily="49" charset="-122"/>
                <a:ea typeface="楷体_GB2312" pitchFamily="49" charset="-122"/>
              </a:rPr>
              <a:t>8.</a:t>
            </a:r>
            <a:r>
              <a:rPr lang="zh-CN" altLang="en-US" b="1">
                <a:solidFill>
                  <a:srgbClr val="0000FF"/>
                </a:solidFill>
                <a:latin typeface="楷体_GB2312" pitchFamily="49" charset="-122"/>
                <a:ea typeface="楷体_GB2312" pitchFamily="49" charset="-122"/>
              </a:rPr>
              <a:t>安全评价方法选用 </a:t>
            </a:r>
            <a:endParaRPr lang="zh-CN" altLang="en-US" b="1">
              <a:solidFill>
                <a:srgbClr val="0000FF"/>
              </a:solidFill>
              <a:latin typeface="楷体_GB2312" pitchFamily="49" charset="-122"/>
              <a:ea typeface="楷体_GB2312" pitchFamily="49" charset="-122"/>
            </a:endParaRPr>
          </a:p>
        </p:txBody>
      </p:sp>
      <p:sp>
        <p:nvSpPr>
          <p:cNvPr id="24581" name="Rectangle 7"/>
          <p:cNvSpPr/>
          <p:nvPr/>
        </p:nvSpPr>
        <p:spPr>
          <a:xfrm>
            <a:off x="250825" y="1341438"/>
            <a:ext cx="3330575"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latin typeface="楷体_GB2312" pitchFamily="49" charset="-122"/>
                <a:ea typeface="楷体_GB2312" pitchFamily="49" charset="-122"/>
              </a:rPr>
              <a:t>1</a:t>
            </a:r>
            <a:r>
              <a:rPr lang="zh-CN" altLang="en-US" b="1">
                <a:solidFill>
                  <a:srgbClr val="0000FF"/>
                </a:solidFill>
                <a:latin typeface="楷体_GB2312" pitchFamily="49" charset="-122"/>
                <a:ea typeface="楷体_GB2312" pitchFamily="49" charset="-122"/>
              </a:rPr>
              <a:t>）安全评价方法的选择原则</a:t>
            </a:r>
            <a:endParaRPr lang="zh-CN" altLang="en-US" b="1">
              <a:solidFill>
                <a:srgbClr val="0000FF"/>
              </a:solidFill>
              <a:latin typeface="楷体_GB2312" pitchFamily="49" charset="-122"/>
              <a:ea typeface="楷体_GB2312" pitchFamily="49" charset="-122"/>
            </a:endParaRPr>
          </a:p>
        </p:txBody>
      </p:sp>
      <p:sp>
        <p:nvSpPr>
          <p:cNvPr id="24582" name="Rectangle 9"/>
          <p:cNvSpPr/>
          <p:nvPr/>
        </p:nvSpPr>
        <p:spPr>
          <a:xfrm>
            <a:off x="611188" y="1879600"/>
            <a:ext cx="8013700" cy="860425"/>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40000"/>
              </a:lnSpc>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）充分性原则。（</a:t>
            </a:r>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）适应性原则。（</a:t>
            </a:r>
            <a:r>
              <a:rPr lang="en-US" altLang="zh-CN" b="1">
                <a:latin typeface="楷体_GB2312" pitchFamily="49" charset="-122"/>
                <a:ea typeface="楷体_GB2312" pitchFamily="49" charset="-122"/>
              </a:rPr>
              <a:t>3</a:t>
            </a:r>
            <a:r>
              <a:rPr lang="zh-CN" altLang="en-US" b="1">
                <a:latin typeface="楷体_GB2312" pitchFamily="49" charset="-122"/>
                <a:ea typeface="楷体_GB2312" pitchFamily="49" charset="-122"/>
              </a:rPr>
              <a:t>）系统性原则。（</a:t>
            </a:r>
            <a:r>
              <a:rPr lang="en-US" altLang="zh-CN" b="1">
                <a:latin typeface="楷体_GB2312" pitchFamily="49" charset="-122"/>
                <a:ea typeface="楷体_GB2312" pitchFamily="49" charset="-122"/>
              </a:rPr>
              <a:t>4</a:t>
            </a:r>
            <a:r>
              <a:rPr lang="zh-CN" altLang="en-US" b="1">
                <a:latin typeface="楷体_GB2312" pitchFamily="49" charset="-122"/>
                <a:ea typeface="楷体_GB2312" pitchFamily="49" charset="-122"/>
              </a:rPr>
              <a:t>）针对性原则。</a:t>
            </a:r>
            <a:endParaRPr lang="zh-CN" altLang="en-US" b="1">
              <a:latin typeface="楷体_GB2312" pitchFamily="49" charset="-122"/>
              <a:ea typeface="楷体_GB2312" pitchFamily="49" charset="-122"/>
            </a:endParaRPr>
          </a:p>
          <a:p>
            <a:pPr marL="0" lvl="0" indent="0" eaLnBrk="1" hangingPunct="1">
              <a:lnSpc>
                <a:spcPct val="140000"/>
              </a:lnSpc>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5</a:t>
            </a:r>
            <a:r>
              <a:rPr lang="zh-CN" altLang="en-US" b="1">
                <a:latin typeface="楷体_GB2312" pitchFamily="49" charset="-122"/>
                <a:ea typeface="楷体_GB2312" pitchFamily="49" charset="-122"/>
              </a:rPr>
              <a:t>）合理性原则。</a:t>
            </a:r>
            <a:endParaRPr lang="zh-CN" altLang="en-US" b="1">
              <a:latin typeface="楷体_GB2312" pitchFamily="49" charset="-122"/>
              <a:ea typeface="楷体_GB2312" pitchFamily="49" charset="-122"/>
            </a:endParaRPr>
          </a:p>
        </p:txBody>
      </p:sp>
      <p:sp>
        <p:nvSpPr>
          <p:cNvPr id="24583" name="Rectangle 10"/>
          <p:cNvSpPr/>
          <p:nvPr/>
        </p:nvSpPr>
        <p:spPr>
          <a:xfrm>
            <a:off x="539750" y="2997200"/>
            <a:ext cx="3178175"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latin typeface="楷体_GB2312" pitchFamily="49" charset="-122"/>
                <a:ea typeface="楷体_GB2312" pitchFamily="49" charset="-122"/>
              </a:rPr>
              <a:t>2</a:t>
            </a:r>
            <a:r>
              <a:rPr lang="zh-CN" altLang="en-US" b="1">
                <a:solidFill>
                  <a:srgbClr val="0000FF"/>
                </a:solidFill>
                <a:latin typeface="楷体_GB2312" pitchFamily="49" charset="-122"/>
                <a:ea typeface="楷体_GB2312" pitchFamily="49" charset="-122"/>
              </a:rPr>
              <a:t>）安全评价方法的选择过程 </a:t>
            </a:r>
            <a:endParaRPr lang="zh-CN" altLang="en-US" b="1">
              <a:solidFill>
                <a:srgbClr val="0000FF"/>
              </a:solidFill>
              <a:latin typeface="楷体_GB2312" pitchFamily="49" charset="-122"/>
              <a:ea typeface="楷体_GB2312" pitchFamily="49" charset="-122"/>
            </a:endParaRPr>
          </a:p>
        </p:txBody>
      </p:sp>
      <p:sp>
        <p:nvSpPr>
          <p:cNvPr id="24584" name="Rectangle 12"/>
          <p:cNvSpPr/>
          <p:nvPr/>
        </p:nvSpPr>
        <p:spPr>
          <a:xfrm>
            <a:off x="0" y="2419350"/>
            <a:ext cx="9144000" cy="0"/>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endParaRPr lang="zh-CN" altLang="en-US"/>
          </a:p>
        </p:txBody>
      </p:sp>
      <p:graphicFrame>
        <p:nvGraphicFramePr>
          <p:cNvPr id="24585" name="Object 11"/>
          <p:cNvGraphicFramePr>
            <a:graphicFrameLocks noChangeAspect="1"/>
          </p:cNvGraphicFramePr>
          <p:nvPr/>
        </p:nvGraphicFramePr>
        <p:xfrm>
          <a:off x="3419475" y="2852738"/>
          <a:ext cx="3756025" cy="3276600"/>
        </p:xfrm>
        <a:graphic>
          <a:graphicData uri="http://schemas.openxmlformats.org/presentationml/2006/ole">
            <mc:AlternateContent>
              <mc:Choice xmlns:v="urn:schemas-microsoft-com:vml" Requires="v">
                <p:oleObj spid="_x0000_s1043" name="Visio" r:id="rId2" progId="Visio.Drawing.11">
                  <p:embed/>
                </p:oleObj>
              </mc:Choice>
              <mc:Fallback>
                <p:oleObj name="Visio" r:id="rId2" progId="Visio.Drawing.11">
                  <p:embed/>
                  <p:pic>
                    <p:nvPicPr>
                      <p:cNvPr id="0" name="OLE substitute image"/>
                      <p:cNvPicPr/>
                      <p:nvPr/>
                    </p:nvPicPr>
                    <p:blipFill>
                      <a:blip r:embed="rId3"/>
                      <a:stretch>
                        <a:fillRect/>
                      </a:stretch>
                    </p:blipFill>
                    <p:spPr>
                      <a:xfrm>
                        <a:off x="3419475" y="2852738"/>
                        <a:ext cx="3756025" cy="3276600"/>
                      </a:xfrm>
                      <a:prstGeom prst="rect">
                        <a:avLst/>
                      </a:prstGeom>
                    </p:spPr>
                  </p:pic>
                </p:oleObj>
              </mc:Fallback>
            </mc:AlternateContent>
          </a:graphicData>
        </a:graphic>
      </p:graphicFrame>
    </p:spTree>
  </p:cSld>
  <p:clrMapOvr>
    <a:masterClrMapping/>
  </p:clrMapOvr>
  <p:transition>
    <p:pull/>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134B0F97-0517-4A5F-A5B1-A73950B8662B}"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25603"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EFE69628-9F00-41AB-BE9B-29220B02282A}" type="slidenum">
              <a:rPr kumimoji="1" lang="en-US" altLang="zh-CN" sz="1400">
                <a:latin typeface="Times New Roman" pitchFamily="18" charset="0"/>
              </a:rPr>
              <a:t>24</a:t>
            </a:fld>
            <a:endParaRPr kumimoji="1" lang="en-US" altLang="zh-CN" sz="1400">
              <a:latin typeface="Times New Roman" pitchFamily="18" charset="0"/>
            </a:endParaRPr>
          </a:p>
        </p:txBody>
      </p:sp>
      <p:sp>
        <p:nvSpPr>
          <p:cNvPr id="25604" name="Rectangle 5"/>
          <p:cNvSpPr/>
          <p:nvPr/>
        </p:nvSpPr>
        <p:spPr>
          <a:xfrm>
            <a:off x="539750" y="836612"/>
            <a:ext cx="3841750" cy="366712"/>
          </a:xfrm>
          <a:prstGeom prst="rect">
            <a:avLst/>
          </a:prstGeom>
          <a:noFill/>
          <a:ln>
            <a:noFill/>
            <a:miter lim="800000"/>
          </a:ln>
        </p:spPr>
        <p:txBody>
          <a:bodyPr wrap="none" anchor="ctr" anchorCtr="0">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0000FF"/>
                </a:solidFill>
                <a:latin typeface="楷体_GB2312" pitchFamily="49" charset="-122"/>
                <a:ea typeface="楷体_GB2312" pitchFamily="49" charset="-122"/>
              </a:rPr>
              <a:t>3</a:t>
            </a:r>
            <a:r>
              <a:rPr lang="zh-CN" altLang="en-US" b="1">
                <a:solidFill>
                  <a:srgbClr val="0000FF"/>
                </a:solidFill>
                <a:latin typeface="楷体_GB2312" pitchFamily="49" charset="-122"/>
                <a:ea typeface="楷体_GB2312" pitchFamily="49" charset="-122"/>
              </a:rPr>
              <a:t>）选择安全评价方法应注意的问题 </a:t>
            </a:r>
            <a:endParaRPr lang="zh-CN" altLang="en-US" b="1">
              <a:solidFill>
                <a:srgbClr val="0000FF"/>
              </a:solidFill>
              <a:latin typeface="楷体_GB2312" pitchFamily="49" charset="-122"/>
              <a:ea typeface="楷体_GB2312" pitchFamily="49" charset="-122"/>
            </a:endParaRPr>
          </a:p>
        </p:txBody>
      </p:sp>
      <p:sp>
        <p:nvSpPr>
          <p:cNvPr id="25605" name="Rectangle 7"/>
          <p:cNvSpPr/>
          <p:nvPr/>
        </p:nvSpPr>
        <p:spPr>
          <a:xfrm>
            <a:off x="684212" y="1357312"/>
            <a:ext cx="7632700" cy="27035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90000"/>
              </a:lnSpc>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）充分考虑被评价系统的特点。</a:t>
            </a:r>
            <a:endParaRPr lang="zh-CN" altLang="en-US" b="1">
              <a:latin typeface="楷体_GB2312" pitchFamily="49" charset="-122"/>
              <a:ea typeface="楷体_GB2312" pitchFamily="49" charset="-122"/>
            </a:endParaRPr>
          </a:p>
          <a:p>
            <a:pPr marL="0" lvl="0" indent="0" eaLnBrk="1" hangingPunct="1">
              <a:lnSpc>
                <a:spcPct val="190000"/>
              </a:lnSpc>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）评价的具体目标和要求的最终结果。 </a:t>
            </a:r>
            <a:endParaRPr lang="zh-CN" altLang="en-US" b="1">
              <a:latin typeface="楷体_GB2312" pitchFamily="49" charset="-122"/>
              <a:ea typeface="楷体_GB2312" pitchFamily="49" charset="-122"/>
            </a:endParaRPr>
          </a:p>
          <a:p>
            <a:pPr marL="0" lvl="0" indent="0" eaLnBrk="1" hangingPunct="1">
              <a:lnSpc>
                <a:spcPct val="190000"/>
              </a:lnSpc>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3</a:t>
            </a:r>
            <a:r>
              <a:rPr lang="zh-CN" altLang="en-US" b="1">
                <a:latin typeface="楷体_GB2312" pitchFamily="49" charset="-122"/>
                <a:ea typeface="楷体_GB2312" pitchFamily="49" charset="-122"/>
              </a:rPr>
              <a:t>）评价资料的拥有情况。 </a:t>
            </a:r>
            <a:endParaRPr lang="zh-CN" altLang="en-US" b="1">
              <a:latin typeface="楷体_GB2312" pitchFamily="49" charset="-122"/>
              <a:ea typeface="楷体_GB2312" pitchFamily="49" charset="-122"/>
            </a:endParaRPr>
          </a:p>
          <a:p>
            <a:pPr marL="0" lvl="0" indent="0" eaLnBrk="1" hangingPunct="1">
              <a:lnSpc>
                <a:spcPct val="190000"/>
              </a:lnSpc>
            </a:pPr>
            <a:r>
              <a:rPr lang="zh-CN" altLang="en-US" b="1">
                <a:latin typeface="楷体_GB2312" pitchFamily="49" charset="-122"/>
                <a:ea typeface="楷体_GB2312" pitchFamily="49" charset="-122"/>
              </a:rPr>
              <a:t>（</a:t>
            </a:r>
            <a:r>
              <a:rPr lang="en-US" altLang="zh-CN" b="1">
                <a:latin typeface="楷体_GB2312" pitchFamily="49" charset="-122"/>
                <a:ea typeface="楷体_GB2312" pitchFamily="49" charset="-122"/>
              </a:rPr>
              <a:t>4</a:t>
            </a:r>
            <a:r>
              <a:rPr lang="zh-CN" altLang="en-US" b="1">
                <a:latin typeface="楷体_GB2312" pitchFamily="49" charset="-122"/>
                <a:ea typeface="楷体_GB2312" pitchFamily="49" charset="-122"/>
              </a:rPr>
              <a:t>）安全评价人员的知识、经验、习惯 。</a:t>
            </a:r>
            <a:endParaRPr lang="zh-CN" altLang="en-US" b="1">
              <a:latin typeface="楷体_GB2312" pitchFamily="49" charset="-122"/>
              <a:ea typeface="楷体_GB2312" pitchFamily="49" charset="-122"/>
            </a:endParaRPr>
          </a:p>
          <a:p>
            <a:pPr marL="0" lvl="0" indent="0" eaLnBrk="1" hangingPunct="1">
              <a:lnSpc>
                <a:spcPct val="190000"/>
              </a:lnSpc>
            </a:pPr>
            <a:endParaRPr lang="en-US" altLang="zh-CN" b="1">
              <a:latin typeface="楷体_GB2312" pitchFamily="49" charset="-122"/>
              <a:ea typeface="楷体_GB2312" pitchFamily="49" charset="-122"/>
            </a:endParaRPr>
          </a:p>
        </p:txBody>
      </p:sp>
    </p:spTree>
  </p:cSld>
  <p:clrMapOvr>
    <a:masterClrMapping/>
  </p:clrMapOvr>
  <p:transition>
    <p:pull/>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13DDFB6B-B8E6-498C-A8BA-621F75A994EA}"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26627"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A50469A3-C09A-45F0-A16A-3EC0AE78CB65}" type="slidenum">
              <a:rPr kumimoji="1" lang="en-US" altLang="zh-CN" sz="1400">
                <a:latin typeface="Times New Roman" pitchFamily="18" charset="0"/>
              </a:rPr>
              <a:t>25</a:t>
            </a:fld>
            <a:endParaRPr kumimoji="1" lang="en-US" altLang="zh-CN" sz="1400">
              <a:latin typeface="Times New Roman" pitchFamily="18" charset="0"/>
            </a:endParaRPr>
          </a:p>
        </p:txBody>
      </p:sp>
      <p:sp>
        <p:nvSpPr>
          <p:cNvPr id="26628" name="Rectangle 5"/>
          <p:cNvSpPr/>
          <p:nvPr/>
        </p:nvSpPr>
        <p:spPr>
          <a:xfrm>
            <a:off x="539750" y="908050"/>
            <a:ext cx="5283200" cy="369888"/>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t>(</a:t>
            </a:r>
            <a:r>
              <a:rPr lang="zh-CN" altLang="en-US" b="1"/>
              <a:t>二</a:t>
            </a:r>
            <a:r>
              <a:rPr lang="en-US" altLang="zh-CN" b="1"/>
              <a:t>) </a:t>
            </a:r>
            <a:r>
              <a:rPr lang="zh-CN" altLang="en-US" b="1"/>
              <a:t>危险、有害因素的定义、分类及评价单元划分</a:t>
            </a:r>
            <a:endParaRPr lang="zh-CN" altLang="en-US" b="1"/>
          </a:p>
        </p:txBody>
      </p:sp>
      <p:sp>
        <p:nvSpPr>
          <p:cNvPr id="26629" name="Rectangle 7"/>
          <p:cNvSpPr/>
          <p:nvPr/>
        </p:nvSpPr>
        <p:spPr>
          <a:xfrm>
            <a:off x="539750" y="1484312"/>
            <a:ext cx="8137525" cy="230822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30000"/>
              </a:lnSpc>
              <a:spcBef>
                <a:spcPct val="50000"/>
              </a:spcBef>
            </a:pPr>
            <a:r>
              <a:rPr lang="en-US" altLang="zh-CN" b="1">
                <a:latin typeface="楷体_GB2312" pitchFamily="49" charset="-122"/>
                <a:ea typeface="楷体_GB2312" pitchFamily="49" charset="-122"/>
              </a:rPr>
              <a:t>1 </a:t>
            </a:r>
            <a:r>
              <a:rPr lang="zh-CN" altLang="en-US" b="1">
                <a:latin typeface="楷体_GB2312" pitchFamily="49" charset="-122"/>
                <a:ea typeface="楷体_GB2312" pitchFamily="49" charset="-122"/>
              </a:rPr>
              <a:t>危险、有害因素的定义</a:t>
            </a:r>
            <a:endParaRPr lang="zh-CN" altLang="en-US" b="1">
              <a:latin typeface="楷体_GB2312" pitchFamily="49" charset="-122"/>
              <a:ea typeface="楷体_GB2312" pitchFamily="49" charset="-122"/>
            </a:endParaRPr>
          </a:p>
          <a:p>
            <a:pPr marL="0" lvl="0" indent="0" eaLnBrk="1" hangingPunct="1">
              <a:lnSpc>
                <a:spcPct val="130000"/>
              </a:lnSpc>
              <a:spcBef>
                <a:spcPct val="50000"/>
              </a:spcBef>
            </a:pP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a:t>
            </a:r>
            <a:r>
              <a:rPr lang="zh-CN" altLang="en-US" b="1">
                <a:solidFill>
                  <a:srgbClr val="0000FF"/>
                </a:solidFill>
                <a:latin typeface="楷体_GB2312" pitchFamily="49" charset="-122"/>
                <a:ea typeface="楷体_GB2312" pitchFamily="49" charset="-122"/>
              </a:rPr>
              <a:t>危险因素</a:t>
            </a:r>
            <a:r>
              <a:rPr lang="zh-CN" altLang="en-US" b="1">
                <a:latin typeface="楷体_GB2312" pitchFamily="49" charset="-122"/>
                <a:ea typeface="楷体_GB2312" pitchFamily="49" charset="-122"/>
              </a:rPr>
              <a:t>是指能对人造成伤亡或对物造成</a:t>
            </a:r>
            <a:r>
              <a:rPr lang="zh-CN" altLang="en-US" b="1">
                <a:solidFill>
                  <a:srgbClr val="0000FF"/>
                </a:solidFill>
                <a:latin typeface="楷体_GB2312" pitchFamily="49" charset="-122"/>
                <a:ea typeface="楷体_GB2312" pitchFamily="49" charset="-122"/>
              </a:rPr>
              <a:t>突发性损害</a:t>
            </a:r>
            <a:r>
              <a:rPr lang="zh-CN" altLang="en-US" b="1">
                <a:latin typeface="楷体_GB2312" pitchFamily="49" charset="-122"/>
                <a:ea typeface="楷体_GB2312" pitchFamily="49" charset="-122"/>
              </a:rPr>
              <a:t>的因素。</a:t>
            </a:r>
            <a:endParaRPr lang="zh-CN" altLang="en-US" b="1">
              <a:latin typeface="楷体_GB2312" pitchFamily="49" charset="-122"/>
              <a:ea typeface="楷体_GB2312" pitchFamily="49" charset="-122"/>
            </a:endParaRPr>
          </a:p>
          <a:p>
            <a:pPr marL="0" lvl="0" indent="0" eaLnBrk="1" hangingPunct="1">
              <a:lnSpc>
                <a:spcPct val="130000"/>
              </a:lnSpc>
              <a:spcBef>
                <a:spcPct val="50000"/>
              </a:spcBef>
            </a:pPr>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a:t>
            </a:r>
            <a:r>
              <a:rPr lang="zh-CN" altLang="en-US" b="1">
                <a:solidFill>
                  <a:srgbClr val="0000FF"/>
                </a:solidFill>
                <a:latin typeface="楷体_GB2312" pitchFamily="49" charset="-122"/>
                <a:ea typeface="楷体_GB2312" pitchFamily="49" charset="-122"/>
              </a:rPr>
              <a:t>有害因素</a:t>
            </a:r>
            <a:r>
              <a:rPr lang="zh-CN" altLang="en-US" b="1">
                <a:latin typeface="楷体_GB2312" pitchFamily="49" charset="-122"/>
                <a:ea typeface="楷体_GB2312" pitchFamily="49" charset="-122"/>
              </a:rPr>
              <a:t>是指能影响人的身体健康，导致疾病，或对物造成</a:t>
            </a:r>
            <a:r>
              <a:rPr lang="zh-CN" altLang="en-US" b="1">
                <a:solidFill>
                  <a:srgbClr val="0000FF"/>
                </a:solidFill>
                <a:latin typeface="楷体_GB2312" pitchFamily="49" charset="-122"/>
                <a:ea typeface="楷体_GB2312" pitchFamily="49" charset="-122"/>
              </a:rPr>
              <a:t>慢性损害</a:t>
            </a:r>
            <a:r>
              <a:rPr lang="zh-CN" altLang="en-US" b="1">
                <a:latin typeface="楷体_GB2312" pitchFamily="49" charset="-122"/>
                <a:ea typeface="楷体_GB2312" pitchFamily="49" charset="-122"/>
              </a:rPr>
              <a:t>的因素。</a:t>
            </a:r>
            <a:endParaRPr lang="zh-CN" altLang="en-US" b="1">
              <a:latin typeface="楷体_GB2312" pitchFamily="49" charset="-122"/>
              <a:ea typeface="楷体_GB2312" pitchFamily="49" charset="-122"/>
            </a:endParaRPr>
          </a:p>
          <a:p>
            <a:pPr marL="0" lvl="0" indent="0" eaLnBrk="1" hangingPunct="1">
              <a:lnSpc>
                <a:spcPct val="130000"/>
              </a:lnSpc>
              <a:spcBef>
                <a:spcPct val="50000"/>
              </a:spcBef>
            </a:pPr>
            <a:r>
              <a:rPr lang="zh-CN" altLang="en-US" b="1">
                <a:latin typeface="楷体_GB2312" pitchFamily="49" charset="-122"/>
                <a:ea typeface="楷体_GB2312" pitchFamily="49" charset="-122"/>
              </a:rPr>
              <a:t>    通常情况下，二者并不加以区分而统称为危险、有害因素，主要指客观存在的危险、有害物质或能量超过临界值的设备、设施和场所等。</a:t>
            </a:r>
            <a:endParaRPr lang="zh-CN" altLang="en-US" b="1">
              <a:latin typeface="楷体_GB2312" pitchFamily="49" charset="-122"/>
              <a:ea typeface="楷体_GB2312" pitchFamily="49" charset="-122"/>
            </a:endParaRPr>
          </a:p>
        </p:txBody>
      </p:sp>
      <p:sp>
        <p:nvSpPr>
          <p:cNvPr id="26630" name="Rectangle 9"/>
          <p:cNvSpPr/>
          <p:nvPr/>
        </p:nvSpPr>
        <p:spPr>
          <a:xfrm>
            <a:off x="539750" y="4149725"/>
            <a:ext cx="8135938" cy="188118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50000"/>
              </a:lnSpc>
              <a:spcBef>
                <a:spcPct val="50000"/>
              </a:spcBef>
            </a:pPr>
            <a:r>
              <a:rPr lang="en-US" altLang="zh-CN" b="1">
                <a:latin typeface="楷体_GB2312" pitchFamily="49" charset="-122"/>
                <a:ea typeface="楷体_GB2312" pitchFamily="49" charset="-122"/>
              </a:rPr>
              <a:t>2 </a:t>
            </a:r>
            <a:r>
              <a:rPr lang="zh-CN" altLang="en-US" b="1">
                <a:latin typeface="楷体_GB2312" pitchFamily="49" charset="-122"/>
                <a:ea typeface="楷体_GB2312" pitchFamily="49" charset="-122"/>
              </a:rPr>
              <a:t>危险、有害因素的分类	</a:t>
            </a:r>
            <a:endParaRPr lang="zh-CN" altLang="en-US" b="1">
              <a:latin typeface="楷体_GB2312" pitchFamily="49" charset="-122"/>
              <a:ea typeface="楷体_GB2312" pitchFamily="49" charset="-122"/>
            </a:endParaRPr>
          </a:p>
          <a:p>
            <a:pPr marL="0" lvl="0" indent="0" eaLnBrk="1" hangingPunct="1">
              <a:lnSpc>
                <a:spcPct val="150000"/>
              </a:lnSpc>
              <a:spcBef>
                <a:spcPct val="50000"/>
              </a:spcBef>
            </a:pPr>
            <a:r>
              <a:rPr lang="zh-CN" altLang="en-US" b="1">
                <a:latin typeface="楷体_GB2312" pitchFamily="49" charset="-122"/>
                <a:ea typeface="楷体_GB2312" pitchFamily="49" charset="-122"/>
              </a:rPr>
              <a:t>    对危险、有害因素进行分类的目的在于安全评价时便于进行危险有害因素的分析与识别。危险、有害因素分类的方法多种多样，安全评价中常用</a:t>
            </a:r>
            <a:r>
              <a:rPr lang="zh-CN" altLang="en-US" b="1">
                <a:ea typeface="楷体_GB2312" pitchFamily="49" charset="-122"/>
              </a:rPr>
              <a:t>“</a:t>
            </a:r>
            <a:r>
              <a:rPr lang="zh-CN" altLang="en-US" b="1">
                <a:latin typeface="楷体_GB2312" pitchFamily="49" charset="-122"/>
                <a:ea typeface="楷体_GB2312" pitchFamily="49" charset="-122"/>
              </a:rPr>
              <a:t>按导致事故的直接原因</a:t>
            </a:r>
            <a:r>
              <a:rPr lang="zh-CN" altLang="en-US" b="1">
                <a:ea typeface="楷体_GB2312" pitchFamily="49" charset="-122"/>
              </a:rPr>
              <a:t>”</a:t>
            </a:r>
            <a:r>
              <a:rPr lang="zh-CN" altLang="en-US" b="1">
                <a:latin typeface="楷体_GB2312" pitchFamily="49" charset="-122"/>
                <a:ea typeface="楷体_GB2312" pitchFamily="49" charset="-122"/>
              </a:rPr>
              <a:t>和</a:t>
            </a:r>
            <a:r>
              <a:rPr lang="zh-CN" altLang="en-US" b="1">
                <a:ea typeface="楷体_GB2312" pitchFamily="49" charset="-122"/>
              </a:rPr>
              <a:t>“</a:t>
            </a:r>
            <a:r>
              <a:rPr lang="zh-CN" altLang="en-US" b="1">
                <a:latin typeface="楷体_GB2312" pitchFamily="49" charset="-122"/>
                <a:ea typeface="楷体_GB2312" pitchFamily="49" charset="-122"/>
              </a:rPr>
              <a:t>参照事故类别</a:t>
            </a:r>
            <a:r>
              <a:rPr lang="zh-CN" altLang="en-US" b="1">
                <a:ea typeface="楷体_GB2312" pitchFamily="49" charset="-122"/>
              </a:rPr>
              <a:t>”</a:t>
            </a:r>
            <a:r>
              <a:rPr lang="zh-CN" altLang="en-US" b="1">
                <a:latin typeface="楷体_GB2312" pitchFamily="49" charset="-122"/>
                <a:ea typeface="楷体_GB2312" pitchFamily="49" charset="-122"/>
              </a:rPr>
              <a:t> 的方法进行分类，简介如下。</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F03404A4-677B-4785-A485-09A27A4AD2EF}"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27651"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D1D0C304-4CF7-4F62-B1B6-3BDC1EA83A4A}" type="slidenum">
              <a:rPr kumimoji="1" lang="en-US" altLang="zh-CN" sz="1400">
                <a:latin typeface="Times New Roman" pitchFamily="18" charset="0"/>
              </a:rPr>
              <a:t>26</a:t>
            </a:fld>
            <a:endParaRPr kumimoji="1" lang="en-US" altLang="zh-CN" sz="1400">
              <a:latin typeface="Times New Roman" pitchFamily="18" charset="0"/>
            </a:endParaRPr>
          </a:p>
        </p:txBody>
      </p:sp>
      <p:sp>
        <p:nvSpPr>
          <p:cNvPr id="27652" name="Rectangle 5"/>
          <p:cNvSpPr/>
          <p:nvPr/>
        </p:nvSpPr>
        <p:spPr>
          <a:xfrm>
            <a:off x="468312" y="765175"/>
            <a:ext cx="8280400" cy="1382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40000"/>
              </a:lnSpc>
              <a:spcBef>
                <a:spcPct val="50000"/>
              </a:spcBef>
            </a:pPr>
            <a:r>
              <a:rPr lang="en-US" altLang="zh-CN" b="1">
                <a:latin typeface="楷体_GB2312" pitchFamily="49" charset="-122"/>
                <a:ea typeface="楷体_GB2312" pitchFamily="49" charset="-122"/>
              </a:rPr>
              <a:t>2.1 </a:t>
            </a:r>
            <a:r>
              <a:rPr lang="zh-CN" altLang="en-US" b="1">
                <a:latin typeface="楷体_GB2312" pitchFamily="49" charset="-122"/>
                <a:ea typeface="楷体_GB2312" pitchFamily="49" charset="-122"/>
              </a:rPr>
              <a:t>按导致事故的直接原因进行分类</a:t>
            </a:r>
            <a:endParaRPr lang="zh-CN" altLang="en-US" b="1">
              <a:latin typeface="楷体_GB2312" pitchFamily="49" charset="-122"/>
              <a:ea typeface="楷体_GB2312" pitchFamily="49" charset="-122"/>
            </a:endParaRPr>
          </a:p>
          <a:p>
            <a:pPr marL="0" lvl="0" indent="0" eaLnBrk="1" hangingPunct="1">
              <a:lnSpc>
                <a:spcPct val="140000"/>
              </a:lnSpc>
              <a:spcBef>
                <a:spcPct val="50000"/>
              </a:spcBef>
            </a:pPr>
            <a:r>
              <a:rPr lang="zh-CN" altLang="en-US" b="1">
                <a:latin typeface="楷体_GB2312" pitchFamily="49" charset="-122"/>
                <a:ea typeface="楷体_GB2312" pitchFamily="49" charset="-122"/>
              </a:rPr>
              <a:t>    根据</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生产过程危险和有害因素分类与代码</a:t>
            </a:r>
            <a:r>
              <a:rPr lang="en-US" altLang="zh-CN" b="1">
                <a:latin typeface="楷体_GB2312" pitchFamily="49" charset="-122"/>
                <a:ea typeface="楷体_GB2312" pitchFamily="49" charset="-122"/>
              </a:rPr>
              <a:t>》(GB/T13861-92)</a:t>
            </a:r>
            <a:r>
              <a:rPr lang="zh-CN" altLang="en-US" b="1">
                <a:latin typeface="楷体_GB2312" pitchFamily="49" charset="-122"/>
                <a:ea typeface="楷体_GB2312" pitchFamily="49" charset="-122"/>
              </a:rPr>
              <a:t>的规定，将生产过程中的危险、有害因素分为如下六类：</a:t>
            </a:r>
            <a:endParaRPr lang="zh-CN" altLang="en-US" b="1">
              <a:latin typeface="楷体_GB2312" pitchFamily="49" charset="-122"/>
              <a:ea typeface="楷体_GB2312" pitchFamily="49" charset="-122"/>
            </a:endParaRPr>
          </a:p>
        </p:txBody>
      </p:sp>
      <p:sp>
        <p:nvSpPr>
          <p:cNvPr id="27653" name="Rectangle 7"/>
          <p:cNvSpPr/>
          <p:nvPr/>
        </p:nvSpPr>
        <p:spPr>
          <a:xfrm>
            <a:off x="468312" y="2141538"/>
            <a:ext cx="8208962" cy="416718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10000"/>
              </a:lnSpc>
              <a:spcBef>
                <a:spcPct val="50000"/>
              </a:spcBef>
            </a:pPr>
            <a:r>
              <a:rPr lang="en-US" altLang="zh-CN" sz="1600" b="1">
                <a:solidFill>
                  <a:srgbClr val="FF0000"/>
                </a:solidFill>
              </a:rPr>
              <a:t>1) </a:t>
            </a:r>
            <a:r>
              <a:rPr lang="zh-CN" altLang="en-US" sz="1600" b="1">
                <a:solidFill>
                  <a:srgbClr val="FF0000"/>
                </a:solidFill>
              </a:rPr>
              <a:t>物理性危险、有害因素</a:t>
            </a:r>
            <a:endParaRPr lang="zh-CN" altLang="en-US" sz="1600" b="1">
              <a:solidFill>
                <a:srgbClr val="FF0000"/>
              </a:solidFill>
            </a:endParaRPr>
          </a:p>
          <a:p>
            <a:pPr marL="0" lvl="0" indent="0" eaLnBrk="1" hangingPunct="1">
              <a:lnSpc>
                <a:spcPct val="110000"/>
              </a:lnSpc>
              <a:spcBef>
                <a:spcPct val="50000"/>
              </a:spcBef>
            </a:pPr>
            <a:r>
              <a:rPr lang="en-US" altLang="zh-CN" sz="1600" b="1"/>
              <a:t>(1)</a:t>
            </a:r>
            <a:r>
              <a:rPr lang="zh-CN" altLang="en-US" sz="1600" b="1"/>
              <a:t>设备、设施缺陷</a:t>
            </a:r>
            <a:r>
              <a:rPr lang="en-US" altLang="zh-CN" sz="1600" b="1"/>
              <a:t>(</a:t>
            </a:r>
            <a:r>
              <a:rPr lang="zh-CN" altLang="en-US" sz="1600" b="1"/>
              <a:t>强度不够、刚度不够、稳定性差、密封不良、应力集中、外形缺陷、外露运动件、操纵器缺陷、制动器缺陷、控制器缺陷、设备设施其他缺陷等</a:t>
            </a:r>
            <a:r>
              <a:rPr lang="en-US" altLang="zh-CN" sz="1600" b="1"/>
              <a:t>)</a:t>
            </a:r>
            <a:r>
              <a:rPr lang="zh-CN" altLang="en-US" sz="1600" b="1"/>
              <a:t>；</a:t>
            </a:r>
            <a:endParaRPr lang="zh-CN" altLang="en-US" sz="1600" b="1"/>
          </a:p>
          <a:p>
            <a:pPr marL="0" lvl="0" indent="0" eaLnBrk="1" hangingPunct="1">
              <a:lnSpc>
                <a:spcPct val="110000"/>
              </a:lnSpc>
              <a:spcBef>
                <a:spcPct val="50000"/>
              </a:spcBef>
            </a:pPr>
            <a:r>
              <a:rPr lang="en-US" altLang="zh-CN" sz="1600" b="1"/>
              <a:t>(2)</a:t>
            </a:r>
            <a:r>
              <a:rPr lang="zh-CN" altLang="en-US" sz="1600" b="1"/>
              <a:t>防护缺陷</a:t>
            </a:r>
            <a:r>
              <a:rPr lang="en-US" altLang="zh-CN" sz="1600" b="1"/>
              <a:t>(</a:t>
            </a:r>
            <a:r>
              <a:rPr lang="zh-CN" altLang="en-US" sz="1600" b="1"/>
              <a:t>无防护、防护装置和设施缺陷、防护不当、支撑不当、防护距离不够、其他防护缺陷等</a:t>
            </a:r>
            <a:r>
              <a:rPr lang="en-US" altLang="zh-CN" sz="1600" b="1"/>
              <a:t>)</a:t>
            </a:r>
            <a:r>
              <a:rPr lang="zh-CN" altLang="en-US" sz="1600" b="1"/>
              <a:t>；</a:t>
            </a:r>
            <a:endParaRPr lang="zh-CN" altLang="en-US" sz="1600" b="1"/>
          </a:p>
          <a:p>
            <a:pPr marL="0" lvl="0" indent="0" eaLnBrk="1" hangingPunct="1">
              <a:lnSpc>
                <a:spcPct val="110000"/>
              </a:lnSpc>
              <a:spcBef>
                <a:spcPct val="50000"/>
              </a:spcBef>
            </a:pPr>
            <a:r>
              <a:rPr lang="en-US" altLang="zh-CN" sz="1600" b="1"/>
              <a:t>(3)</a:t>
            </a:r>
            <a:r>
              <a:rPr lang="zh-CN" altLang="en-US" sz="1600" b="1"/>
              <a:t>电危害</a:t>
            </a:r>
            <a:r>
              <a:rPr lang="en-US" altLang="zh-CN" sz="1600" b="1"/>
              <a:t>(</a:t>
            </a:r>
            <a:r>
              <a:rPr lang="zh-CN" altLang="en-US" sz="1600" b="1"/>
              <a:t>带电部位裸露、漏电、雷电、静电、电火花、其他电危害等</a:t>
            </a:r>
            <a:r>
              <a:rPr lang="en-US" altLang="zh-CN" sz="1600" b="1"/>
              <a:t>)</a:t>
            </a:r>
            <a:r>
              <a:rPr lang="zh-CN" altLang="en-US" sz="1600" b="1"/>
              <a:t>；</a:t>
            </a:r>
            <a:endParaRPr lang="zh-CN" altLang="en-US" sz="1600" b="1"/>
          </a:p>
          <a:p>
            <a:pPr marL="0" lvl="0" indent="0" eaLnBrk="1" hangingPunct="1">
              <a:lnSpc>
                <a:spcPct val="110000"/>
              </a:lnSpc>
              <a:spcBef>
                <a:spcPct val="50000"/>
              </a:spcBef>
            </a:pPr>
            <a:r>
              <a:rPr lang="en-US" altLang="zh-CN" sz="1600" b="1"/>
              <a:t>(4)</a:t>
            </a:r>
            <a:r>
              <a:rPr lang="zh-CN" altLang="en-US" sz="1600" b="1"/>
              <a:t>噪声危害</a:t>
            </a:r>
            <a:r>
              <a:rPr lang="en-US" altLang="zh-CN" sz="1600" b="1"/>
              <a:t>(</a:t>
            </a:r>
            <a:r>
              <a:rPr lang="zh-CN" altLang="en-US" sz="1600" b="1"/>
              <a:t>机械性噪声、电磁性噪声、流体动力性噪声、其他噪声等</a:t>
            </a:r>
            <a:r>
              <a:rPr lang="en-US" altLang="zh-CN" sz="1600" b="1"/>
              <a:t>)</a:t>
            </a:r>
            <a:r>
              <a:rPr lang="zh-CN" altLang="en-US" sz="1600" b="1"/>
              <a:t>；</a:t>
            </a:r>
            <a:endParaRPr lang="zh-CN" altLang="en-US" sz="1600" b="1"/>
          </a:p>
          <a:p>
            <a:pPr marL="0" lvl="0" indent="0" eaLnBrk="1" hangingPunct="1">
              <a:lnSpc>
                <a:spcPct val="110000"/>
              </a:lnSpc>
              <a:spcBef>
                <a:spcPct val="50000"/>
              </a:spcBef>
            </a:pPr>
            <a:r>
              <a:rPr lang="en-US" altLang="zh-CN" sz="1600" b="1"/>
              <a:t>(5)</a:t>
            </a:r>
            <a:r>
              <a:rPr lang="zh-CN" altLang="en-US" sz="1600" b="1"/>
              <a:t>振动危害</a:t>
            </a:r>
            <a:r>
              <a:rPr lang="en-US" altLang="zh-CN" sz="1600" b="1"/>
              <a:t>(</a:t>
            </a:r>
            <a:r>
              <a:rPr lang="zh-CN" altLang="en-US" sz="1600" b="1"/>
              <a:t>机械性振动、电磁性振动、流体动力性振动、其他振动危害等</a:t>
            </a:r>
            <a:r>
              <a:rPr lang="en-US" altLang="zh-CN" sz="1600" b="1"/>
              <a:t>)</a:t>
            </a:r>
            <a:r>
              <a:rPr lang="zh-CN" altLang="en-US" sz="1600" b="1"/>
              <a:t>；</a:t>
            </a:r>
            <a:endParaRPr lang="zh-CN" altLang="en-US" sz="1600" b="1"/>
          </a:p>
          <a:p>
            <a:pPr marL="0" lvl="0" indent="0" eaLnBrk="1" hangingPunct="1">
              <a:lnSpc>
                <a:spcPct val="110000"/>
              </a:lnSpc>
              <a:spcBef>
                <a:spcPct val="50000"/>
              </a:spcBef>
            </a:pPr>
            <a:r>
              <a:rPr lang="en-US" altLang="zh-CN" sz="1600" b="1"/>
              <a:t>(6)</a:t>
            </a:r>
            <a:r>
              <a:rPr lang="zh-CN" altLang="en-US" sz="1600" b="1"/>
              <a:t>电磁辐射</a:t>
            </a:r>
            <a:r>
              <a:rPr lang="en-US" altLang="zh-CN" sz="1600" b="1"/>
              <a:t>(</a:t>
            </a:r>
            <a:r>
              <a:rPr lang="zh-CN" altLang="en-US" sz="1600" b="1"/>
              <a:t>电离辐射：包括</a:t>
            </a:r>
            <a:r>
              <a:rPr lang="en-US" altLang="zh-CN" sz="1600" b="1"/>
              <a:t>X</a:t>
            </a:r>
            <a:r>
              <a:rPr lang="zh-CN" altLang="en-US" sz="1600" b="1"/>
              <a:t>射线、</a:t>
            </a:r>
            <a:r>
              <a:rPr lang="en-US" altLang="zh-CN" sz="1600" b="1"/>
              <a:t>γ</a:t>
            </a:r>
            <a:r>
              <a:rPr lang="zh-CN" altLang="en-US" sz="1600" b="1"/>
              <a:t>射线、</a:t>
            </a:r>
            <a:r>
              <a:rPr lang="en-US" altLang="zh-CN" sz="1600" b="1"/>
              <a:t>α</a:t>
            </a:r>
            <a:r>
              <a:rPr lang="zh-CN" altLang="en-US" sz="1600" b="1"/>
              <a:t>粒子、</a:t>
            </a:r>
            <a:r>
              <a:rPr lang="en-US" altLang="zh-CN" sz="1600" b="1"/>
              <a:t>β</a:t>
            </a:r>
            <a:r>
              <a:rPr lang="zh-CN" altLang="en-US" sz="1600" b="1"/>
              <a:t>粒子、质子、中子、高能电子束等；非电离辐射：包括紫外线、激光、射频辐射、超高压电场等</a:t>
            </a:r>
            <a:r>
              <a:rPr lang="en-US" altLang="zh-CN" sz="1600" b="1"/>
              <a:t>)</a:t>
            </a:r>
            <a:r>
              <a:rPr lang="zh-CN" altLang="en-US" sz="1600" b="1"/>
              <a:t>；</a:t>
            </a:r>
            <a:endParaRPr lang="zh-CN" altLang="en-US" sz="1600" b="1"/>
          </a:p>
          <a:p>
            <a:pPr marL="0" lvl="0" indent="0" eaLnBrk="1" hangingPunct="1">
              <a:lnSpc>
                <a:spcPct val="110000"/>
              </a:lnSpc>
              <a:spcBef>
                <a:spcPct val="50000"/>
              </a:spcBef>
            </a:pPr>
            <a:r>
              <a:rPr lang="en-US" altLang="zh-CN" sz="1600" b="1"/>
              <a:t>(7)</a:t>
            </a:r>
            <a:r>
              <a:rPr lang="zh-CN" altLang="en-US" sz="1600" b="1"/>
              <a:t>运动物危害</a:t>
            </a:r>
            <a:r>
              <a:rPr lang="en-US" altLang="zh-CN" sz="1600" b="1"/>
              <a:t>(</a:t>
            </a:r>
            <a:r>
              <a:rPr lang="zh-CN" altLang="en-US" sz="1600" b="1"/>
              <a:t>固体抛射物、液体飞溅物、坠落物、反弹物、土</a:t>
            </a:r>
            <a:r>
              <a:rPr lang="en-US" altLang="zh-CN" sz="1600" b="1"/>
              <a:t>/</a:t>
            </a:r>
            <a:r>
              <a:rPr lang="zh-CN" altLang="en-US" sz="1600" b="1"/>
              <a:t>岩滑动、料堆</a:t>
            </a:r>
            <a:r>
              <a:rPr lang="en-US" altLang="zh-CN" sz="1600" b="1"/>
              <a:t>(</a:t>
            </a:r>
            <a:r>
              <a:rPr lang="zh-CN" altLang="en-US" sz="1600" b="1"/>
              <a:t>垛</a:t>
            </a:r>
            <a:r>
              <a:rPr lang="en-US" altLang="zh-CN" sz="1600" b="1"/>
              <a:t>)</a:t>
            </a:r>
            <a:r>
              <a:rPr lang="zh-CN" altLang="en-US" sz="1600" b="1"/>
              <a:t>滑动、飞流卷动、冲击地区、其他运动物危害等。）</a:t>
            </a:r>
            <a:endParaRPr lang="zh-CN" altLang="en-US" sz="1600" b="1"/>
          </a:p>
        </p:txBody>
      </p:sp>
    </p:spTree>
  </p:cSld>
  <p:clrMapOvr>
    <a:masterClrMapping/>
  </p:clrMapOvr>
  <p:transition>
    <p:pull/>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D3F868DD-5169-449F-B544-B29D3BE0762B}"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28675"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AE7E8418-537E-41A5-BBC3-D62D09084DFF}" type="slidenum">
              <a:rPr kumimoji="1" lang="en-US" altLang="zh-CN" sz="1400">
                <a:latin typeface="Times New Roman" pitchFamily="18" charset="0"/>
              </a:rPr>
              <a:t>27</a:t>
            </a:fld>
            <a:endParaRPr kumimoji="1" lang="en-US" altLang="zh-CN" sz="1400">
              <a:latin typeface="Times New Roman" pitchFamily="18" charset="0"/>
            </a:endParaRPr>
          </a:p>
        </p:txBody>
      </p:sp>
      <p:sp>
        <p:nvSpPr>
          <p:cNvPr id="28676" name="Rectangle 5"/>
          <p:cNvSpPr/>
          <p:nvPr/>
        </p:nvSpPr>
        <p:spPr>
          <a:xfrm>
            <a:off x="468312" y="803275"/>
            <a:ext cx="8424862" cy="53514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20000"/>
              </a:lnSpc>
              <a:spcBef>
                <a:spcPct val="50000"/>
              </a:spcBef>
            </a:pPr>
            <a:r>
              <a:rPr lang="en-US" altLang="zh-CN" b="1">
                <a:latin typeface="楷体_GB2312" pitchFamily="49" charset="-122"/>
                <a:ea typeface="楷体_GB2312" pitchFamily="49" charset="-122"/>
              </a:rPr>
              <a:t>(8)</a:t>
            </a:r>
            <a:r>
              <a:rPr lang="zh-CN" altLang="en-US" b="1">
                <a:latin typeface="楷体_GB2312" pitchFamily="49" charset="-122"/>
                <a:ea typeface="楷体_GB2312" pitchFamily="49" charset="-122"/>
              </a:rPr>
              <a:t>明火；</a:t>
            </a:r>
            <a:endParaRPr lang="zh-CN" altLang="en-US" b="1">
              <a:latin typeface="楷体_GB2312" pitchFamily="49" charset="-122"/>
              <a:ea typeface="楷体_GB2312" pitchFamily="49" charset="-122"/>
            </a:endParaRPr>
          </a:p>
          <a:p>
            <a:pPr marL="0" lvl="0" indent="0" eaLnBrk="1" hangingPunct="1">
              <a:lnSpc>
                <a:spcPct val="120000"/>
              </a:lnSpc>
              <a:spcBef>
                <a:spcPct val="50000"/>
              </a:spcBef>
            </a:pPr>
            <a:r>
              <a:rPr lang="en-US" altLang="zh-CN" b="1">
                <a:latin typeface="楷体_GB2312" pitchFamily="49" charset="-122"/>
                <a:ea typeface="楷体_GB2312" pitchFamily="49" charset="-122"/>
              </a:rPr>
              <a:t>(9)</a:t>
            </a:r>
            <a:r>
              <a:rPr lang="zh-CN" altLang="en-US" b="1">
                <a:latin typeface="楷体_GB2312" pitchFamily="49" charset="-122"/>
                <a:ea typeface="楷体_GB2312" pitchFamily="49" charset="-122"/>
              </a:rPr>
              <a:t>能造成灼伤的高温物质</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高温气体、高温液体、高温固体、其他高温物质等</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lnSpc>
                <a:spcPct val="120000"/>
              </a:lnSpc>
              <a:spcBef>
                <a:spcPct val="50000"/>
              </a:spcBef>
            </a:pPr>
            <a:r>
              <a:rPr lang="en-US" altLang="zh-CN" b="1">
                <a:latin typeface="楷体_GB2312" pitchFamily="49" charset="-122"/>
                <a:ea typeface="楷体_GB2312" pitchFamily="49" charset="-122"/>
              </a:rPr>
              <a:t>(10)</a:t>
            </a:r>
            <a:r>
              <a:rPr lang="zh-CN" altLang="en-US" b="1">
                <a:latin typeface="楷体_GB2312" pitchFamily="49" charset="-122"/>
                <a:ea typeface="楷体_GB2312" pitchFamily="49" charset="-122"/>
              </a:rPr>
              <a:t>能造成冻伤的低温物质</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低温气体、低温液体、低温固体、其他低温物质等</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lnSpc>
                <a:spcPct val="120000"/>
              </a:lnSpc>
              <a:spcBef>
                <a:spcPct val="50000"/>
              </a:spcBef>
            </a:pPr>
            <a:r>
              <a:rPr lang="en-US" altLang="zh-CN" b="1">
                <a:latin typeface="楷体_GB2312" pitchFamily="49" charset="-122"/>
                <a:ea typeface="楷体_GB2312" pitchFamily="49" charset="-122"/>
              </a:rPr>
              <a:t>(11)</a:t>
            </a:r>
            <a:r>
              <a:rPr lang="zh-CN" altLang="en-US" b="1">
                <a:latin typeface="楷体_GB2312" pitchFamily="49" charset="-122"/>
                <a:ea typeface="楷体_GB2312" pitchFamily="49" charset="-122"/>
              </a:rPr>
              <a:t>粉尘与气溶胶</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不包括爆炸性、有毒性粉尘与气溶胶</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lnSpc>
                <a:spcPct val="120000"/>
              </a:lnSpc>
              <a:spcBef>
                <a:spcPct val="50000"/>
              </a:spcBef>
            </a:pPr>
            <a:r>
              <a:rPr lang="en-US" altLang="zh-CN" b="1">
                <a:latin typeface="楷体_GB2312" pitchFamily="49" charset="-122"/>
                <a:ea typeface="楷体_GB2312" pitchFamily="49" charset="-122"/>
              </a:rPr>
              <a:t>(12)</a:t>
            </a:r>
            <a:r>
              <a:rPr lang="zh-CN" altLang="en-US" b="1">
                <a:latin typeface="楷体_GB2312" pitchFamily="49" charset="-122"/>
                <a:ea typeface="楷体_GB2312" pitchFamily="49" charset="-122"/>
              </a:rPr>
              <a:t>作业环境不良</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基础下沉、安全过道缺陷、采光照明不良、有害光照、缺氧、通风不良、空气质量不良、给</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排水不良、涌水、强迫体位、气温过高、气温过低、气压过高、气压过低、高温高湿、自然灾害、其他作业环境不良等</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lnSpc>
                <a:spcPct val="120000"/>
              </a:lnSpc>
              <a:spcBef>
                <a:spcPct val="50000"/>
              </a:spcBef>
            </a:pPr>
            <a:r>
              <a:rPr lang="en-US" altLang="zh-CN" b="1">
                <a:latin typeface="楷体_GB2312" pitchFamily="49" charset="-122"/>
                <a:ea typeface="楷体_GB2312" pitchFamily="49" charset="-122"/>
              </a:rPr>
              <a:t>(13)</a:t>
            </a:r>
            <a:r>
              <a:rPr lang="zh-CN" altLang="en-US" b="1">
                <a:latin typeface="楷体_GB2312" pitchFamily="49" charset="-122"/>
                <a:ea typeface="楷体_GB2312" pitchFamily="49" charset="-122"/>
              </a:rPr>
              <a:t>信号缺陷</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无信号设施、信号选用不当、信号位置不当、信号不清、信号显示不准、其他信号缺陷等</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lnSpc>
                <a:spcPct val="120000"/>
              </a:lnSpc>
              <a:spcBef>
                <a:spcPct val="50000"/>
              </a:spcBef>
            </a:pPr>
            <a:r>
              <a:rPr lang="en-US" altLang="zh-CN" b="1">
                <a:latin typeface="楷体_GB2312" pitchFamily="49" charset="-122"/>
                <a:ea typeface="楷体_GB2312" pitchFamily="49" charset="-122"/>
              </a:rPr>
              <a:t>(14)</a:t>
            </a:r>
            <a:r>
              <a:rPr lang="zh-CN" altLang="en-US" b="1">
                <a:latin typeface="楷体_GB2312" pitchFamily="49" charset="-122"/>
                <a:ea typeface="楷体_GB2312" pitchFamily="49" charset="-122"/>
              </a:rPr>
              <a:t>标志缺陷</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无标志、标志不清晰、标志不规范、标志选用不当、标志位置缺陷、其他标志缺陷等</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lnSpc>
                <a:spcPct val="120000"/>
              </a:lnSpc>
              <a:spcBef>
                <a:spcPct val="50000"/>
              </a:spcBef>
            </a:pPr>
            <a:r>
              <a:rPr lang="en-US" altLang="zh-CN" b="1">
                <a:latin typeface="楷体_GB2312" pitchFamily="49" charset="-122"/>
                <a:ea typeface="楷体_GB2312" pitchFamily="49" charset="-122"/>
              </a:rPr>
              <a:t>(15)</a:t>
            </a:r>
            <a:r>
              <a:rPr lang="zh-CN" altLang="en-US" b="1">
                <a:latin typeface="楷体_GB2312" pitchFamily="49" charset="-122"/>
                <a:ea typeface="楷体_GB2312" pitchFamily="49" charset="-122"/>
              </a:rPr>
              <a:t>其他物理性危险和有害因素。</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E0EA131A-758F-420B-9035-C90D3DD75211}"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29699"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5E927A85-8501-48E6-A156-F8BFEEB745B0}" type="slidenum">
              <a:rPr kumimoji="1" lang="en-US" altLang="zh-CN" sz="1400">
                <a:latin typeface="Times New Roman" pitchFamily="18" charset="0"/>
              </a:rPr>
              <a:t>28</a:t>
            </a:fld>
            <a:endParaRPr kumimoji="1" lang="en-US" altLang="zh-CN" sz="1400">
              <a:latin typeface="Times New Roman" pitchFamily="18" charset="0"/>
            </a:endParaRPr>
          </a:p>
        </p:txBody>
      </p:sp>
      <p:sp>
        <p:nvSpPr>
          <p:cNvPr id="29700" name="Rectangle 5"/>
          <p:cNvSpPr/>
          <p:nvPr/>
        </p:nvSpPr>
        <p:spPr>
          <a:xfrm>
            <a:off x="468312" y="765175"/>
            <a:ext cx="8280400" cy="38560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40000"/>
              </a:lnSpc>
              <a:spcBef>
                <a:spcPct val="50000"/>
              </a:spcBef>
            </a:pPr>
            <a:r>
              <a:rPr lang="en-US" altLang="zh-CN" b="1">
                <a:solidFill>
                  <a:srgbClr val="FF0000"/>
                </a:solidFill>
                <a:latin typeface="楷体_GB2312" pitchFamily="49" charset="-122"/>
                <a:ea typeface="楷体_GB2312" pitchFamily="49" charset="-122"/>
              </a:rPr>
              <a:t>2)</a:t>
            </a:r>
            <a:r>
              <a:rPr lang="zh-CN" altLang="en-US" b="1">
                <a:solidFill>
                  <a:srgbClr val="FF0000"/>
                </a:solidFill>
                <a:latin typeface="楷体_GB2312" pitchFamily="49" charset="-122"/>
                <a:ea typeface="楷体_GB2312" pitchFamily="49" charset="-122"/>
              </a:rPr>
              <a:t>化学性危险、有害因素</a:t>
            </a:r>
            <a:endParaRPr lang="zh-CN" altLang="en-US" b="1">
              <a:solidFill>
                <a:srgbClr val="FF0000"/>
              </a:solidFill>
              <a:latin typeface="楷体_GB2312" pitchFamily="49" charset="-122"/>
              <a:ea typeface="楷体_GB2312" pitchFamily="49" charset="-122"/>
            </a:endParaRPr>
          </a:p>
          <a:p>
            <a:pPr marL="0" lvl="0" indent="0" eaLnBrk="1" hangingPunct="1">
              <a:lnSpc>
                <a:spcPct val="140000"/>
              </a:lnSpc>
              <a:spcBef>
                <a:spcPct val="50000"/>
              </a:spcBef>
            </a:pP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易燃易爆性物质</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易燃易爆性气体、易燃易爆性液体、易燃易爆性固体、易燃易爆性粉尘与气溶胶、遇湿易燃物质和自燃性物质、其他易燃易爆性物质等</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lnSpc>
                <a:spcPct val="140000"/>
              </a:lnSpc>
              <a:spcBef>
                <a:spcPct val="50000"/>
              </a:spcBef>
            </a:pPr>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反应活性物质（氧化剂、有机过氧化物、强还原剂）；</a:t>
            </a:r>
            <a:endParaRPr lang="zh-CN" altLang="en-US" b="1">
              <a:latin typeface="楷体_GB2312" pitchFamily="49" charset="-122"/>
              <a:ea typeface="楷体_GB2312" pitchFamily="49" charset="-122"/>
            </a:endParaRPr>
          </a:p>
          <a:p>
            <a:pPr marL="0" lvl="0" indent="0" eaLnBrk="1" hangingPunct="1">
              <a:lnSpc>
                <a:spcPct val="140000"/>
              </a:lnSpc>
              <a:spcBef>
                <a:spcPct val="50000"/>
              </a:spcBef>
            </a:pPr>
            <a:r>
              <a:rPr lang="en-US" altLang="zh-CN" b="1">
                <a:latin typeface="楷体_GB2312" pitchFamily="49" charset="-122"/>
                <a:ea typeface="楷体_GB2312" pitchFamily="49" charset="-122"/>
              </a:rPr>
              <a:t>(3)</a:t>
            </a:r>
            <a:r>
              <a:rPr lang="zh-CN" altLang="en-US" b="1">
                <a:latin typeface="楷体_GB2312" pitchFamily="49" charset="-122"/>
                <a:ea typeface="楷体_GB2312" pitchFamily="49" charset="-122"/>
              </a:rPr>
              <a:t>有毒物质</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有毒气体、有毒液体、有毒固体、有毒粉尘与气溶胶、其他有毒物质等</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lnSpc>
                <a:spcPct val="140000"/>
              </a:lnSpc>
              <a:spcBef>
                <a:spcPct val="50000"/>
              </a:spcBef>
            </a:pPr>
            <a:r>
              <a:rPr lang="en-US" altLang="zh-CN" b="1">
                <a:latin typeface="楷体_GB2312" pitchFamily="49" charset="-122"/>
                <a:ea typeface="楷体_GB2312" pitchFamily="49" charset="-122"/>
              </a:rPr>
              <a:t>(4)</a:t>
            </a:r>
            <a:r>
              <a:rPr lang="zh-CN" altLang="en-US" b="1">
                <a:latin typeface="楷体_GB2312" pitchFamily="49" charset="-122"/>
                <a:ea typeface="楷体_GB2312" pitchFamily="49" charset="-122"/>
              </a:rPr>
              <a:t>腐蚀性物质</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腐蚀性气体、腐蚀性液体、腐蚀性固体、其他腐蚀性物质等</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lnSpc>
                <a:spcPct val="140000"/>
              </a:lnSpc>
              <a:spcBef>
                <a:spcPct val="50000"/>
              </a:spcBef>
            </a:pPr>
            <a:r>
              <a:rPr lang="en-US" altLang="zh-CN" b="1">
                <a:latin typeface="楷体_GB2312" pitchFamily="49" charset="-122"/>
                <a:ea typeface="楷体_GB2312" pitchFamily="49" charset="-122"/>
              </a:rPr>
              <a:t>(5)</a:t>
            </a:r>
            <a:r>
              <a:rPr lang="zh-CN" altLang="en-US" b="1">
                <a:latin typeface="楷体_GB2312" pitchFamily="49" charset="-122"/>
                <a:ea typeface="楷体_GB2312" pitchFamily="49" charset="-122"/>
              </a:rPr>
              <a:t>其他化学性危险和有害因素。</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D29CA58A-1540-4AA4-833A-F4F68B20F320}"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30723"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91CDF72F-56E7-411A-B846-0FCC7A83622A}" type="slidenum">
              <a:rPr kumimoji="1" lang="en-US" altLang="zh-CN" sz="1400">
                <a:latin typeface="Times New Roman" pitchFamily="18" charset="0"/>
              </a:rPr>
              <a:t>29</a:t>
            </a:fld>
            <a:endParaRPr kumimoji="1" lang="en-US" altLang="zh-CN" sz="1400">
              <a:latin typeface="Times New Roman" pitchFamily="18" charset="0"/>
            </a:endParaRPr>
          </a:p>
        </p:txBody>
      </p:sp>
      <p:sp>
        <p:nvSpPr>
          <p:cNvPr id="30724" name="Rectangle 5"/>
          <p:cNvSpPr/>
          <p:nvPr/>
        </p:nvSpPr>
        <p:spPr>
          <a:xfrm>
            <a:off x="468312" y="836612"/>
            <a:ext cx="7991475" cy="29257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30000"/>
              </a:lnSpc>
              <a:spcBef>
                <a:spcPct val="50000"/>
              </a:spcBef>
            </a:pPr>
            <a:r>
              <a:rPr lang="en-US" altLang="zh-CN" b="1">
                <a:solidFill>
                  <a:srgbClr val="FF0000"/>
                </a:solidFill>
                <a:latin typeface="楷体_GB2312" pitchFamily="49" charset="-122"/>
                <a:ea typeface="楷体_GB2312" pitchFamily="49" charset="-122"/>
              </a:rPr>
              <a:t>3) </a:t>
            </a:r>
            <a:r>
              <a:rPr lang="zh-CN" altLang="en-US" b="1">
                <a:solidFill>
                  <a:srgbClr val="FF0000"/>
                </a:solidFill>
                <a:latin typeface="楷体_GB2312" pitchFamily="49" charset="-122"/>
                <a:ea typeface="楷体_GB2312" pitchFamily="49" charset="-122"/>
              </a:rPr>
              <a:t>生物性危险、有害因素</a:t>
            </a:r>
            <a:endParaRPr lang="zh-CN" altLang="en-US" b="1">
              <a:solidFill>
                <a:srgbClr val="FF0000"/>
              </a:solidFill>
              <a:latin typeface="楷体_GB2312" pitchFamily="49" charset="-122"/>
              <a:ea typeface="楷体_GB2312" pitchFamily="49" charset="-122"/>
            </a:endParaRPr>
          </a:p>
          <a:p>
            <a:pPr marL="0" lvl="0" indent="0" eaLnBrk="1" hangingPunct="1">
              <a:lnSpc>
                <a:spcPct val="130000"/>
              </a:lnSpc>
              <a:spcBef>
                <a:spcPct val="50000"/>
              </a:spcBef>
            </a:pP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致病微生物</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细菌、病毒、其他致病性微生物等</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lnSpc>
                <a:spcPct val="130000"/>
              </a:lnSpc>
              <a:spcBef>
                <a:spcPct val="50000"/>
              </a:spcBef>
            </a:pPr>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传染病媒介物；</a:t>
            </a:r>
            <a:endParaRPr lang="zh-CN" altLang="en-US" b="1">
              <a:latin typeface="楷体_GB2312" pitchFamily="49" charset="-122"/>
              <a:ea typeface="楷体_GB2312" pitchFamily="49" charset="-122"/>
            </a:endParaRPr>
          </a:p>
          <a:p>
            <a:pPr marL="0" lvl="0" indent="0" eaLnBrk="1" hangingPunct="1">
              <a:lnSpc>
                <a:spcPct val="130000"/>
              </a:lnSpc>
              <a:spcBef>
                <a:spcPct val="50000"/>
              </a:spcBef>
            </a:pPr>
            <a:r>
              <a:rPr lang="en-US" altLang="zh-CN" b="1">
                <a:latin typeface="楷体_GB2312" pitchFamily="49" charset="-122"/>
                <a:ea typeface="楷体_GB2312" pitchFamily="49" charset="-122"/>
              </a:rPr>
              <a:t>(3)</a:t>
            </a:r>
            <a:r>
              <a:rPr lang="zh-CN" altLang="en-US" b="1">
                <a:latin typeface="楷体_GB2312" pitchFamily="49" charset="-122"/>
                <a:ea typeface="楷体_GB2312" pitchFamily="49" charset="-122"/>
              </a:rPr>
              <a:t>致害动物；</a:t>
            </a:r>
            <a:endParaRPr lang="zh-CN" altLang="en-US" b="1">
              <a:latin typeface="楷体_GB2312" pitchFamily="49" charset="-122"/>
              <a:ea typeface="楷体_GB2312" pitchFamily="49" charset="-122"/>
            </a:endParaRPr>
          </a:p>
          <a:p>
            <a:pPr marL="0" lvl="0" indent="0" eaLnBrk="1" hangingPunct="1">
              <a:lnSpc>
                <a:spcPct val="130000"/>
              </a:lnSpc>
              <a:spcBef>
                <a:spcPct val="50000"/>
              </a:spcBef>
            </a:pPr>
            <a:r>
              <a:rPr lang="en-US" altLang="zh-CN" b="1">
                <a:latin typeface="楷体_GB2312" pitchFamily="49" charset="-122"/>
                <a:ea typeface="楷体_GB2312" pitchFamily="49" charset="-122"/>
              </a:rPr>
              <a:t>(4)</a:t>
            </a:r>
            <a:r>
              <a:rPr lang="zh-CN" altLang="en-US" b="1">
                <a:latin typeface="楷体_GB2312" pitchFamily="49" charset="-122"/>
                <a:ea typeface="楷体_GB2312" pitchFamily="49" charset="-122"/>
              </a:rPr>
              <a:t>致害植物；</a:t>
            </a:r>
            <a:endParaRPr lang="zh-CN" altLang="en-US" b="1">
              <a:latin typeface="楷体_GB2312" pitchFamily="49" charset="-122"/>
              <a:ea typeface="楷体_GB2312" pitchFamily="49" charset="-122"/>
            </a:endParaRPr>
          </a:p>
          <a:p>
            <a:pPr marL="0" lvl="0" indent="0" eaLnBrk="1" hangingPunct="1">
              <a:lnSpc>
                <a:spcPct val="130000"/>
              </a:lnSpc>
              <a:spcBef>
                <a:spcPct val="50000"/>
              </a:spcBef>
            </a:pPr>
            <a:r>
              <a:rPr lang="en-US" altLang="zh-CN" b="1">
                <a:latin typeface="楷体_GB2312" pitchFamily="49" charset="-122"/>
                <a:ea typeface="楷体_GB2312" pitchFamily="49" charset="-122"/>
              </a:rPr>
              <a:t>(5)</a:t>
            </a:r>
            <a:r>
              <a:rPr lang="zh-CN" altLang="en-US" b="1">
                <a:latin typeface="楷体_GB2312" pitchFamily="49" charset="-122"/>
                <a:ea typeface="楷体_GB2312" pitchFamily="49" charset="-122"/>
              </a:rPr>
              <a:t>其他生物危险和有害因素。</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D1721F4C-9BEF-44BD-8FE6-680791479757}"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31747"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01A4177F-68A9-40CB-843D-60C08E9E0F0A}" type="slidenum">
              <a:rPr kumimoji="1" lang="en-US" altLang="zh-CN" sz="1400">
                <a:latin typeface="Times New Roman" pitchFamily="18" charset="0"/>
              </a:rPr>
              <a:t>30</a:t>
            </a:fld>
            <a:endParaRPr kumimoji="1" lang="en-US" altLang="zh-CN" sz="1400">
              <a:latin typeface="Times New Roman" pitchFamily="18" charset="0"/>
            </a:endParaRPr>
          </a:p>
        </p:txBody>
      </p:sp>
      <p:sp>
        <p:nvSpPr>
          <p:cNvPr id="31748" name="Rectangle 4"/>
          <p:cNvSpPr/>
          <p:nvPr/>
        </p:nvSpPr>
        <p:spPr>
          <a:xfrm>
            <a:off x="539750" y="836612"/>
            <a:ext cx="8135938" cy="28432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spcBef>
                <a:spcPct val="50000"/>
              </a:spcBef>
            </a:pPr>
            <a:r>
              <a:rPr lang="en-US" altLang="zh-CN" b="1">
                <a:solidFill>
                  <a:srgbClr val="FF0000"/>
                </a:solidFill>
                <a:latin typeface="楷体_GB2312" pitchFamily="49" charset="-122"/>
                <a:ea typeface="楷体_GB2312" pitchFamily="49" charset="-122"/>
              </a:rPr>
              <a:t>4) </a:t>
            </a:r>
            <a:r>
              <a:rPr lang="zh-CN" altLang="en-US" b="1">
                <a:solidFill>
                  <a:srgbClr val="FF0000"/>
                </a:solidFill>
                <a:latin typeface="楷体_GB2312" pitchFamily="49" charset="-122"/>
                <a:ea typeface="楷体_GB2312" pitchFamily="49" charset="-122"/>
              </a:rPr>
              <a:t>心理、生理性危险、有害因素</a:t>
            </a:r>
            <a:endParaRPr lang="zh-CN" altLang="en-US" b="1">
              <a:solidFill>
                <a:srgbClr val="FF0000"/>
              </a:solidFill>
              <a:latin typeface="楷体_GB2312" pitchFamily="49" charset="-122"/>
              <a:ea typeface="楷体_GB2312" pitchFamily="49" charset="-122"/>
            </a:endParaRPr>
          </a:p>
          <a:p>
            <a:pPr marL="0" lvl="0" indent="0" eaLnBrk="1" hangingPunct="1">
              <a:spcBef>
                <a:spcPct val="50000"/>
              </a:spcBef>
            </a:pP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负荷超限</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体力负荷超限、听力负荷超限、视力负荷超限、其他负荷超限</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spcBef>
                <a:spcPct val="50000"/>
              </a:spcBef>
            </a:pPr>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健康状况异常；</a:t>
            </a:r>
            <a:endParaRPr lang="zh-CN" altLang="en-US" b="1">
              <a:latin typeface="楷体_GB2312" pitchFamily="49" charset="-122"/>
              <a:ea typeface="楷体_GB2312" pitchFamily="49" charset="-122"/>
            </a:endParaRPr>
          </a:p>
          <a:p>
            <a:pPr marL="0" lvl="0" indent="0" eaLnBrk="1" hangingPunct="1">
              <a:spcBef>
                <a:spcPct val="50000"/>
              </a:spcBef>
            </a:pPr>
            <a:r>
              <a:rPr lang="en-US" altLang="zh-CN" b="1">
                <a:latin typeface="楷体_GB2312" pitchFamily="49" charset="-122"/>
                <a:ea typeface="楷体_GB2312" pitchFamily="49" charset="-122"/>
              </a:rPr>
              <a:t>(3)</a:t>
            </a:r>
            <a:r>
              <a:rPr lang="zh-CN" altLang="en-US" b="1">
                <a:latin typeface="楷体_GB2312" pitchFamily="49" charset="-122"/>
                <a:ea typeface="楷体_GB2312" pitchFamily="49" charset="-122"/>
              </a:rPr>
              <a:t>从事禁忌作业；</a:t>
            </a:r>
            <a:endParaRPr lang="zh-CN" altLang="en-US" b="1">
              <a:latin typeface="楷体_GB2312" pitchFamily="49" charset="-122"/>
              <a:ea typeface="楷体_GB2312" pitchFamily="49" charset="-122"/>
            </a:endParaRPr>
          </a:p>
          <a:p>
            <a:pPr marL="0" lvl="0" indent="0" eaLnBrk="1" hangingPunct="1">
              <a:spcBef>
                <a:spcPct val="50000"/>
              </a:spcBef>
            </a:pPr>
            <a:r>
              <a:rPr lang="en-US" altLang="zh-CN" b="1">
                <a:latin typeface="楷体_GB2312" pitchFamily="49" charset="-122"/>
                <a:ea typeface="楷体_GB2312" pitchFamily="49" charset="-122"/>
              </a:rPr>
              <a:t>(4)</a:t>
            </a:r>
            <a:r>
              <a:rPr lang="zh-CN" altLang="en-US" b="1">
                <a:latin typeface="楷体_GB2312" pitchFamily="49" charset="-122"/>
                <a:ea typeface="楷体_GB2312" pitchFamily="49" charset="-122"/>
              </a:rPr>
              <a:t>心理异常</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情绪异常、冒险心理、过度紧张、其他心理异常</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spcBef>
                <a:spcPct val="50000"/>
              </a:spcBef>
            </a:pPr>
            <a:r>
              <a:rPr lang="en-US" altLang="zh-CN" b="1">
                <a:latin typeface="楷体_GB2312" pitchFamily="49" charset="-122"/>
                <a:ea typeface="楷体_GB2312" pitchFamily="49" charset="-122"/>
              </a:rPr>
              <a:t>(5)</a:t>
            </a:r>
            <a:r>
              <a:rPr lang="zh-CN" altLang="en-US" b="1">
                <a:latin typeface="楷体_GB2312" pitchFamily="49" charset="-122"/>
                <a:ea typeface="楷体_GB2312" pitchFamily="49" charset="-122"/>
              </a:rPr>
              <a:t>识别功能缺陷</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感知延迟、识别错误、其他识别功能缺陷</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spcBef>
                <a:spcPct val="50000"/>
              </a:spcBef>
            </a:pPr>
            <a:r>
              <a:rPr lang="en-US" altLang="zh-CN" b="1">
                <a:latin typeface="楷体_GB2312" pitchFamily="49" charset="-122"/>
                <a:ea typeface="楷体_GB2312" pitchFamily="49" charset="-122"/>
              </a:rPr>
              <a:t>(6)</a:t>
            </a:r>
            <a:r>
              <a:rPr lang="zh-CN" altLang="en-US" b="1">
                <a:latin typeface="楷体_GB2312" pitchFamily="49" charset="-122"/>
                <a:ea typeface="楷体_GB2312" pitchFamily="49" charset="-122"/>
              </a:rPr>
              <a:t>其他心理、生理性危险和有害因素。</a:t>
            </a:r>
            <a:endParaRPr lang="zh-CN" altLang="en-US" b="1">
              <a:latin typeface="楷体_GB2312" pitchFamily="49" charset="-122"/>
              <a:ea typeface="楷体_GB2312" pitchFamily="49" charset="-122"/>
            </a:endParaRPr>
          </a:p>
        </p:txBody>
      </p:sp>
      <p:sp>
        <p:nvSpPr>
          <p:cNvPr id="31749" name="Rectangle 6"/>
          <p:cNvSpPr/>
          <p:nvPr/>
        </p:nvSpPr>
        <p:spPr>
          <a:xfrm>
            <a:off x="468312" y="3878262"/>
            <a:ext cx="8137525" cy="243046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spcBef>
                <a:spcPct val="50000"/>
              </a:spcBef>
            </a:pPr>
            <a:r>
              <a:rPr lang="en-US" altLang="zh-CN" b="1">
                <a:solidFill>
                  <a:srgbClr val="FF0000"/>
                </a:solidFill>
                <a:latin typeface="楷体_GB2312" pitchFamily="49" charset="-122"/>
                <a:ea typeface="楷体_GB2312" pitchFamily="49" charset="-122"/>
              </a:rPr>
              <a:t>5) </a:t>
            </a:r>
            <a:r>
              <a:rPr lang="zh-CN" altLang="en-US" b="1">
                <a:solidFill>
                  <a:srgbClr val="FF0000"/>
                </a:solidFill>
                <a:latin typeface="楷体_GB2312" pitchFamily="49" charset="-122"/>
                <a:ea typeface="楷体_GB2312" pitchFamily="49" charset="-122"/>
              </a:rPr>
              <a:t>行为性危险、有害因素</a:t>
            </a:r>
            <a:endParaRPr lang="zh-CN" altLang="en-US" b="1">
              <a:solidFill>
                <a:srgbClr val="FF0000"/>
              </a:solidFill>
              <a:latin typeface="楷体_GB2312" pitchFamily="49" charset="-122"/>
              <a:ea typeface="楷体_GB2312" pitchFamily="49" charset="-122"/>
            </a:endParaRPr>
          </a:p>
          <a:p>
            <a:pPr marL="0" lvl="0" indent="0" eaLnBrk="1" hangingPunct="1">
              <a:spcBef>
                <a:spcPct val="50000"/>
              </a:spcBef>
            </a:pP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指挥错误</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指挥失误、违章指挥、其他指挥错误</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spcBef>
                <a:spcPct val="50000"/>
              </a:spcBef>
            </a:pPr>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操作错误</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误操作、违章作业、其他操作错误</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spcBef>
                <a:spcPct val="50000"/>
              </a:spcBef>
            </a:pPr>
            <a:r>
              <a:rPr lang="en-US" altLang="zh-CN" b="1">
                <a:latin typeface="楷体_GB2312" pitchFamily="49" charset="-122"/>
                <a:ea typeface="楷体_GB2312" pitchFamily="49" charset="-122"/>
              </a:rPr>
              <a:t>(3)</a:t>
            </a:r>
            <a:r>
              <a:rPr lang="zh-CN" altLang="en-US" b="1">
                <a:latin typeface="楷体_GB2312" pitchFamily="49" charset="-122"/>
                <a:ea typeface="楷体_GB2312" pitchFamily="49" charset="-122"/>
              </a:rPr>
              <a:t>监护错误；</a:t>
            </a:r>
            <a:endParaRPr lang="zh-CN" altLang="en-US" b="1">
              <a:latin typeface="楷体_GB2312" pitchFamily="49" charset="-122"/>
              <a:ea typeface="楷体_GB2312" pitchFamily="49" charset="-122"/>
            </a:endParaRPr>
          </a:p>
          <a:p>
            <a:pPr marL="0" lvl="0" indent="0" eaLnBrk="1" hangingPunct="1">
              <a:spcBef>
                <a:spcPct val="50000"/>
              </a:spcBef>
            </a:pPr>
            <a:r>
              <a:rPr lang="en-US" altLang="zh-CN" b="1">
                <a:latin typeface="楷体_GB2312" pitchFamily="49" charset="-122"/>
                <a:ea typeface="楷体_GB2312" pitchFamily="49" charset="-122"/>
              </a:rPr>
              <a:t>(4)</a:t>
            </a:r>
            <a:r>
              <a:rPr lang="zh-CN" altLang="en-US" b="1">
                <a:latin typeface="楷体_GB2312" pitchFamily="49" charset="-122"/>
                <a:ea typeface="楷体_GB2312" pitchFamily="49" charset="-122"/>
              </a:rPr>
              <a:t>其他错误；</a:t>
            </a:r>
            <a:endParaRPr lang="zh-CN" altLang="en-US" b="1">
              <a:latin typeface="楷体_GB2312" pitchFamily="49" charset="-122"/>
              <a:ea typeface="楷体_GB2312" pitchFamily="49" charset="-122"/>
            </a:endParaRPr>
          </a:p>
          <a:p>
            <a:pPr marL="0" lvl="0" indent="0" eaLnBrk="1" hangingPunct="1">
              <a:spcBef>
                <a:spcPct val="50000"/>
              </a:spcBef>
            </a:pPr>
            <a:r>
              <a:rPr lang="en-US" altLang="zh-CN" b="1">
                <a:latin typeface="楷体_GB2312" pitchFamily="49" charset="-122"/>
                <a:ea typeface="楷体_GB2312" pitchFamily="49" charset="-122"/>
              </a:rPr>
              <a:t>(5)</a:t>
            </a:r>
            <a:r>
              <a:rPr lang="zh-CN" altLang="en-US" b="1">
                <a:latin typeface="楷体_GB2312" pitchFamily="49" charset="-122"/>
                <a:ea typeface="楷体_GB2312" pitchFamily="49" charset="-122"/>
              </a:rPr>
              <a:t>其他行为性危险和有害因素。</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E57B9BE2-3962-412E-AE17-769F6BB10A44}"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32771"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BEA57F64-ECDB-40F3-88CF-F63977259402}" type="slidenum">
              <a:rPr kumimoji="1" lang="en-US" altLang="zh-CN" sz="1400">
                <a:latin typeface="Times New Roman" pitchFamily="18" charset="0"/>
              </a:rPr>
              <a:t>31</a:t>
            </a:fld>
            <a:endParaRPr kumimoji="1" lang="en-US" altLang="zh-CN" sz="1400">
              <a:latin typeface="Times New Roman" pitchFamily="18" charset="0"/>
            </a:endParaRPr>
          </a:p>
        </p:txBody>
      </p:sp>
      <p:sp>
        <p:nvSpPr>
          <p:cNvPr id="32772" name="Rectangle 5"/>
          <p:cNvSpPr/>
          <p:nvPr/>
        </p:nvSpPr>
        <p:spPr>
          <a:xfrm>
            <a:off x="611188" y="836612"/>
            <a:ext cx="4572000" cy="2017712"/>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spcBef>
                <a:spcPct val="50000"/>
              </a:spcBef>
            </a:pPr>
            <a:r>
              <a:rPr lang="en-US" altLang="zh-CN" b="1">
                <a:solidFill>
                  <a:srgbClr val="FF0000"/>
                </a:solidFill>
                <a:latin typeface="楷体_GB2312" pitchFamily="49" charset="-122"/>
                <a:ea typeface="楷体_GB2312" pitchFamily="49" charset="-122"/>
              </a:rPr>
              <a:t>6) </a:t>
            </a:r>
            <a:r>
              <a:rPr lang="zh-CN" altLang="en-US" b="1">
                <a:solidFill>
                  <a:srgbClr val="FF0000"/>
                </a:solidFill>
                <a:latin typeface="楷体_GB2312" pitchFamily="49" charset="-122"/>
                <a:ea typeface="楷体_GB2312" pitchFamily="49" charset="-122"/>
              </a:rPr>
              <a:t>其他危险、有害因素</a:t>
            </a:r>
            <a:endParaRPr lang="zh-CN" altLang="en-US" b="1">
              <a:solidFill>
                <a:srgbClr val="FF0000"/>
              </a:solidFill>
              <a:latin typeface="楷体_GB2312" pitchFamily="49" charset="-122"/>
              <a:ea typeface="楷体_GB2312" pitchFamily="49" charset="-122"/>
            </a:endParaRPr>
          </a:p>
          <a:p>
            <a:pPr marL="0" lvl="0" indent="0" eaLnBrk="1" hangingPunct="1">
              <a:spcBef>
                <a:spcPct val="50000"/>
              </a:spcBef>
            </a:pP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搬举重物；</a:t>
            </a:r>
            <a:endParaRPr lang="zh-CN" altLang="en-US" b="1">
              <a:latin typeface="楷体_GB2312" pitchFamily="49" charset="-122"/>
              <a:ea typeface="楷体_GB2312" pitchFamily="49" charset="-122"/>
            </a:endParaRPr>
          </a:p>
          <a:p>
            <a:pPr marL="0" lvl="0" indent="0" eaLnBrk="1" hangingPunct="1">
              <a:spcBef>
                <a:spcPct val="50000"/>
              </a:spcBef>
            </a:pPr>
            <a:r>
              <a:rPr lang="en-US" altLang="zh-CN" b="1">
                <a:latin typeface="楷体_GB2312" pitchFamily="49" charset="-122"/>
                <a:ea typeface="楷体_GB2312" pitchFamily="49" charset="-122"/>
              </a:rPr>
              <a:t>(2)</a:t>
            </a:r>
            <a:r>
              <a:rPr lang="zh-CN" altLang="en-US" b="1">
                <a:latin typeface="楷体_GB2312" pitchFamily="49" charset="-122"/>
                <a:ea typeface="楷体_GB2312" pitchFamily="49" charset="-122"/>
              </a:rPr>
              <a:t>作业空间；</a:t>
            </a:r>
            <a:endParaRPr lang="zh-CN" altLang="en-US" b="1">
              <a:latin typeface="楷体_GB2312" pitchFamily="49" charset="-122"/>
              <a:ea typeface="楷体_GB2312" pitchFamily="49" charset="-122"/>
            </a:endParaRPr>
          </a:p>
          <a:p>
            <a:pPr marL="0" lvl="0" indent="0" eaLnBrk="1" hangingPunct="1">
              <a:spcBef>
                <a:spcPct val="50000"/>
              </a:spcBef>
            </a:pPr>
            <a:r>
              <a:rPr lang="en-US" altLang="zh-CN" b="1">
                <a:latin typeface="楷体_GB2312" pitchFamily="49" charset="-122"/>
                <a:ea typeface="楷体_GB2312" pitchFamily="49" charset="-122"/>
              </a:rPr>
              <a:t>(3)</a:t>
            </a:r>
            <a:r>
              <a:rPr lang="zh-CN" altLang="en-US" b="1">
                <a:latin typeface="楷体_GB2312" pitchFamily="49" charset="-122"/>
                <a:ea typeface="楷体_GB2312" pitchFamily="49" charset="-122"/>
              </a:rPr>
              <a:t>工具不合适；</a:t>
            </a:r>
            <a:endParaRPr lang="zh-CN" altLang="en-US" b="1">
              <a:latin typeface="楷体_GB2312" pitchFamily="49" charset="-122"/>
              <a:ea typeface="楷体_GB2312" pitchFamily="49" charset="-122"/>
            </a:endParaRPr>
          </a:p>
          <a:p>
            <a:pPr marL="0" lvl="0" indent="0" eaLnBrk="1" hangingPunct="1">
              <a:spcBef>
                <a:spcPct val="50000"/>
              </a:spcBef>
            </a:pPr>
            <a:r>
              <a:rPr lang="en-US" altLang="zh-CN" b="1">
                <a:latin typeface="楷体_GB2312" pitchFamily="49" charset="-122"/>
                <a:ea typeface="楷体_GB2312" pitchFamily="49" charset="-122"/>
              </a:rPr>
              <a:t>(4)</a:t>
            </a:r>
            <a:r>
              <a:rPr lang="zh-CN" altLang="en-US" b="1">
                <a:latin typeface="楷体_GB2312" pitchFamily="49" charset="-122"/>
                <a:ea typeface="楷体_GB2312" pitchFamily="49" charset="-122"/>
              </a:rPr>
              <a:t>标识不清。</a:t>
            </a:r>
            <a:endParaRPr lang="zh-CN" altLang="en-US" b="1">
              <a:latin typeface="楷体_GB2312" pitchFamily="49" charset="-122"/>
              <a:ea typeface="楷体_GB2312" pitchFamily="49" charset="-122"/>
            </a:endParaRPr>
          </a:p>
        </p:txBody>
      </p:sp>
      <p:sp>
        <p:nvSpPr>
          <p:cNvPr id="32773" name="Rectangle 7"/>
          <p:cNvSpPr/>
          <p:nvPr/>
        </p:nvSpPr>
        <p:spPr>
          <a:xfrm>
            <a:off x="468312" y="2924175"/>
            <a:ext cx="8351838" cy="270668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50000"/>
              </a:lnSpc>
              <a:spcBef>
                <a:spcPct val="50000"/>
              </a:spcBef>
            </a:pPr>
            <a:r>
              <a:rPr lang="en-US" altLang="zh-CN" b="1">
                <a:latin typeface="楷体_GB2312" pitchFamily="49" charset="-122"/>
                <a:ea typeface="楷体_GB2312" pitchFamily="49" charset="-122"/>
              </a:rPr>
              <a:t>2.2</a:t>
            </a:r>
            <a:r>
              <a:rPr lang="zh-CN" altLang="en-US" b="1">
                <a:latin typeface="楷体_GB2312" pitchFamily="49" charset="-122"/>
                <a:ea typeface="楷体_GB2312" pitchFamily="49" charset="-122"/>
              </a:rPr>
              <a:t>参照事故类别进行分类</a:t>
            </a:r>
            <a:endParaRPr lang="zh-CN" altLang="en-US" b="1">
              <a:latin typeface="楷体_GB2312" pitchFamily="49" charset="-122"/>
              <a:ea typeface="楷体_GB2312" pitchFamily="49" charset="-122"/>
            </a:endParaRPr>
          </a:p>
          <a:p>
            <a:pPr marL="0" lvl="0" indent="0" eaLnBrk="1" hangingPunct="1">
              <a:lnSpc>
                <a:spcPct val="150000"/>
              </a:lnSpc>
              <a:spcBef>
                <a:spcPct val="50000"/>
              </a:spcBef>
            </a:pPr>
            <a:r>
              <a:rPr lang="zh-CN" altLang="en-US" b="1">
                <a:latin typeface="楷体_GB2312" pitchFamily="49" charset="-122"/>
                <a:ea typeface="楷体_GB2312" pitchFamily="49" charset="-122"/>
              </a:rPr>
              <a:t>    此种分类方法所列的危险、有害因素与企业职工伤亡事故处理</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调查、分析、统计</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和职工安全教育的口径基本一致，为安全生产监督管理部门、行业主管部门职业安全卫生管理人员和企业广大职工、安全管理人员所熟悉，易于接受和理解，便于实际应用。但缺少全国统一规定，尚待在应用中进一步提高其系统性和科学性。</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36E115D3-6754-4B92-9422-D0F4F6E9DE97}"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33795"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102CEFD0-5267-45CE-ACBE-F01392C77351}" type="slidenum">
              <a:rPr kumimoji="1" lang="en-US" altLang="zh-CN" sz="1400">
                <a:latin typeface="Times New Roman" pitchFamily="18" charset="0"/>
              </a:rPr>
              <a:t>32</a:t>
            </a:fld>
            <a:endParaRPr kumimoji="1" lang="en-US" altLang="zh-CN" sz="1400">
              <a:latin typeface="Times New Roman" pitchFamily="18" charset="0"/>
            </a:endParaRPr>
          </a:p>
        </p:txBody>
      </p:sp>
      <p:sp>
        <p:nvSpPr>
          <p:cNvPr id="33796" name="Rectangle 5"/>
          <p:cNvSpPr/>
          <p:nvPr/>
        </p:nvSpPr>
        <p:spPr>
          <a:xfrm>
            <a:off x="395288" y="765175"/>
            <a:ext cx="8351838" cy="26495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30000"/>
              </a:lnSpc>
              <a:spcBef>
                <a:spcPct val="50000"/>
              </a:spcBef>
            </a:pPr>
            <a:r>
              <a:rPr lang="en-US" altLang="zh-CN" b="1">
                <a:latin typeface="楷体_GB2312" pitchFamily="49" charset="-122"/>
                <a:ea typeface="楷体_GB2312" pitchFamily="49" charset="-122"/>
              </a:rPr>
              <a:t>2.2.1</a:t>
            </a:r>
            <a:r>
              <a:rPr lang="zh-CN" altLang="en-US" b="1">
                <a:latin typeface="楷体_GB2312" pitchFamily="49" charset="-122"/>
                <a:ea typeface="楷体_GB2312" pitchFamily="49" charset="-122"/>
              </a:rPr>
              <a:t>参照</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企业职工伤亡事故分类</a:t>
            </a:r>
            <a:r>
              <a:rPr lang="en-US" altLang="zh-CN" b="1">
                <a:latin typeface="楷体_GB2312" pitchFamily="49" charset="-122"/>
                <a:ea typeface="楷体_GB2312" pitchFamily="49" charset="-122"/>
              </a:rPr>
              <a:t>》(GB6441-86)</a:t>
            </a:r>
            <a:r>
              <a:rPr lang="zh-CN" altLang="en-US" b="1">
                <a:latin typeface="楷体_GB2312" pitchFamily="49" charset="-122"/>
                <a:ea typeface="楷体_GB2312" pitchFamily="49" charset="-122"/>
              </a:rPr>
              <a:t>进行分类</a:t>
            </a:r>
            <a:endParaRPr lang="zh-CN" altLang="en-US" b="1">
              <a:latin typeface="楷体_GB2312" pitchFamily="49" charset="-122"/>
              <a:ea typeface="楷体_GB2312" pitchFamily="49" charset="-122"/>
            </a:endParaRPr>
          </a:p>
          <a:p>
            <a:pPr marL="0" lvl="0" indent="0" eaLnBrk="1" hangingPunct="1">
              <a:lnSpc>
                <a:spcPct val="130000"/>
              </a:lnSpc>
              <a:spcBef>
                <a:spcPct val="50000"/>
              </a:spcBef>
            </a:pPr>
            <a:r>
              <a:rPr lang="zh-CN" altLang="en-US" b="1">
                <a:latin typeface="楷体_GB2312" pitchFamily="49" charset="-122"/>
                <a:ea typeface="楷体_GB2312" pitchFamily="49" charset="-122"/>
              </a:rPr>
              <a:t>    参照</a:t>
            </a:r>
            <a:r>
              <a:rPr lang="en-US" altLang="zh-CN" b="1">
                <a:solidFill>
                  <a:srgbClr val="FF0000"/>
                </a:solidFill>
                <a:latin typeface="楷体_GB2312" pitchFamily="49" charset="-122"/>
                <a:ea typeface="楷体_GB2312" pitchFamily="49" charset="-122"/>
              </a:rPr>
              <a:t>《</a:t>
            </a:r>
            <a:r>
              <a:rPr lang="zh-CN" altLang="en-US" b="1">
                <a:solidFill>
                  <a:srgbClr val="FF0000"/>
                </a:solidFill>
                <a:latin typeface="楷体_GB2312" pitchFamily="49" charset="-122"/>
                <a:ea typeface="楷体_GB2312" pitchFamily="49" charset="-122"/>
              </a:rPr>
              <a:t>企业职工伤亡事故分类</a:t>
            </a:r>
            <a:r>
              <a:rPr lang="en-US" altLang="zh-CN" b="1">
                <a:solidFill>
                  <a:srgbClr val="FF0000"/>
                </a:solidFill>
                <a:latin typeface="楷体_GB2312" pitchFamily="49" charset="-122"/>
                <a:ea typeface="楷体_GB2312" pitchFamily="49" charset="-122"/>
              </a:rPr>
              <a:t>》(GB6441-86)</a:t>
            </a:r>
            <a:r>
              <a:rPr lang="zh-CN" altLang="en-US" b="1">
                <a:latin typeface="楷体_GB2312" pitchFamily="49" charset="-122"/>
                <a:ea typeface="楷体_GB2312" pitchFamily="49" charset="-122"/>
              </a:rPr>
              <a:t>，综合考虑起因物、引起事故的诱导性原因、致害物、伤害方式等，将危险因素分为</a:t>
            </a:r>
            <a:r>
              <a:rPr lang="en-US" altLang="zh-CN" b="1">
                <a:solidFill>
                  <a:srgbClr val="0000FF"/>
                </a:solidFill>
                <a:latin typeface="楷体_GB2312" pitchFamily="49" charset="-122"/>
                <a:ea typeface="楷体_GB2312" pitchFamily="49" charset="-122"/>
              </a:rPr>
              <a:t>20</a:t>
            </a:r>
            <a:r>
              <a:rPr lang="zh-CN" altLang="en-US" b="1">
                <a:solidFill>
                  <a:srgbClr val="0000FF"/>
                </a:solidFill>
                <a:latin typeface="楷体_GB2312" pitchFamily="49" charset="-122"/>
                <a:ea typeface="楷体_GB2312" pitchFamily="49" charset="-122"/>
              </a:rPr>
              <a:t>类</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lnSpc>
                <a:spcPct val="130000"/>
              </a:lnSpc>
              <a:spcBef>
                <a:spcPct val="50000"/>
              </a:spcBef>
            </a:pPr>
            <a:r>
              <a:rPr lang="en-US" altLang="zh-CN" b="1">
                <a:solidFill>
                  <a:srgbClr val="FF0000"/>
                </a:solidFill>
                <a:latin typeface="楷体_GB2312" pitchFamily="49" charset="-122"/>
                <a:ea typeface="楷体_GB2312" pitchFamily="49" charset="-122"/>
              </a:rPr>
              <a:t>1) </a:t>
            </a:r>
            <a:r>
              <a:rPr lang="zh-CN" altLang="en-US" b="1">
                <a:solidFill>
                  <a:srgbClr val="FF0000"/>
                </a:solidFill>
                <a:latin typeface="楷体_GB2312" pitchFamily="49" charset="-122"/>
                <a:ea typeface="楷体_GB2312" pitchFamily="49" charset="-122"/>
              </a:rPr>
              <a:t>物体打击</a:t>
            </a:r>
            <a:r>
              <a:rPr lang="zh-CN" altLang="en-US" b="1">
                <a:latin typeface="楷体_GB2312" pitchFamily="49" charset="-122"/>
                <a:ea typeface="楷体_GB2312" pitchFamily="49" charset="-122"/>
              </a:rPr>
              <a:t> </a:t>
            </a:r>
            <a:endParaRPr lang="zh-CN" altLang="en-US" b="1">
              <a:latin typeface="楷体_GB2312" pitchFamily="49" charset="-122"/>
              <a:ea typeface="楷体_GB2312" pitchFamily="49" charset="-122"/>
            </a:endParaRPr>
          </a:p>
          <a:p>
            <a:pPr marL="0" lvl="0" indent="0" eaLnBrk="1" hangingPunct="1">
              <a:lnSpc>
                <a:spcPct val="130000"/>
              </a:lnSpc>
              <a:spcBef>
                <a:spcPct val="50000"/>
              </a:spcBef>
            </a:pPr>
            <a:r>
              <a:rPr lang="zh-CN" altLang="en-US" b="1">
                <a:latin typeface="楷体_GB2312" pitchFamily="49" charset="-122"/>
                <a:ea typeface="楷体_GB2312" pitchFamily="49" charset="-122"/>
              </a:rPr>
              <a:t>    指物体在重力或其他外力的作用下产生运动，打击人体造成人身伤亡事故，不包括因机械设备、车辆、起重机械、坍塌等引发的物体打击。</a:t>
            </a:r>
            <a:endParaRPr lang="zh-CN" altLang="en-US" b="1">
              <a:latin typeface="楷体_GB2312" pitchFamily="49" charset="-122"/>
              <a:ea typeface="楷体_GB2312" pitchFamily="49" charset="-122"/>
            </a:endParaRPr>
          </a:p>
        </p:txBody>
      </p:sp>
      <p:sp>
        <p:nvSpPr>
          <p:cNvPr id="33797" name="Rectangle 7"/>
          <p:cNvSpPr/>
          <p:nvPr/>
        </p:nvSpPr>
        <p:spPr>
          <a:xfrm>
            <a:off x="395288" y="3506788"/>
            <a:ext cx="8424862" cy="24288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spcBef>
                <a:spcPct val="50000"/>
              </a:spcBef>
            </a:pPr>
            <a:r>
              <a:rPr lang="en-US" altLang="zh-CN" b="1">
                <a:solidFill>
                  <a:srgbClr val="FF0000"/>
                </a:solidFill>
                <a:latin typeface="楷体_GB2312" pitchFamily="49" charset="-122"/>
                <a:ea typeface="楷体_GB2312" pitchFamily="49" charset="-122"/>
              </a:rPr>
              <a:t>2)</a:t>
            </a:r>
            <a:r>
              <a:rPr lang="zh-CN" altLang="en-US" b="1">
                <a:solidFill>
                  <a:srgbClr val="FF0000"/>
                </a:solidFill>
                <a:latin typeface="楷体_GB2312" pitchFamily="49" charset="-122"/>
                <a:ea typeface="楷体_GB2312" pitchFamily="49" charset="-122"/>
              </a:rPr>
              <a:t>车辆伤害</a:t>
            </a:r>
            <a:r>
              <a:rPr lang="zh-CN" altLang="en-US" b="1">
                <a:latin typeface="楷体_GB2312" pitchFamily="49" charset="-122"/>
                <a:ea typeface="楷体_GB2312" pitchFamily="49" charset="-122"/>
              </a:rPr>
              <a:t> </a:t>
            </a:r>
            <a:endParaRPr lang="zh-CN" altLang="en-US" b="1">
              <a:latin typeface="楷体_GB2312" pitchFamily="49" charset="-122"/>
              <a:ea typeface="楷体_GB2312" pitchFamily="49" charset="-122"/>
            </a:endParaRPr>
          </a:p>
          <a:p>
            <a:pPr marL="0" lvl="0" indent="0" eaLnBrk="1" hangingPunct="1">
              <a:spcBef>
                <a:spcPct val="50000"/>
              </a:spcBef>
            </a:pPr>
            <a:r>
              <a:rPr lang="zh-CN" altLang="en-US" b="1">
                <a:latin typeface="楷体_GB2312" pitchFamily="49" charset="-122"/>
                <a:ea typeface="楷体_GB2312" pitchFamily="49" charset="-122"/>
              </a:rPr>
              <a:t>    指企业机动车辆在行驶中引起的人体坠落和物体倒塌、下落、挤压伤亡事故，不包括起重设备提升，、牵引车辆和车辆停驶时发生的事故。</a:t>
            </a:r>
            <a:endParaRPr lang="zh-CN" altLang="en-US" b="1">
              <a:latin typeface="楷体_GB2312" pitchFamily="49" charset="-122"/>
              <a:ea typeface="楷体_GB2312" pitchFamily="49" charset="-122"/>
            </a:endParaRPr>
          </a:p>
          <a:p>
            <a:pPr marL="0" lvl="0" indent="0" eaLnBrk="1" hangingPunct="1">
              <a:spcBef>
                <a:spcPct val="50000"/>
              </a:spcBef>
            </a:pPr>
            <a:r>
              <a:rPr lang="en-US" altLang="zh-CN" b="1">
                <a:solidFill>
                  <a:srgbClr val="FF0000"/>
                </a:solidFill>
                <a:latin typeface="楷体_GB2312" pitchFamily="49" charset="-122"/>
                <a:ea typeface="楷体_GB2312" pitchFamily="49" charset="-122"/>
              </a:rPr>
              <a:t>3) </a:t>
            </a:r>
            <a:r>
              <a:rPr lang="zh-CN" altLang="en-US" b="1">
                <a:solidFill>
                  <a:srgbClr val="FF0000"/>
                </a:solidFill>
                <a:latin typeface="楷体_GB2312" pitchFamily="49" charset="-122"/>
                <a:ea typeface="楷体_GB2312" pitchFamily="49" charset="-122"/>
              </a:rPr>
              <a:t>机械伤害</a:t>
            </a:r>
            <a:r>
              <a:rPr lang="zh-CN" altLang="en-US" b="1">
                <a:latin typeface="楷体_GB2312" pitchFamily="49" charset="-122"/>
                <a:ea typeface="楷体_GB2312" pitchFamily="49" charset="-122"/>
              </a:rPr>
              <a:t> </a:t>
            </a:r>
            <a:endParaRPr lang="zh-CN" altLang="en-US" b="1">
              <a:latin typeface="楷体_GB2312" pitchFamily="49" charset="-122"/>
              <a:ea typeface="楷体_GB2312" pitchFamily="49" charset="-122"/>
            </a:endParaRPr>
          </a:p>
          <a:p>
            <a:pPr marL="0" lvl="0" indent="0" eaLnBrk="1" hangingPunct="1">
              <a:spcBef>
                <a:spcPct val="50000"/>
              </a:spcBef>
            </a:pPr>
            <a:r>
              <a:rPr lang="zh-CN" altLang="en-US" b="1">
                <a:latin typeface="楷体_GB2312" pitchFamily="49" charset="-122"/>
                <a:ea typeface="楷体_GB2312" pitchFamily="49" charset="-122"/>
              </a:rPr>
              <a:t>    指机械设备运动</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静止</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部件、工具、加工件直接与人体接触引起的夹击、碰撞、剪切、卷入、绞、碾、割、刺等伤害，不包括车辆、起重机械引起的机械伤害。</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F937DA37-1CC4-4F27-959F-03214CDF0FCE}"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34819"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80A4F37B-3E91-432C-8C85-117F0735678D}" type="slidenum">
              <a:rPr kumimoji="1" lang="en-US" altLang="zh-CN" sz="1400">
                <a:latin typeface="Times New Roman" pitchFamily="18" charset="0"/>
              </a:rPr>
              <a:t>33</a:t>
            </a:fld>
            <a:endParaRPr kumimoji="1" lang="en-US" altLang="zh-CN" sz="1400">
              <a:latin typeface="Times New Roman" pitchFamily="18" charset="0"/>
            </a:endParaRPr>
          </a:p>
        </p:txBody>
      </p:sp>
      <p:sp>
        <p:nvSpPr>
          <p:cNvPr id="34820" name="Rectangle 4"/>
          <p:cNvSpPr/>
          <p:nvPr/>
        </p:nvSpPr>
        <p:spPr>
          <a:xfrm>
            <a:off x="468312" y="908050"/>
            <a:ext cx="8351838" cy="50355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en-US" altLang="zh-CN" b="1">
                <a:solidFill>
                  <a:srgbClr val="FF0000"/>
                </a:solidFill>
                <a:latin typeface="楷体_GB2312" pitchFamily="49" charset="-122"/>
                <a:ea typeface="楷体_GB2312" pitchFamily="49" charset="-122"/>
              </a:rPr>
              <a:t>4)</a:t>
            </a:r>
            <a:r>
              <a:rPr lang="zh-CN" altLang="en-US" b="1">
                <a:solidFill>
                  <a:srgbClr val="FF0000"/>
                </a:solidFill>
                <a:latin typeface="楷体_GB2312" pitchFamily="49" charset="-122"/>
                <a:ea typeface="楷体_GB2312" pitchFamily="49" charset="-122"/>
              </a:rPr>
              <a:t>起重伤害 </a:t>
            </a:r>
            <a:endParaRPr lang="zh-CN" altLang="en-US" b="1">
              <a:solidFill>
                <a:srgbClr val="FF0000"/>
              </a:solidFill>
              <a:latin typeface="楷体_GB2312" pitchFamily="49" charset="-122"/>
              <a:ea typeface="楷体_GB2312" pitchFamily="49" charset="-122"/>
            </a:endParaRPr>
          </a:p>
          <a:p>
            <a:pPr marL="0" lvl="0" indent="0" eaLnBrk="1" hangingPunct="1"/>
            <a:r>
              <a:rPr lang="zh-CN" altLang="en-US" b="1">
                <a:latin typeface="楷体_GB2312" pitchFamily="49" charset="-122"/>
                <a:ea typeface="楷体_GB2312" pitchFamily="49" charset="-122"/>
              </a:rPr>
              <a:t>    指各种起重作业</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包括起重机安装、检修、试验</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中发生的挤压、坠落、</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吊具、吊重</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物体打击和触电。</a:t>
            </a:r>
            <a:endParaRPr lang="zh-CN" altLang="en-US" b="1">
              <a:latin typeface="楷体_GB2312" pitchFamily="49" charset="-122"/>
              <a:ea typeface="楷体_GB2312" pitchFamily="49" charset="-122"/>
            </a:endParaRPr>
          </a:p>
          <a:p>
            <a:pPr marL="0" lvl="0" indent="0" eaLnBrk="1" hangingPunct="1"/>
            <a:r>
              <a:rPr lang="en-US" altLang="zh-CN" b="1">
                <a:solidFill>
                  <a:srgbClr val="FF0000"/>
                </a:solidFill>
                <a:latin typeface="楷体_GB2312" pitchFamily="49" charset="-122"/>
                <a:ea typeface="楷体_GB2312" pitchFamily="49" charset="-122"/>
              </a:rPr>
              <a:t>5)</a:t>
            </a:r>
            <a:r>
              <a:rPr lang="zh-CN" altLang="en-US" b="1">
                <a:solidFill>
                  <a:srgbClr val="FF0000"/>
                </a:solidFill>
                <a:latin typeface="楷体_GB2312" pitchFamily="49" charset="-122"/>
                <a:ea typeface="楷体_GB2312" pitchFamily="49" charset="-122"/>
              </a:rPr>
              <a:t>触电</a:t>
            </a:r>
            <a:r>
              <a:rPr lang="zh-CN" altLang="en-US" b="1">
                <a:latin typeface="楷体_GB2312" pitchFamily="49" charset="-122"/>
                <a:ea typeface="楷体_GB2312" pitchFamily="49" charset="-122"/>
              </a:rPr>
              <a:t> </a:t>
            </a:r>
            <a:endParaRPr lang="zh-CN" altLang="en-US" b="1">
              <a:latin typeface="楷体_GB2312" pitchFamily="49" charset="-122"/>
              <a:ea typeface="楷体_GB2312" pitchFamily="49" charset="-122"/>
            </a:endParaRPr>
          </a:p>
          <a:p>
            <a:pPr marL="0" lvl="0" indent="0" eaLnBrk="1" hangingPunct="1"/>
            <a:r>
              <a:rPr lang="zh-CN" altLang="en-US" b="1">
                <a:latin typeface="楷体_GB2312" pitchFamily="49" charset="-122"/>
                <a:ea typeface="楷体_GB2312" pitchFamily="49" charset="-122"/>
              </a:rPr>
              <a:t>    包括雷击伤亡事故。</a:t>
            </a:r>
            <a:endParaRPr lang="zh-CN" altLang="en-US" b="1">
              <a:latin typeface="楷体_GB2312" pitchFamily="49" charset="-122"/>
              <a:ea typeface="楷体_GB2312" pitchFamily="49" charset="-122"/>
            </a:endParaRPr>
          </a:p>
          <a:p>
            <a:pPr marL="0" lvl="0" indent="0" eaLnBrk="1" hangingPunct="1"/>
            <a:r>
              <a:rPr lang="en-US" altLang="zh-CN" b="1">
                <a:solidFill>
                  <a:srgbClr val="FF0000"/>
                </a:solidFill>
                <a:latin typeface="楷体_GB2312" pitchFamily="49" charset="-122"/>
                <a:ea typeface="楷体_GB2312" pitchFamily="49" charset="-122"/>
              </a:rPr>
              <a:t>6)</a:t>
            </a:r>
            <a:r>
              <a:rPr lang="zh-CN" altLang="en-US" b="1">
                <a:solidFill>
                  <a:srgbClr val="FF0000"/>
                </a:solidFill>
                <a:latin typeface="楷体_GB2312" pitchFamily="49" charset="-122"/>
                <a:ea typeface="楷体_GB2312" pitchFamily="49" charset="-122"/>
              </a:rPr>
              <a:t>淹溺</a:t>
            </a:r>
            <a:r>
              <a:rPr lang="zh-CN" altLang="en-US" b="1">
                <a:latin typeface="楷体_GB2312" pitchFamily="49" charset="-122"/>
                <a:ea typeface="楷体_GB2312" pitchFamily="49" charset="-122"/>
              </a:rPr>
              <a:t> </a:t>
            </a:r>
            <a:endParaRPr lang="zh-CN" altLang="en-US" b="1">
              <a:latin typeface="楷体_GB2312" pitchFamily="49" charset="-122"/>
              <a:ea typeface="楷体_GB2312" pitchFamily="49" charset="-122"/>
            </a:endParaRPr>
          </a:p>
          <a:p>
            <a:pPr marL="0" lvl="0" indent="0" eaLnBrk="1" hangingPunct="1"/>
            <a:r>
              <a:rPr lang="zh-CN" altLang="en-US" b="1">
                <a:latin typeface="楷体_GB2312" pitchFamily="49" charset="-122"/>
                <a:ea typeface="楷体_GB2312" pitchFamily="49" charset="-122"/>
              </a:rPr>
              <a:t>    包括高处坠落淹溺，不包括矿山、井下透水淹溺。</a:t>
            </a:r>
            <a:endParaRPr lang="zh-CN" altLang="en-US" b="1">
              <a:latin typeface="楷体_GB2312" pitchFamily="49" charset="-122"/>
              <a:ea typeface="楷体_GB2312" pitchFamily="49" charset="-122"/>
            </a:endParaRPr>
          </a:p>
          <a:p>
            <a:pPr marL="0" lvl="0" indent="0" eaLnBrk="1" hangingPunct="1"/>
            <a:r>
              <a:rPr lang="en-US" altLang="zh-CN" b="1">
                <a:solidFill>
                  <a:srgbClr val="FF0000"/>
                </a:solidFill>
                <a:latin typeface="楷体_GB2312" pitchFamily="49" charset="-122"/>
                <a:ea typeface="楷体_GB2312" pitchFamily="49" charset="-122"/>
              </a:rPr>
              <a:t>7)</a:t>
            </a:r>
            <a:r>
              <a:rPr lang="zh-CN" altLang="en-US" b="1">
                <a:solidFill>
                  <a:srgbClr val="FF0000"/>
                </a:solidFill>
                <a:latin typeface="楷体_GB2312" pitchFamily="49" charset="-122"/>
                <a:ea typeface="楷体_GB2312" pitchFamily="49" charset="-122"/>
              </a:rPr>
              <a:t>灼烫 </a:t>
            </a:r>
            <a:endParaRPr lang="zh-CN" altLang="en-US" b="1">
              <a:solidFill>
                <a:srgbClr val="FF0000"/>
              </a:solidFill>
              <a:latin typeface="楷体_GB2312" pitchFamily="49" charset="-122"/>
              <a:ea typeface="楷体_GB2312" pitchFamily="49" charset="-122"/>
            </a:endParaRPr>
          </a:p>
          <a:p>
            <a:pPr marL="0" lvl="0" indent="0" eaLnBrk="1" hangingPunct="1"/>
            <a:r>
              <a:rPr lang="zh-CN" altLang="en-US" b="1">
                <a:latin typeface="楷体_GB2312" pitchFamily="49" charset="-122"/>
                <a:ea typeface="楷体_GB2312" pitchFamily="49" charset="-122"/>
              </a:rPr>
              <a:t>    指火焰烧伤、高温物体烫伤、化学灼伤</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酸、碱、盐、有机物引起的体内外灼伤</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、物理灼伤</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光、放射性物质引起的体内外灼伤</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，不包括电灼伤和火灾引起的烧伤。</a:t>
            </a:r>
            <a:endParaRPr lang="zh-CN" altLang="en-US" b="1">
              <a:latin typeface="楷体_GB2312" pitchFamily="49" charset="-122"/>
              <a:ea typeface="楷体_GB2312" pitchFamily="49" charset="-122"/>
            </a:endParaRPr>
          </a:p>
          <a:p>
            <a:pPr marL="0" lvl="0" indent="0" eaLnBrk="1" hangingPunct="1"/>
            <a:r>
              <a:rPr lang="en-US" altLang="zh-CN" b="1">
                <a:solidFill>
                  <a:srgbClr val="FF0000"/>
                </a:solidFill>
                <a:latin typeface="楷体_GB2312" pitchFamily="49" charset="-122"/>
                <a:ea typeface="楷体_GB2312" pitchFamily="49" charset="-122"/>
              </a:rPr>
              <a:t>8)</a:t>
            </a:r>
            <a:r>
              <a:rPr lang="zh-CN" altLang="en-US" b="1">
                <a:solidFill>
                  <a:srgbClr val="FF0000"/>
                </a:solidFill>
                <a:latin typeface="楷体_GB2312" pitchFamily="49" charset="-122"/>
                <a:ea typeface="楷体_GB2312" pitchFamily="49" charset="-122"/>
              </a:rPr>
              <a:t>火灾</a:t>
            </a:r>
            <a:r>
              <a:rPr lang="zh-CN" altLang="en-US" b="1">
                <a:latin typeface="楷体_GB2312" pitchFamily="49" charset="-122"/>
                <a:ea typeface="楷体_GB2312" pitchFamily="49" charset="-122"/>
              </a:rPr>
              <a:t>	</a:t>
            </a:r>
            <a:endParaRPr lang="zh-CN" altLang="en-US" b="1">
              <a:latin typeface="楷体_GB2312" pitchFamily="49" charset="-122"/>
              <a:ea typeface="楷体_GB2312" pitchFamily="49" charset="-122"/>
            </a:endParaRPr>
          </a:p>
          <a:p>
            <a:pPr marL="0" lvl="0" indent="0" eaLnBrk="1" hangingPunct="1"/>
            <a:r>
              <a:rPr lang="en-US" altLang="zh-CN" b="1">
                <a:solidFill>
                  <a:srgbClr val="FF0000"/>
                </a:solidFill>
                <a:latin typeface="楷体_GB2312" pitchFamily="49" charset="-122"/>
                <a:ea typeface="楷体_GB2312" pitchFamily="49" charset="-122"/>
              </a:rPr>
              <a:t>9)</a:t>
            </a:r>
            <a:r>
              <a:rPr lang="zh-CN" altLang="en-US" b="1">
                <a:solidFill>
                  <a:srgbClr val="FF0000"/>
                </a:solidFill>
                <a:latin typeface="楷体_GB2312" pitchFamily="49" charset="-122"/>
                <a:ea typeface="楷体_GB2312" pitchFamily="49" charset="-122"/>
              </a:rPr>
              <a:t>高处坠落 </a:t>
            </a:r>
            <a:endParaRPr lang="zh-CN" altLang="en-US" b="1">
              <a:solidFill>
                <a:srgbClr val="FF0000"/>
              </a:solidFill>
              <a:latin typeface="楷体_GB2312" pitchFamily="49" charset="-122"/>
              <a:ea typeface="楷体_GB2312" pitchFamily="49" charset="-122"/>
            </a:endParaRPr>
          </a:p>
          <a:p>
            <a:pPr marL="0" lvl="0" indent="0" eaLnBrk="1" hangingPunct="1"/>
            <a:r>
              <a:rPr lang="zh-CN" altLang="en-US" b="1">
                <a:latin typeface="楷体_GB2312" pitchFamily="49" charset="-122"/>
                <a:ea typeface="楷体_GB2312" pitchFamily="49" charset="-122"/>
              </a:rPr>
              <a:t>    指在高处作业中发生坠落造成的伤亡事故，不包括触电坠落事故。</a:t>
            </a:r>
            <a:endParaRPr lang="zh-CN" altLang="en-US" b="1">
              <a:latin typeface="楷体_GB2312" pitchFamily="49" charset="-122"/>
              <a:ea typeface="楷体_GB2312" pitchFamily="49" charset="-122"/>
            </a:endParaRPr>
          </a:p>
          <a:p>
            <a:pPr marL="0" lvl="0" indent="0" eaLnBrk="1" hangingPunct="1"/>
            <a:r>
              <a:rPr lang="en-US" altLang="zh-CN" b="1">
                <a:solidFill>
                  <a:srgbClr val="FF0000"/>
                </a:solidFill>
                <a:latin typeface="楷体_GB2312" pitchFamily="49" charset="-122"/>
                <a:ea typeface="楷体_GB2312" pitchFamily="49" charset="-122"/>
              </a:rPr>
              <a:t>10)</a:t>
            </a:r>
            <a:r>
              <a:rPr lang="zh-CN" altLang="en-US" b="1">
                <a:solidFill>
                  <a:srgbClr val="FF0000"/>
                </a:solidFill>
                <a:latin typeface="楷体_GB2312" pitchFamily="49" charset="-122"/>
                <a:ea typeface="楷体_GB2312" pitchFamily="49" charset="-122"/>
              </a:rPr>
              <a:t>坍塌</a:t>
            </a:r>
            <a:r>
              <a:rPr lang="zh-CN" altLang="en-US" b="1">
                <a:latin typeface="楷体_GB2312" pitchFamily="49" charset="-122"/>
                <a:ea typeface="楷体_GB2312" pitchFamily="49" charset="-122"/>
              </a:rPr>
              <a:t> </a:t>
            </a:r>
            <a:endParaRPr lang="zh-CN" altLang="en-US" b="1">
              <a:latin typeface="楷体_GB2312" pitchFamily="49" charset="-122"/>
              <a:ea typeface="楷体_GB2312" pitchFamily="49" charset="-122"/>
            </a:endParaRPr>
          </a:p>
          <a:p>
            <a:pPr marL="0" lvl="0" indent="0" eaLnBrk="1" hangingPunct="1"/>
            <a:r>
              <a:rPr lang="zh-CN" altLang="en-US" b="1">
                <a:latin typeface="楷体_GB2312" pitchFamily="49" charset="-122"/>
                <a:ea typeface="楷体_GB2312" pitchFamily="49" charset="-122"/>
              </a:rPr>
              <a:t>    指物体在外力或重力作用下，超过自身的强度极限或因结构稳定性破坏而造成的事故，如挖沟时的土石塌方、脚手架坍塌堆置物倒塌等，不适用于矿山冒顶片帮和车辆、起重机械、爆破引起的坍塌。</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2"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62559F16-2730-4057-B298-E8588B564346}"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35843"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90F4F646-54C6-4341-B650-1747E72621FA}" type="slidenum">
              <a:rPr kumimoji="1" lang="en-US" altLang="zh-CN" sz="1400">
                <a:latin typeface="Times New Roman" pitchFamily="18" charset="0"/>
              </a:rPr>
              <a:t>34</a:t>
            </a:fld>
            <a:endParaRPr kumimoji="1" lang="en-US" altLang="zh-CN" sz="1400">
              <a:latin typeface="Times New Roman" pitchFamily="18" charset="0"/>
            </a:endParaRPr>
          </a:p>
        </p:txBody>
      </p:sp>
      <p:sp>
        <p:nvSpPr>
          <p:cNvPr id="35844" name="Rectangle 5"/>
          <p:cNvSpPr/>
          <p:nvPr/>
        </p:nvSpPr>
        <p:spPr>
          <a:xfrm>
            <a:off x="468312" y="704850"/>
            <a:ext cx="8280400" cy="55324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10000"/>
              </a:lnSpc>
              <a:spcBef>
                <a:spcPct val="50000"/>
              </a:spcBef>
            </a:pPr>
            <a:r>
              <a:rPr lang="en-US" altLang="zh-CN" b="1">
                <a:solidFill>
                  <a:srgbClr val="FF0000"/>
                </a:solidFill>
                <a:latin typeface="楷体_GB2312" pitchFamily="49" charset="-122"/>
                <a:ea typeface="楷体_GB2312" pitchFamily="49" charset="-122"/>
              </a:rPr>
              <a:t>11)</a:t>
            </a:r>
            <a:r>
              <a:rPr lang="zh-CN" altLang="en-US" b="1">
                <a:solidFill>
                  <a:srgbClr val="FF0000"/>
                </a:solidFill>
                <a:latin typeface="楷体_GB2312" pitchFamily="49" charset="-122"/>
                <a:ea typeface="楷体_GB2312" pitchFamily="49" charset="-122"/>
              </a:rPr>
              <a:t>冒顶片帮。</a:t>
            </a:r>
            <a:r>
              <a:rPr lang="zh-CN" altLang="en-US" b="1">
                <a:latin typeface="楷体_GB2312" pitchFamily="49" charset="-122"/>
                <a:ea typeface="楷体_GB2312" pitchFamily="49" charset="-122"/>
              </a:rPr>
              <a:t>片帮，指矿井作业面、巷道侧壁在矿山压力作用下变形，破坏而脱落的现象。冒顶是顶板失控而自行冒落的现象。</a:t>
            </a:r>
            <a:endParaRPr lang="zh-CN" altLang="en-US" b="1">
              <a:latin typeface="楷体_GB2312" pitchFamily="49" charset="-122"/>
              <a:ea typeface="楷体_GB2312" pitchFamily="49" charset="-122"/>
            </a:endParaRPr>
          </a:p>
          <a:p>
            <a:pPr marL="0" lvl="0" indent="0" eaLnBrk="1" hangingPunct="1">
              <a:lnSpc>
                <a:spcPct val="110000"/>
              </a:lnSpc>
              <a:spcBef>
                <a:spcPct val="50000"/>
              </a:spcBef>
            </a:pPr>
            <a:r>
              <a:rPr lang="en-US" altLang="zh-CN" b="1">
                <a:solidFill>
                  <a:srgbClr val="FF0000"/>
                </a:solidFill>
                <a:latin typeface="楷体_GB2312" pitchFamily="49" charset="-122"/>
                <a:ea typeface="楷体_GB2312" pitchFamily="49" charset="-122"/>
              </a:rPr>
              <a:t>12)</a:t>
            </a:r>
            <a:r>
              <a:rPr lang="zh-CN" altLang="en-US" b="1">
                <a:solidFill>
                  <a:srgbClr val="FF0000"/>
                </a:solidFill>
                <a:latin typeface="楷体_GB2312" pitchFamily="49" charset="-122"/>
                <a:ea typeface="楷体_GB2312" pitchFamily="49" charset="-122"/>
              </a:rPr>
              <a:t>透水</a:t>
            </a:r>
            <a:endParaRPr lang="zh-CN" altLang="en-US" b="1">
              <a:solidFill>
                <a:srgbClr val="FF0000"/>
              </a:solidFill>
              <a:latin typeface="楷体_GB2312" pitchFamily="49" charset="-122"/>
              <a:ea typeface="楷体_GB2312" pitchFamily="49" charset="-122"/>
            </a:endParaRPr>
          </a:p>
          <a:p>
            <a:pPr marL="0" lvl="0" indent="0" eaLnBrk="1" hangingPunct="1">
              <a:lnSpc>
                <a:spcPct val="110000"/>
              </a:lnSpc>
              <a:spcBef>
                <a:spcPct val="50000"/>
              </a:spcBef>
            </a:pPr>
            <a:r>
              <a:rPr lang="en-US" altLang="zh-CN" b="1">
                <a:solidFill>
                  <a:srgbClr val="FF0000"/>
                </a:solidFill>
                <a:latin typeface="楷体_GB2312" pitchFamily="49" charset="-122"/>
                <a:ea typeface="楷体_GB2312" pitchFamily="49" charset="-122"/>
              </a:rPr>
              <a:t>13)</a:t>
            </a:r>
            <a:r>
              <a:rPr lang="zh-CN" altLang="en-US" b="1">
                <a:solidFill>
                  <a:srgbClr val="FF0000"/>
                </a:solidFill>
                <a:latin typeface="楷体_GB2312" pitchFamily="49" charset="-122"/>
                <a:ea typeface="楷体_GB2312" pitchFamily="49" charset="-122"/>
              </a:rPr>
              <a:t>放炮</a:t>
            </a:r>
            <a:r>
              <a:rPr lang="zh-CN" altLang="en-US" b="1">
                <a:latin typeface="楷体_GB2312" pitchFamily="49" charset="-122"/>
                <a:ea typeface="楷体_GB2312" pitchFamily="49" charset="-122"/>
              </a:rPr>
              <a:t> </a:t>
            </a:r>
            <a:endParaRPr lang="zh-CN" altLang="en-US" b="1">
              <a:latin typeface="楷体_GB2312" pitchFamily="49" charset="-122"/>
              <a:ea typeface="楷体_GB2312" pitchFamily="49" charset="-122"/>
            </a:endParaRPr>
          </a:p>
          <a:p>
            <a:pPr marL="0" lvl="0" indent="0" eaLnBrk="1" hangingPunct="1">
              <a:lnSpc>
                <a:spcPct val="110000"/>
              </a:lnSpc>
              <a:spcBef>
                <a:spcPct val="50000"/>
              </a:spcBef>
            </a:pPr>
            <a:r>
              <a:rPr lang="zh-CN" altLang="en-US" b="1">
                <a:latin typeface="楷体_GB2312" pitchFamily="49" charset="-122"/>
                <a:ea typeface="楷体_GB2312" pitchFamily="49" charset="-122"/>
              </a:rPr>
              <a:t>指爆破作业中发生的伤亡事故。</a:t>
            </a:r>
            <a:endParaRPr lang="zh-CN" altLang="en-US" b="1">
              <a:latin typeface="楷体_GB2312" pitchFamily="49" charset="-122"/>
              <a:ea typeface="楷体_GB2312" pitchFamily="49" charset="-122"/>
            </a:endParaRPr>
          </a:p>
          <a:p>
            <a:pPr marL="0" lvl="0" indent="0" eaLnBrk="1" hangingPunct="1">
              <a:lnSpc>
                <a:spcPct val="110000"/>
              </a:lnSpc>
              <a:spcBef>
                <a:spcPct val="50000"/>
              </a:spcBef>
            </a:pPr>
            <a:r>
              <a:rPr lang="en-US" altLang="zh-CN" b="1">
                <a:solidFill>
                  <a:srgbClr val="FF0000"/>
                </a:solidFill>
                <a:latin typeface="楷体_GB2312" pitchFamily="49" charset="-122"/>
                <a:ea typeface="楷体_GB2312" pitchFamily="49" charset="-122"/>
              </a:rPr>
              <a:t>14)</a:t>
            </a:r>
            <a:r>
              <a:rPr lang="zh-CN" altLang="en-US" b="1">
                <a:solidFill>
                  <a:srgbClr val="FF0000"/>
                </a:solidFill>
                <a:latin typeface="楷体_GB2312" pitchFamily="49" charset="-122"/>
                <a:ea typeface="楷体_GB2312" pitchFamily="49" charset="-122"/>
              </a:rPr>
              <a:t>火药爆炸</a:t>
            </a:r>
            <a:r>
              <a:rPr lang="zh-CN" altLang="en-US" b="1">
                <a:latin typeface="楷体_GB2312" pitchFamily="49" charset="-122"/>
                <a:ea typeface="楷体_GB2312" pitchFamily="49" charset="-122"/>
              </a:rPr>
              <a:t> </a:t>
            </a:r>
            <a:endParaRPr lang="zh-CN" altLang="en-US" b="1">
              <a:latin typeface="楷体_GB2312" pitchFamily="49" charset="-122"/>
              <a:ea typeface="楷体_GB2312" pitchFamily="49" charset="-122"/>
            </a:endParaRPr>
          </a:p>
          <a:p>
            <a:pPr marL="0" lvl="0" indent="0" eaLnBrk="1" hangingPunct="1">
              <a:lnSpc>
                <a:spcPct val="110000"/>
              </a:lnSpc>
              <a:spcBef>
                <a:spcPct val="50000"/>
              </a:spcBef>
            </a:pPr>
            <a:r>
              <a:rPr lang="zh-CN" altLang="en-US" b="1">
                <a:latin typeface="楷体_GB2312" pitchFamily="49" charset="-122"/>
                <a:ea typeface="楷体_GB2312" pitchFamily="49" charset="-122"/>
              </a:rPr>
              <a:t>指火药、炸药及其制品在生产、加工、运输、贮存中发生的爆炸事故。</a:t>
            </a:r>
            <a:endParaRPr lang="zh-CN" altLang="en-US" b="1">
              <a:latin typeface="楷体_GB2312" pitchFamily="49" charset="-122"/>
              <a:ea typeface="楷体_GB2312" pitchFamily="49" charset="-122"/>
            </a:endParaRPr>
          </a:p>
          <a:p>
            <a:pPr marL="0" lvl="0" indent="0" eaLnBrk="1" hangingPunct="1">
              <a:lnSpc>
                <a:spcPct val="110000"/>
              </a:lnSpc>
              <a:spcBef>
                <a:spcPct val="50000"/>
              </a:spcBef>
            </a:pPr>
            <a:r>
              <a:rPr lang="en-US" altLang="zh-CN" b="1">
                <a:solidFill>
                  <a:srgbClr val="FF0000"/>
                </a:solidFill>
                <a:latin typeface="楷体_GB2312" pitchFamily="49" charset="-122"/>
                <a:ea typeface="楷体_GB2312" pitchFamily="49" charset="-122"/>
              </a:rPr>
              <a:t>15)</a:t>
            </a:r>
            <a:r>
              <a:rPr lang="zh-CN" altLang="en-US" b="1">
                <a:solidFill>
                  <a:srgbClr val="FF0000"/>
                </a:solidFill>
                <a:latin typeface="楷体_GB2312" pitchFamily="49" charset="-122"/>
                <a:ea typeface="楷体_GB2312" pitchFamily="49" charset="-122"/>
              </a:rPr>
              <a:t>瓦斯爆炸 </a:t>
            </a:r>
            <a:endParaRPr lang="zh-CN" altLang="en-US" b="1">
              <a:solidFill>
                <a:srgbClr val="FF0000"/>
              </a:solidFill>
              <a:latin typeface="楷体_GB2312" pitchFamily="49" charset="-122"/>
              <a:ea typeface="楷体_GB2312" pitchFamily="49" charset="-122"/>
            </a:endParaRPr>
          </a:p>
          <a:p>
            <a:pPr marL="0" lvl="0" indent="0" eaLnBrk="1" hangingPunct="1">
              <a:lnSpc>
                <a:spcPct val="110000"/>
              </a:lnSpc>
              <a:spcBef>
                <a:spcPct val="50000"/>
              </a:spcBef>
            </a:pPr>
            <a:r>
              <a:rPr lang="en-US" altLang="zh-CN" b="1">
                <a:solidFill>
                  <a:srgbClr val="FF0000"/>
                </a:solidFill>
                <a:latin typeface="楷体_GB2312" pitchFamily="49" charset="-122"/>
                <a:ea typeface="楷体_GB2312" pitchFamily="49" charset="-122"/>
              </a:rPr>
              <a:t>16)</a:t>
            </a:r>
            <a:r>
              <a:rPr lang="zh-CN" altLang="en-US" b="1">
                <a:solidFill>
                  <a:srgbClr val="FF0000"/>
                </a:solidFill>
                <a:latin typeface="楷体_GB2312" pitchFamily="49" charset="-122"/>
                <a:ea typeface="楷体_GB2312" pitchFamily="49" charset="-122"/>
              </a:rPr>
              <a:t>锅炉爆炸</a:t>
            </a:r>
            <a:endParaRPr lang="zh-CN" altLang="en-US" b="1">
              <a:solidFill>
                <a:srgbClr val="FF0000"/>
              </a:solidFill>
              <a:latin typeface="楷体_GB2312" pitchFamily="49" charset="-122"/>
              <a:ea typeface="楷体_GB2312" pitchFamily="49" charset="-122"/>
            </a:endParaRPr>
          </a:p>
          <a:p>
            <a:pPr marL="0" lvl="0" indent="0" eaLnBrk="1" hangingPunct="1">
              <a:lnSpc>
                <a:spcPct val="110000"/>
              </a:lnSpc>
              <a:spcBef>
                <a:spcPct val="50000"/>
              </a:spcBef>
            </a:pPr>
            <a:r>
              <a:rPr lang="en-US" altLang="zh-CN" b="1">
                <a:solidFill>
                  <a:srgbClr val="FF0000"/>
                </a:solidFill>
                <a:latin typeface="楷体_GB2312" pitchFamily="49" charset="-122"/>
                <a:ea typeface="楷体_GB2312" pitchFamily="49" charset="-122"/>
              </a:rPr>
              <a:t>17)</a:t>
            </a:r>
            <a:r>
              <a:rPr lang="zh-CN" altLang="en-US" b="1">
                <a:solidFill>
                  <a:srgbClr val="FF0000"/>
                </a:solidFill>
                <a:latin typeface="楷体_GB2312" pitchFamily="49" charset="-122"/>
                <a:ea typeface="楷体_GB2312" pitchFamily="49" charset="-122"/>
              </a:rPr>
              <a:t>容器爆炸</a:t>
            </a:r>
            <a:endParaRPr lang="zh-CN" altLang="en-US" b="1">
              <a:solidFill>
                <a:srgbClr val="FF0000"/>
              </a:solidFill>
              <a:latin typeface="楷体_GB2312" pitchFamily="49" charset="-122"/>
              <a:ea typeface="楷体_GB2312" pitchFamily="49" charset="-122"/>
            </a:endParaRPr>
          </a:p>
          <a:p>
            <a:pPr marL="0" lvl="0" indent="0" eaLnBrk="1" hangingPunct="1">
              <a:lnSpc>
                <a:spcPct val="110000"/>
              </a:lnSpc>
              <a:spcBef>
                <a:spcPct val="50000"/>
              </a:spcBef>
            </a:pPr>
            <a:r>
              <a:rPr lang="en-US" altLang="zh-CN" b="1">
                <a:solidFill>
                  <a:srgbClr val="FF0000"/>
                </a:solidFill>
                <a:latin typeface="楷体_GB2312" pitchFamily="49" charset="-122"/>
                <a:ea typeface="楷体_GB2312" pitchFamily="49" charset="-122"/>
              </a:rPr>
              <a:t>18)</a:t>
            </a:r>
            <a:r>
              <a:rPr lang="zh-CN" altLang="en-US" b="1">
                <a:solidFill>
                  <a:srgbClr val="FF0000"/>
                </a:solidFill>
                <a:latin typeface="楷体_GB2312" pitchFamily="49" charset="-122"/>
                <a:ea typeface="楷体_GB2312" pitchFamily="49" charset="-122"/>
              </a:rPr>
              <a:t>其他爆炸</a:t>
            </a:r>
            <a:endParaRPr lang="zh-CN" altLang="en-US" b="1">
              <a:solidFill>
                <a:srgbClr val="FF0000"/>
              </a:solidFill>
              <a:latin typeface="楷体_GB2312" pitchFamily="49" charset="-122"/>
              <a:ea typeface="楷体_GB2312" pitchFamily="49" charset="-122"/>
            </a:endParaRPr>
          </a:p>
          <a:p>
            <a:pPr marL="0" lvl="0" indent="0" eaLnBrk="1" hangingPunct="1">
              <a:lnSpc>
                <a:spcPct val="110000"/>
              </a:lnSpc>
              <a:spcBef>
                <a:spcPct val="50000"/>
              </a:spcBef>
            </a:pPr>
            <a:r>
              <a:rPr lang="en-US" altLang="zh-CN" b="1">
                <a:solidFill>
                  <a:srgbClr val="FF0000"/>
                </a:solidFill>
                <a:latin typeface="楷体_GB2312" pitchFamily="49" charset="-122"/>
                <a:ea typeface="楷体_GB2312" pitchFamily="49" charset="-122"/>
              </a:rPr>
              <a:t>19)</a:t>
            </a:r>
            <a:r>
              <a:rPr lang="zh-CN" altLang="en-US" b="1">
                <a:solidFill>
                  <a:srgbClr val="FF0000"/>
                </a:solidFill>
                <a:latin typeface="楷体_GB2312" pitchFamily="49" charset="-122"/>
                <a:ea typeface="楷体_GB2312" pitchFamily="49" charset="-122"/>
              </a:rPr>
              <a:t>中毒和窒息</a:t>
            </a:r>
            <a:endParaRPr lang="zh-CN" altLang="en-US" b="1">
              <a:solidFill>
                <a:srgbClr val="FF0000"/>
              </a:solidFill>
              <a:latin typeface="楷体_GB2312" pitchFamily="49" charset="-122"/>
              <a:ea typeface="楷体_GB2312" pitchFamily="49" charset="-122"/>
            </a:endParaRPr>
          </a:p>
          <a:p>
            <a:pPr marL="0" lvl="0" indent="0" eaLnBrk="1" hangingPunct="1">
              <a:lnSpc>
                <a:spcPct val="110000"/>
              </a:lnSpc>
              <a:spcBef>
                <a:spcPct val="50000"/>
              </a:spcBef>
            </a:pPr>
            <a:r>
              <a:rPr lang="en-US" altLang="zh-CN" b="1">
                <a:solidFill>
                  <a:srgbClr val="FF0000"/>
                </a:solidFill>
                <a:latin typeface="楷体_GB2312" pitchFamily="49" charset="-122"/>
                <a:ea typeface="楷体_GB2312" pitchFamily="49" charset="-122"/>
              </a:rPr>
              <a:t>20)</a:t>
            </a:r>
            <a:r>
              <a:rPr lang="zh-CN" altLang="en-US" b="1">
                <a:solidFill>
                  <a:srgbClr val="FF0000"/>
                </a:solidFill>
                <a:latin typeface="楷体_GB2312" pitchFamily="49" charset="-122"/>
                <a:ea typeface="楷体_GB2312" pitchFamily="49" charset="-122"/>
              </a:rPr>
              <a:t>其他伤害</a:t>
            </a:r>
            <a:endParaRPr lang="zh-CN" altLang="en-US" b="1">
              <a:solidFill>
                <a:srgbClr val="FF0000"/>
              </a:solidFill>
              <a:latin typeface="楷体_GB2312" pitchFamily="49" charset="-122"/>
              <a:ea typeface="楷体_GB2312" pitchFamily="49" charset="-122"/>
            </a:endParaRPr>
          </a:p>
        </p:txBody>
      </p:sp>
    </p:spTree>
  </p:cSld>
  <p:clrMapOvr>
    <a:masterClrMapping/>
  </p:clrMapOvr>
  <p:transition>
    <p:pull/>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C5134473-DF1A-46F5-9D27-6BE956DC895B}"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36867"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04BBD30F-214A-49EF-B759-FC3F1EBF8603}" type="slidenum">
              <a:rPr kumimoji="1" lang="en-US" altLang="zh-CN" sz="1400">
                <a:latin typeface="Times New Roman" pitchFamily="18" charset="0"/>
              </a:rPr>
              <a:t>35</a:t>
            </a:fld>
            <a:endParaRPr kumimoji="1" lang="en-US" altLang="zh-CN" sz="1400">
              <a:latin typeface="Times New Roman" pitchFamily="18" charset="0"/>
            </a:endParaRPr>
          </a:p>
        </p:txBody>
      </p:sp>
      <p:sp>
        <p:nvSpPr>
          <p:cNvPr id="36868" name="Rectangle 5"/>
          <p:cNvSpPr/>
          <p:nvPr/>
        </p:nvSpPr>
        <p:spPr>
          <a:xfrm>
            <a:off x="395288" y="476250"/>
            <a:ext cx="8424862" cy="59372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40000"/>
              </a:lnSpc>
              <a:spcBef>
                <a:spcPts val="600"/>
              </a:spcBef>
            </a:pPr>
            <a:r>
              <a:rPr lang="en-US" altLang="zh-CN" sz="2000" b="1">
                <a:latin typeface="楷体_GB2312" pitchFamily="49" charset="-122"/>
                <a:ea typeface="楷体_GB2312" pitchFamily="49" charset="-122"/>
              </a:rPr>
              <a:t>2.3 </a:t>
            </a:r>
            <a:r>
              <a:rPr lang="zh-CN" altLang="en-US" sz="2000" b="1">
                <a:latin typeface="楷体_GB2312" pitchFamily="49" charset="-122"/>
                <a:ea typeface="楷体_GB2312" pitchFamily="49" charset="-122"/>
              </a:rPr>
              <a:t>识别危险、有害因素的原则</a:t>
            </a:r>
            <a:endParaRPr lang="zh-CN" altLang="en-US" sz="2000" b="1">
              <a:latin typeface="楷体_GB2312" pitchFamily="49" charset="-122"/>
              <a:ea typeface="楷体_GB2312" pitchFamily="49" charset="-122"/>
            </a:endParaRPr>
          </a:p>
          <a:p>
            <a:pPr marL="0" lvl="0" indent="0" eaLnBrk="1" hangingPunct="1">
              <a:lnSpc>
                <a:spcPct val="140000"/>
              </a:lnSpc>
              <a:spcBef>
                <a:spcPts val="600"/>
              </a:spcBef>
            </a:pPr>
            <a:r>
              <a:rPr lang="en-US" altLang="zh-CN" sz="2000" b="1">
                <a:solidFill>
                  <a:srgbClr val="0000FF"/>
                </a:solidFill>
                <a:latin typeface="楷体_GB2312" pitchFamily="49" charset="-122"/>
                <a:ea typeface="楷体_GB2312" pitchFamily="49" charset="-122"/>
              </a:rPr>
              <a:t>1 </a:t>
            </a:r>
            <a:r>
              <a:rPr lang="zh-CN" altLang="en-US" sz="2000" b="1">
                <a:solidFill>
                  <a:srgbClr val="0000FF"/>
                </a:solidFill>
                <a:latin typeface="楷体_GB2312" pitchFamily="49" charset="-122"/>
                <a:ea typeface="楷体_GB2312" pitchFamily="49" charset="-122"/>
              </a:rPr>
              <a:t>科学性</a:t>
            </a:r>
            <a:endParaRPr lang="zh-CN" altLang="en-US" sz="2000" b="1">
              <a:solidFill>
                <a:srgbClr val="0000FF"/>
              </a:solidFill>
              <a:latin typeface="楷体_GB2312" pitchFamily="49" charset="-122"/>
              <a:ea typeface="楷体_GB2312" pitchFamily="49" charset="-122"/>
            </a:endParaRPr>
          </a:p>
          <a:p>
            <a:pPr marL="0" lvl="0" indent="0" eaLnBrk="1" hangingPunct="1">
              <a:lnSpc>
                <a:spcPct val="140000"/>
              </a:lnSpc>
              <a:spcBef>
                <a:spcPts val="600"/>
              </a:spcBef>
            </a:pPr>
            <a:r>
              <a:rPr lang="zh-CN" altLang="en-US" sz="2000" b="1">
                <a:latin typeface="楷体_GB2312" pitchFamily="49" charset="-122"/>
                <a:ea typeface="楷体_GB2312" pitchFamily="49" charset="-122"/>
              </a:rPr>
              <a:t>    危险、有害因素的识别是分辨、识别、分析确定系统内存在的危险，而并非研究防止事故发生或控制事故发生的实际措施。它是预测安全状态和事故发生途径的一种手段，这就要求进行危险、有害因素识别必须要有科学的安全理论作指导，使之能真正揭示系统安全状况危险、有害因素</a:t>
            </a:r>
            <a:r>
              <a:rPr lang="zh-CN" altLang="en-US" sz="2000" b="1">
                <a:solidFill>
                  <a:srgbClr val="0000FF"/>
                </a:solidFill>
                <a:latin typeface="楷体_GB2312" pitchFamily="49" charset="-122"/>
                <a:ea typeface="楷体_GB2312" pitchFamily="49" charset="-122"/>
              </a:rPr>
              <a:t>存在的部位、存在的方式、事故发生的途径及其变化的规律</a:t>
            </a:r>
            <a:r>
              <a:rPr lang="zh-CN" altLang="en-US" sz="2000" b="1">
                <a:latin typeface="楷体_GB2312" pitchFamily="49" charset="-122"/>
                <a:ea typeface="楷体_GB2312" pitchFamily="49" charset="-122"/>
              </a:rPr>
              <a:t>，并予以准确描述，以定性、定量的概念清楚地显示出来，用严密的合乎逻辑的理论予以解释清楚。</a:t>
            </a:r>
            <a:endParaRPr lang="zh-CN" altLang="en-US" sz="2000" b="1">
              <a:latin typeface="楷体_GB2312" pitchFamily="49" charset="-122"/>
              <a:ea typeface="楷体_GB2312" pitchFamily="49" charset="-122"/>
            </a:endParaRPr>
          </a:p>
          <a:p>
            <a:pPr marL="0" lvl="0" indent="0" eaLnBrk="1" hangingPunct="1">
              <a:lnSpc>
                <a:spcPct val="140000"/>
              </a:lnSpc>
              <a:spcBef>
                <a:spcPts val="600"/>
              </a:spcBef>
            </a:pPr>
            <a:r>
              <a:rPr lang="en-US" altLang="zh-CN" sz="2000" b="1">
                <a:solidFill>
                  <a:srgbClr val="0000FF"/>
                </a:solidFill>
                <a:latin typeface="楷体_GB2312" pitchFamily="49" charset="-122"/>
                <a:ea typeface="楷体_GB2312" pitchFamily="49" charset="-122"/>
              </a:rPr>
              <a:t>2 </a:t>
            </a:r>
            <a:r>
              <a:rPr lang="zh-CN" altLang="en-US" sz="2000" b="1">
                <a:solidFill>
                  <a:srgbClr val="0000FF"/>
                </a:solidFill>
                <a:latin typeface="楷体_GB2312" pitchFamily="49" charset="-122"/>
                <a:ea typeface="楷体_GB2312" pitchFamily="49" charset="-122"/>
              </a:rPr>
              <a:t>系统性</a:t>
            </a:r>
            <a:endParaRPr lang="zh-CN" altLang="en-US" sz="2000" b="1">
              <a:solidFill>
                <a:srgbClr val="0000FF"/>
              </a:solidFill>
              <a:latin typeface="楷体_GB2312" pitchFamily="49" charset="-122"/>
              <a:ea typeface="楷体_GB2312" pitchFamily="49" charset="-122"/>
            </a:endParaRPr>
          </a:p>
          <a:p>
            <a:pPr marL="0" lvl="0" indent="0" eaLnBrk="1" hangingPunct="1">
              <a:lnSpc>
                <a:spcPct val="140000"/>
              </a:lnSpc>
              <a:spcBef>
                <a:spcPts val="600"/>
              </a:spcBef>
            </a:pPr>
            <a:r>
              <a:rPr lang="zh-CN" altLang="en-US" sz="2000" b="1">
                <a:latin typeface="楷体_GB2312" pitchFamily="49" charset="-122"/>
                <a:ea typeface="楷体_GB2312" pitchFamily="49" charset="-122"/>
              </a:rPr>
              <a:t>    危险、有害因素存在于生产活动的各个方面，因此要对系统进行全面、详细地剖析、研究系统和系统及子系统之间的相关和约束关系。</a:t>
            </a:r>
            <a:r>
              <a:rPr lang="zh-CN" altLang="en-US" sz="2000" b="1">
                <a:solidFill>
                  <a:srgbClr val="0000FF"/>
                </a:solidFill>
                <a:latin typeface="楷体_GB2312" pitchFamily="49" charset="-122"/>
                <a:ea typeface="楷体_GB2312" pitchFamily="49" charset="-122"/>
              </a:rPr>
              <a:t>分清主要危险、有害因素及其相关的危险、有害性</a:t>
            </a:r>
            <a:r>
              <a:rPr lang="zh-CN" altLang="en-US" sz="2000" b="1">
                <a:latin typeface="楷体_GB2312" pitchFamily="49" charset="-122"/>
                <a:ea typeface="楷体_GB2312" pitchFamily="49" charset="-122"/>
              </a:rPr>
              <a:t>。</a:t>
            </a:r>
            <a:endParaRPr lang="zh-CN" altLang="en-US" sz="2000" b="1">
              <a:latin typeface="楷体_GB2312" pitchFamily="49" charset="-122"/>
              <a:ea typeface="楷体_GB2312" pitchFamily="49" charset="-122"/>
            </a:endParaRPr>
          </a:p>
        </p:txBody>
      </p:sp>
    </p:spTree>
  </p:cSld>
  <p:clrMapOvr>
    <a:masterClrMapping/>
  </p:clrMapOvr>
  <p:transition>
    <p:pull/>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F71D0291-5B34-433F-8496-569F3E9759CD}"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37891"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8B47CFA8-8EC4-483D-B87F-7FA07390C8F1}" type="slidenum">
              <a:rPr kumimoji="1" lang="en-US" altLang="zh-CN" sz="1400">
                <a:latin typeface="Times New Roman" pitchFamily="18" charset="0"/>
              </a:rPr>
              <a:t>36</a:t>
            </a:fld>
            <a:endParaRPr kumimoji="1" lang="en-US" altLang="zh-CN" sz="1400">
              <a:latin typeface="Times New Roman" pitchFamily="18" charset="0"/>
            </a:endParaRPr>
          </a:p>
        </p:txBody>
      </p:sp>
      <p:sp>
        <p:nvSpPr>
          <p:cNvPr id="37892" name="Rectangle 4"/>
          <p:cNvSpPr/>
          <p:nvPr/>
        </p:nvSpPr>
        <p:spPr>
          <a:xfrm>
            <a:off x="468312" y="836612"/>
            <a:ext cx="8280400" cy="35496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40000"/>
              </a:lnSpc>
            </a:pPr>
            <a:r>
              <a:rPr lang="en-US" altLang="zh-CN" b="1">
                <a:solidFill>
                  <a:srgbClr val="0000FF"/>
                </a:solidFill>
                <a:latin typeface="楷体_GB2312" pitchFamily="49" charset="-122"/>
                <a:ea typeface="楷体_GB2312" pitchFamily="49" charset="-122"/>
              </a:rPr>
              <a:t>3 </a:t>
            </a:r>
            <a:r>
              <a:rPr lang="zh-CN" altLang="en-US" b="1">
                <a:solidFill>
                  <a:srgbClr val="0000FF"/>
                </a:solidFill>
                <a:latin typeface="楷体_GB2312" pitchFamily="49" charset="-122"/>
                <a:ea typeface="楷体_GB2312" pitchFamily="49" charset="-122"/>
              </a:rPr>
              <a:t>全面性</a:t>
            </a:r>
            <a:endParaRPr lang="zh-CN" altLang="en-US" b="1">
              <a:solidFill>
                <a:srgbClr val="0000FF"/>
              </a:solidFill>
              <a:latin typeface="楷体_GB2312" pitchFamily="49" charset="-122"/>
              <a:ea typeface="楷体_GB2312" pitchFamily="49" charset="-122"/>
            </a:endParaRPr>
          </a:p>
          <a:p>
            <a:pPr marL="0" lvl="0" indent="0" eaLnBrk="1" hangingPunct="1">
              <a:lnSpc>
                <a:spcPct val="140000"/>
              </a:lnSpc>
            </a:pPr>
            <a:r>
              <a:rPr lang="zh-CN" altLang="en-US" b="1">
                <a:latin typeface="楷体_GB2312" pitchFamily="49" charset="-122"/>
                <a:ea typeface="楷体_GB2312" pitchFamily="49" charset="-122"/>
              </a:rPr>
              <a:t>    识别危险、有害因素时不要发生遗漏，以免留下隐患，要从</a:t>
            </a:r>
            <a:r>
              <a:rPr lang="zh-CN" altLang="en-US" b="1">
                <a:solidFill>
                  <a:srgbClr val="0000FF"/>
                </a:solidFill>
                <a:latin typeface="楷体_GB2312" pitchFamily="49" charset="-122"/>
                <a:ea typeface="楷体_GB2312" pitchFamily="49" charset="-122"/>
              </a:rPr>
              <a:t>厂址、自然条件、总图运输、建构筑物、工艺过程、生产设备装置、特种设备、公用工程、安全管理系统，设施，制度</a:t>
            </a:r>
            <a:r>
              <a:rPr lang="zh-CN" altLang="en-US" b="1">
                <a:latin typeface="楷体_GB2312" pitchFamily="49" charset="-122"/>
                <a:ea typeface="楷体_GB2312" pitchFamily="49" charset="-122"/>
              </a:rPr>
              <a:t>等各方面进行分析、识别；不仅</a:t>
            </a:r>
            <a:r>
              <a:rPr lang="zh-CN" altLang="en-US" b="1">
                <a:solidFill>
                  <a:srgbClr val="0000FF"/>
                </a:solidFill>
                <a:latin typeface="楷体_GB2312" pitchFamily="49" charset="-122"/>
                <a:ea typeface="楷体_GB2312" pitchFamily="49" charset="-122"/>
              </a:rPr>
              <a:t>要分析正常生产运转，操作中存在的危险、有害因素还要分析、识别开车、停车、检修，装置受到破坏及操作失误情况下的危险、有害后果</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lnSpc>
                <a:spcPct val="140000"/>
              </a:lnSpc>
            </a:pPr>
            <a:r>
              <a:rPr lang="en-US" altLang="zh-CN" b="1">
                <a:solidFill>
                  <a:srgbClr val="0000FF"/>
                </a:solidFill>
                <a:latin typeface="楷体_GB2312" pitchFamily="49" charset="-122"/>
                <a:ea typeface="楷体_GB2312" pitchFamily="49" charset="-122"/>
              </a:rPr>
              <a:t>4 </a:t>
            </a:r>
            <a:r>
              <a:rPr lang="zh-CN" altLang="en-US" b="1">
                <a:solidFill>
                  <a:srgbClr val="0000FF"/>
                </a:solidFill>
                <a:latin typeface="楷体_GB2312" pitchFamily="49" charset="-122"/>
                <a:ea typeface="楷体_GB2312" pitchFamily="49" charset="-122"/>
              </a:rPr>
              <a:t>预测性</a:t>
            </a:r>
            <a:endParaRPr lang="zh-CN" altLang="en-US" b="1">
              <a:solidFill>
                <a:srgbClr val="0000FF"/>
              </a:solidFill>
              <a:latin typeface="楷体_GB2312" pitchFamily="49" charset="-122"/>
              <a:ea typeface="楷体_GB2312" pitchFamily="49" charset="-122"/>
            </a:endParaRPr>
          </a:p>
          <a:p>
            <a:pPr marL="0" lvl="0" indent="0" eaLnBrk="1" hangingPunct="1">
              <a:lnSpc>
                <a:spcPct val="140000"/>
              </a:lnSpc>
            </a:pPr>
            <a:r>
              <a:rPr lang="zh-CN" altLang="en-US" b="1">
                <a:latin typeface="楷体_GB2312" pitchFamily="49" charset="-122"/>
                <a:ea typeface="楷体_GB2312" pitchFamily="49" charset="-122"/>
              </a:rPr>
              <a:t>    对于危险、有害因素，还要</a:t>
            </a:r>
            <a:r>
              <a:rPr lang="zh-CN" altLang="en-US" b="1">
                <a:solidFill>
                  <a:srgbClr val="0000FF"/>
                </a:solidFill>
                <a:latin typeface="楷体_GB2312" pitchFamily="49" charset="-122"/>
                <a:ea typeface="楷体_GB2312" pitchFamily="49" charset="-122"/>
              </a:rPr>
              <a:t>分析其触发事件</a:t>
            </a:r>
            <a:r>
              <a:rPr lang="zh-CN" altLang="en-US" b="1">
                <a:latin typeface="楷体_GB2312" pitchFamily="49" charset="-122"/>
                <a:ea typeface="楷体_GB2312" pitchFamily="49" charset="-122"/>
              </a:rPr>
              <a:t>，亦即危险、有害因素出现的条件或设想的事故模式。</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8F0728E7-9C01-48FB-9775-0284F4683536}"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38915"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CED93549-12C9-4B21-A12D-EDABA31F4468}" type="slidenum">
              <a:rPr kumimoji="1" lang="en-US" altLang="zh-CN" sz="1400">
                <a:latin typeface="Times New Roman" pitchFamily="18" charset="0"/>
              </a:rPr>
              <a:t>37</a:t>
            </a:fld>
            <a:endParaRPr kumimoji="1" lang="en-US" altLang="zh-CN" sz="1400">
              <a:latin typeface="Times New Roman" pitchFamily="18" charset="0"/>
            </a:endParaRPr>
          </a:p>
        </p:txBody>
      </p:sp>
      <p:sp>
        <p:nvSpPr>
          <p:cNvPr id="38916" name="Rectangle 5"/>
          <p:cNvSpPr/>
          <p:nvPr/>
        </p:nvSpPr>
        <p:spPr>
          <a:xfrm>
            <a:off x="527050" y="590550"/>
            <a:ext cx="2592388" cy="5238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2800" b="1">
                <a:solidFill>
                  <a:srgbClr val="FF0000"/>
                </a:solidFill>
                <a:latin typeface="楷体_GB2312" pitchFamily="49" charset="-122"/>
                <a:ea typeface="楷体_GB2312" pitchFamily="49" charset="-122"/>
              </a:rPr>
              <a:t>评价单元</a:t>
            </a:r>
            <a:endParaRPr lang="zh-CN" altLang="en-US" sz="2800" b="1">
              <a:solidFill>
                <a:srgbClr val="FF0000"/>
              </a:solidFill>
              <a:latin typeface="楷体_GB2312" pitchFamily="49" charset="-122"/>
              <a:ea typeface="楷体_GB2312" pitchFamily="49" charset="-122"/>
            </a:endParaRPr>
          </a:p>
        </p:txBody>
      </p:sp>
      <p:sp>
        <p:nvSpPr>
          <p:cNvPr id="38917" name="Rectangle 7"/>
          <p:cNvSpPr/>
          <p:nvPr/>
        </p:nvSpPr>
        <p:spPr>
          <a:xfrm>
            <a:off x="395288" y="1114425"/>
            <a:ext cx="8280400" cy="1666875"/>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50000"/>
              </a:lnSpc>
            </a:pPr>
            <a:r>
              <a:rPr lang="en-US" altLang="zh-CN" sz="2400" b="1">
                <a:latin typeface="楷体_GB2312" pitchFamily="49" charset="-122"/>
                <a:ea typeface="楷体_GB2312" pitchFamily="49" charset="-122"/>
              </a:rPr>
              <a:t>    </a:t>
            </a:r>
            <a:r>
              <a:rPr lang="zh-CN" altLang="en-US" sz="2400" b="1">
                <a:latin typeface="楷体_GB2312" pitchFamily="49" charset="-122"/>
                <a:ea typeface="楷体_GB2312" pitchFamily="49" charset="-122"/>
              </a:rPr>
              <a:t>评价单元就是在危险、有害因素分析的基础上，根据评价目标和评价方法的需要，将系统分成的有限、确定范围进行评价的单元。</a:t>
            </a:r>
            <a:endParaRPr lang="zh-CN" altLang="en-US" sz="2400" b="1">
              <a:latin typeface="楷体_GB2312" pitchFamily="49" charset="-122"/>
              <a:ea typeface="楷体_GB2312" pitchFamily="49" charset="-122"/>
            </a:endParaRPr>
          </a:p>
        </p:txBody>
      </p:sp>
      <p:sp>
        <p:nvSpPr>
          <p:cNvPr id="38918" name="Rectangle 9"/>
          <p:cNvSpPr/>
          <p:nvPr/>
        </p:nvSpPr>
        <p:spPr>
          <a:xfrm>
            <a:off x="539750" y="3028950"/>
            <a:ext cx="3281362" cy="400050"/>
          </a:xfrm>
          <a:prstGeom prst="rect">
            <a:avLst/>
          </a:prstGeom>
          <a:noFill/>
          <a:ln>
            <a:noFill/>
            <a:miter lim="800000"/>
          </a:ln>
        </p:spPr>
        <p:txBody>
          <a:bodyPr wrap="none">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r>
              <a:rPr lang="zh-CN" altLang="en-US" sz="2000" b="1">
                <a:solidFill>
                  <a:srgbClr val="FF0000"/>
                </a:solidFill>
                <a:latin typeface="楷体_GB2312" pitchFamily="49" charset="-122"/>
                <a:ea typeface="楷体_GB2312" pitchFamily="49" charset="-122"/>
              </a:rPr>
              <a:t>评价单元划分的原则和方法</a:t>
            </a:r>
            <a:endParaRPr lang="zh-CN" altLang="en-US" sz="2000" b="1">
              <a:solidFill>
                <a:srgbClr val="FF0000"/>
              </a:solidFill>
              <a:latin typeface="楷体_GB2312" pitchFamily="49" charset="-122"/>
              <a:ea typeface="楷体_GB2312" pitchFamily="49" charset="-122"/>
            </a:endParaRPr>
          </a:p>
        </p:txBody>
      </p:sp>
      <p:sp>
        <p:nvSpPr>
          <p:cNvPr id="38919" name="Rectangle 11"/>
          <p:cNvSpPr/>
          <p:nvPr/>
        </p:nvSpPr>
        <p:spPr>
          <a:xfrm>
            <a:off x="538162" y="3513138"/>
            <a:ext cx="8281988" cy="2724150"/>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160000"/>
              </a:lnSpc>
              <a:spcBef>
                <a:spcPct val="50000"/>
              </a:spcBef>
            </a:pPr>
            <a:r>
              <a:rPr lang="zh-CN" altLang="en-US" b="1">
                <a:latin typeface="楷体_GB2312" pitchFamily="49" charset="-122"/>
                <a:ea typeface="楷体_GB2312" pitchFamily="49" charset="-122"/>
              </a:rPr>
              <a:t>常用的评价单元划分原则和方法：</a:t>
            </a:r>
            <a:endParaRPr lang="zh-CN" altLang="en-US" b="1">
              <a:latin typeface="楷体_GB2312" pitchFamily="49" charset="-122"/>
              <a:ea typeface="楷体_GB2312" pitchFamily="49" charset="-122"/>
            </a:endParaRPr>
          </a:p>
          <a:p>
            <a:pPr marL="0" lvl="0" indent="0" eaLnBrk="1" hangingPunct="1">
              <a:lnSpc>
                <a:spcPct val="160000"/>
              </a:lnSpc>
              <a:spcBef>
                <a:spcPct val="50000"/>
              </a:spcBef>
            </a:pPr>
            <a:r>
              <a:rPr lang="en-US" altLang="zh-CN" b="1">
                <a:solidFill>
                  <a:srgbClr val="0000FF"/>
                </a:solidFill>
                <a:latin typeface="楷体_GB2312" pitchFamily="49" charset="-122"/>
                <a:ea typeface="楷体_GB2312" pitchFamily="49" charset="-122"/>
              </a:rPr>
              <a:t>(1)</a:t>
            </a:r>
            <a:r>
              <a:rPr lang="zh-CN" altLang="en-US" b="1">
                <a:solidFill>
                  <a:srgbClr val="0000FF"/>
                </a:solidFill>
                <a:latin typeface="楷体_GB2312" pitchFamily="49" charset="-122"/>
                <a:ea typeface="楷体_GB2312" pitchFamily="49" charset="-122"/>
              </a:rPr>
              <a:t>以危险、有害因素的类别为主划分评价单元</a:t>
            </a:r>
            <a:r>
              <a:rPr lang="zh-CN" altLang="en-US" b="1">
                <a:latin typeface="楷体_GB2312" pitchFamily="49" charset="-122"/>
                <a:ea typeface="楷体_GB2312" pitchFamily="49" charset="-122"/>
              </a:rPr>
              <a:t>：</a:t>
            </a:r>
            <a:endParaRPr lang="zh-CN" altLang="en-US" b="1">
              <a:latin typeface="楷体_GB2312" pitchFamily="49" charset="-122"/>
              <a:ea typeface="楷体_GB2312" pitchFamily="49" charset="-122"/>
            </a:endParaRPr>
          </a:p>
          <a:p>
            <a:pPr marL="0" lvl="0" indent="0" eaLnBrk="1" hangingPunct="1">
              <a:lnSpc>
                <a:spcPct val="160000"/>
              </a:lnSpc>
              <a:spcBef>
                <a:spcPct val="50000"/>
              </a:spcBef>
            </a:pPr>
            <a:r>
              <a:rPr lang="zh-CN" altLang="en-US" b="1">
                <a:latin typeface="楷体_GB2312" pitchFamily="49" charset="-122"/>
                <a:ea typeface="楷体_GB2312" pitchFamily="49" charset="-122"/>
              </a:rPr>
              <a:t>①对工艺方案、总体布置及自然条件、社会环境对系统影响等综合方面危险、有害因素的分析和评价，宜将整个系统作为一个评价单元。</a:t>
            </a:r>
            <a:endParaRPr lang="zh-CN" altLang="en-US" b="1">
              <a:latin typeface="楷体_GB2312" pitchFamily="49" charset="-122"/>
              <a:ea typeface="楷体_GB2312" pitchFamily="49" charset="-122"/>
            </a:endParaRPr>
          </a:p>
          <a:p>
            <a:pPr marL="0" lvl="0" indent="0" eaLnBrk="1" hangingPunct="1">
              <a:lnSpc>
                <a:spcPct val="160000"/>
              </a:lnSpc>
              <a:spcBef>
                <a:spcPct val="50000"/>
              </a:spcBef>
            </a:pPr>
            <a:r>
              <a:rPr lang="zh-CN" altLang="en-US" b="1">
                <a:latin typeface="楷体_GB2312" pitchFamily="49" charset="-122"/>
                <a:ea typeface="楷体_GB2312" pitchFamily="49" charset="-122"/>
              </a:rPr>
              <a:t>②将具有共性危险因素、有害因素的场所和装置划为一个单元</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8"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3197E9E5-FF8E-4786-931C-43B1E423D10F}"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39939"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27D445E9-D0B5-4DC3-BFF0-0359D018CBA0}" type="slidenum">
              <a:rPr kumimoji="1" lang="en-US" altLang="zh-CN" sz="1400">
                <a:latin typeface="Times New Roman" pitchFamily="18" charset="0"/>
              </a:rPr>
              <a:t>38</a:t>
            </a:fld>
            <a:endParaRPr kumimoji="1" lang="en-US" altLang="zh-CN" sz="1400">
              <a:latin typeface="Times New Roman" pitchFamily="18" charset="0"/>
            </a:endParaRPr>
          </a:p>
        </p:txBody>
      </p:sp>
      <p:sp>
        <p:nvSpPr>
          <p:cNvPr id="39940" name="Rectangle 4"/>
          <p:cNvSpPr/>
          <p:nvPr/>
        </p:nvSpPr>
        <p:spPr>
          <a:xfrm>
            <a:off x="468312" y="836612"/>
            <a:ext cx="8351838" cy="5278438"/>
          </a:xfrm>
          <a:prstGeom prst="rect">
            <a:avLst/>
          </a:prstGeom>
          <a:noFill/>
          <a:ln>
            <a:noFill/>
            <a:miter lim="800000"/>
          </a:ln>
        </p:spPr>
        <p:txBody>
          <a:bodyPr>
            <a:spAutoFit/>
          </a:bodyPr>
          <a:lstStyle>
            <a:defPPr algn="l" rtl="0" eaLnBrk="1" hangingPunct="1">
              <a:defRPr kumimoji="0" lang="zh-CN" altLang="en-US"/>
            </a:defPPr>
            <a:lvl1pPr marL="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a:solidFill>
                  <a:schemeClr val="tx1"/>
                </a:solidFill>
                <a:latin typeface="Arial" pitchFamily="34" charset="0"/>
                <a:ea typeface="宋体" pitchFamily="2" charset="-122"/>
              </a:defRPr>
            </a:lvl5pPr>
          </a:lstStyle>
          <a:p>
            <a:pPr marL="0" lvl="0" indent="0" eaLnBrk="1" hangingPunct="1">
              <a:lnSpc>
                <a:spcPct val="210000"/>
              </a:lnSpc>
            </a:pPr>
            <a:r>
              <a:rPr lang="en-US" altLang="zh-CN" b="1">
                <a:solidFill>
                  <a:srgbClr val="0000FF"/>
                </a:solidFill>
                <a:latin typeface="楷体_GB2312" pitchFamily="49" charset="-122"/>
                <a:ea typeface="楷体_GB2312" pitchFamily="49" charset="-122"/>
              </a:rPr>
              <a:t>(2)</a:t>
            </a:r>
            <a:r>
              <a:rPr lang="zh-CN" altLang="en-US" b="1">
                <a:solidFill>
                  <a:srgbClr val="0000FF"/>
                </a:solidFill>
                <a:latin typeface="楷体_GB2312" pitchFamily="49" charset="-122"/>
                <a:ea typeface="楷体_GB2312" pitchFamily="49" charset="-122"/>
              </a:rPr>
              <a:t>以装置和物质特征划分评价单元</a:t>
            </a:r>
            <a:r>
              <a:rPr lang="zh-CN" altLang="en-US" b="1">
                <a:latin typeface="楷体_GB2312" pitchFamily="49" charset="-122"/>
                <a:ea typeface="楷体_GB2312" pitchFamily="49" charset="-122"/>
              </a:rPr>
              <a:t> </a:t>
            </a:r>
            <a:endParaRPr lang="zh-CN" altLang="en-US" b="1">
              <a:latin typeface="楷体_GB2312" pitchFamily="49" charset="-122"/>
              <a:ea typeface="楷体_GB2312" pitchFamily="49" charset="-122"/>
            </a:endParaRPr>
          </a:p>
          <a:p>
            <a:pPr marL="0" lvl="0" indent="0" eaLnBrk="1" hangingPunct="1">
              <a:lnSpc>
                <a:spcPct val="210000"/>
              </a:lnSpc>
            </a:pPr>
            <a:r>
              <a:rPr lang="zh-CN" altLang="en-US" b="1">
                <a:latin typeface="楷体_GB2312" pitchFamily="49" charset="-122"/>
                <a:ea typeface="楷体_GB2312" pitchFamily="49" charset="-122"/>
              </a:rPr>
              <a:t> ①按装置工艺功能划分。</a:t>
            </a:r>
            <a:endParaRPr lang="zh-CN" altLang="en-US" b="1">
              <a:latin typeface="楷体_GB2312" pitchFamily="49" charset="-122"/>
              <a:ea typeface="楷体_GB2312" pitchFamily="49" charset="-122"/>
            </a:endParaRPr>
          </a:p>
          <a:p>
            <a:pPr marL="0" lvl="0" indent="0" eaLnBrk="1" hangingPunct="1">
              <a:lnSpc>
                <a:spcPct val="210000"/>
              </a:lnSpc>
            </a:pPr>
            <a:r>
              <a:rPr lang="zh-CN" altLang="en-US" b="1">
                <a:latin typeface="楷体_GB2312" pitchFamily="49" charset="-122"/>
                <a:ea typeface="楷体_GB2312" pitchFamily="49" charset="-122"/>
              </a:rPr>
              <a:t> ②按布置的相对独立性划分。</a:t>
            </a:r>
            <a:endParaRPr lang="zh-CN" altLang="en-US" b="1">
              <a:latin typeface="楷体_GB2312" pitchFamily="49" charset="-122"/>
              <a:ea typeface="楷体_GB2312" pitchFamily="49" charset="-122"/>
            </a:endParaRPr>
          </a:p>
          <a:p>
            <a:pPr marL="0" lvl="0" indent="0" eaLnBrk="1" hangingPunct="1">
              <a:lnSpc>
                <a:spcPct val="210000"/>
              </a:lnSpc>
            </a:pPr>
            <a:r>
              <a:rPr lang="zh-CN" altLang="en-US" b="1">
                <a:latin typeface="楷体_GB2312" pitchFamily="49" charset="-122"/>
                <a:ea typeface="楷体_GB2312" pitchFamily="49" charset="-122"/>
              </a:rPr>
              <a:t> ③按工艺条件划分评价单元。</a:t>
            </a:r>
            <a:endParaRPr lang="zh-CN" altLang="en-US" b="1">
              <a:latin typeface="楷体_GB2312" pitchFamily="49" charset="-122"/>
              <a:ea typeface="楷体_GB2312" pitchFamily="49" charset="-122"/>
            </a:endParaRPr>
          </a:p>
          <a:p>
            <a:pPr marL="0" lvl="0" indent="0" eaLnBrk="1" hangingPunct="1">
              <a:lnSpc>
                <a:spcPct val="210000"/>
              </a:lnSpc>
            </a:pPr>
            <a:r>
              <a:rPr lang="zh-CN" altLang="en-US" b="1">
                <a:latin typeface="楷体_GB2312" pitchFamily="49" charset="-122"/>
                <a:ea typeface="楷体_GB2312" pitchFamily="49" charset="-122"/>
              </a:rPr>
              <a:t> ④按贮存、处理危险物品的潜在化学能、毒性和危险物品的数量划分评价单元。</a:t>
            </a:r>
            <a:endParaRPr lang="zh-CN" altLang="en-US" b="1">
              <a:latin typeface="楷体_GB2312" pitchFamily="49" charset="-122"/>
              <a:ea typeface="楷体_GB2312" pitchFamily="49" charset="-122"/>
            </a:endParaRPr>
          </a:p>
          <a:p>
            <a:pPr marL="0" lvl="0" indent="0" eaLnBrk="1" hangingPunct="1">
              <a:lnSpc>
                <a:spcPct val="210000"/>
              </a:lnSpc>
            </a:pPr>
            <a:r>
              <a:rPr lang="zh-CN" altLang="en-US" b="1">
                <a:latin typeface="楷体_GB2312" pitchFamily="49" charset="-122"/>
                <a:ea typeface="楷体_GB2312" pitchFamily="49" charset="-122"/>
              </a:rPr>
              <a:t> ⑤根据以往事故资料，将发生事故能导致停产、波及范围大、造成巨大损失和伤害的关键设备作为一个单元；将危险性大且资金密度大的区域作为一个单元；将危险性特别大的区域、装置作为一个单元；将具有类似危险性潜能的单元合并为一个大单元。</a:t>
            </a:r>
            <a:endParaRPr lang="zh-CN" altLang="en-US" b="1">
              <a:latin typeface="楷体_GB2312" pitchFamily="49" charset="-122"/>
              <a:ea typeface="楷体_GB2312" pitchFamily="49" charset="-122"/>
            </a:endParaRPr>
          </a:p>
        </p:txBody>
      </p:sp>
    </p:spTree>
  </p:cSld>
  <p:clrMapOvr>
    <a:masterClrMapping/>
  </p:clrMapOvr>
  <p:transition>
    <p:pull/>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2" name="标题 3"/>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3200" b="1" i="0" u="none">
                <a:solidFill>
                  <a:schemeClr val="tx1"/>
                </a:solidFill>
                <a:latin typeface="+mj-lt"/>
                <a:ea typeface="+mj-ea"/>
                <a:cs typeface="+mj-cs"/>
              </a:defRPr>
            </a:lvl1pPr>
            <a:lvl2pPr algn="ctr" rtl="0" eaLnBrk="0" fontAlgn="base" hangingPunct="0">
              <a:spcBef>
                <a:spcPct val="0"/>
              </a:spcBef>
              <a:spcAft>
                <a:spcPct val="0"/>
              </a:spcAft>
              <a:defRPr lang="zh-CN" altLang="en-US" sz="3200" b="1">
                <a:solidFill>
                  <a:schemeClr val="tx1"/>
                </a:solidFill>
                <a:latin typeface="Times New Roman" pitchFamily="18" charset="0"/>
                <a:ea typeface="宋体" pitchFamily="2" charset="-122"/>
              </a:defRPr>
            </a:lvl2pPr>
            <a:lvl3pPr algn="ctr" rtl="0" eaLnBrk="0" fontAlgn="base" hangingPunct="0">
              <a:spcBef>
                <a:spcPct val="0"/>
              </a:spcBef>
              <a:spcAft>
                <a:spcPct val="0"/>
              </a:spcAft>
              <a:defRPr lang="zh-CN" altLang="en-US" sz="3200" b="1">
                <a:solidFill>
                  <a:schemeClr val="tx1"/>
                </a:solidFill>
                <a:latin typeface="Times New Roman" pitchFamily="18" charset="0"/>
                <a:ea typeface="宋体" pitchFamily="2" charset="-122"/>
              </a:defRPr>
            </a:lvl3pPr>
            <a:lvl4pPr algn="ctr" rtl="0" eaLnBrk="0" fontAlgn="base" hangingPunct="0">
              <a:spcBef>
                <a:spcPct val="0"/>
              </a:spcBef>
              <a:spcAft>
                <a:spcPct val="0"/>
              </a:spcAft>
              <a:defRPr lang="zh-CN" altLang="en-US" sz="3200" b="1">
                <a:solidFill>
                  <a:schemeClr val="tx1"/>
                </a:solidFill>
                <a:latin typeface="Times New Roman" pitchFamily="18" charset="0"/>
                <a:ea typeface="宋体" pitchFamily="2" charset="-122"/>
              </a:defRPr>
            </a:lvl4pPr>
            <a:lvl5pPr algn="ctr" rtl="0" eaLnBrk="0" fontAlgn="base" hangingPunct="0">
              <a:spcBef>
                <a:spcPct val="0"/>
              </a:spcBef>
              <a:spcAft>
                <a:spcPct val="0"/>
              </a:spcAft>
              <a:defRPr lang="zh-CN" altLang="en-US" sz="3200" b="1">
                <a:solidFill>
                  <a:schemeClr val="tx1"/>
                </a:solidFill>
                <a:latin typeface="Times New Roman" pitchFamily="18" charset="0"/>
                <a:ea typeface="宋体" pitchFamily="2" charset="-122"/>
              </a:defRPr>
            </a:lvl5pPr>
            <a:lvl6pPr marL="457200" algn="ctr" rtl="0" fontAlgn="base">
              <a:spcBef>
                <a:spcPct val="0"/>
              </a:spcBef>
              <a:spcAft>
                <a:spcPct val="0"/>
              </a:spcAft>
              <a:defRPr lang="zh-CN" altLang="en-US" sz="3200" b="1">
                <a:solidFill>
                  <a:schemeClr val="tx1"/>
                </a:solidFill>
                <a:latin typeface="Times New Roman" pitchFamily="18" charset="0"/>
                <a:ea typeface="宋体" pitchFamily="2" charset="-122"/>
              </a:defRPr>
            </a:lvl6pPr>
            <a:lvl7pPr marL="914400" algn="ctr" rtl="0" fontAlgn="base">
              <a:spcBef>
                <a:spcPct val="0"/>
              </a:spcBef>
              <a:spcAft>
                <a:spcPct val="0"/>
              </a:spcAft>
              <a:defRPr lang="zh-CN" altLang="en-US" sz="3200" b="1">
                <a:solidFill>
                  <a:schemeClr val="tx1"/>
                </a:solidFill>
                <a:latin typeface="Times New Roman" pitchFamily="18" charset="0"/>
                <a:ea typeface="宋体" pitchFamily="2" charset="-122"/>
              </a:defRPr>
            </a:lvl7pPr>
            <a:lvl8pPr marL="1371600" algn="ctr" rtl="0" fontAlgn="base">
              <a:spcBef>
                <a:spcPct val="0"/>
              </a:spcBef>
              <a:spcAft>
                <a:spcPct val="0"/>
              </a:spcAft>
              <a:defRPr lang="zh-CN" altLang="en-US" sz="3200" b="1">
                <a:solidFill>
                  <a:schemeClr val="tx1"/>
                </a:solidFill>
                <a:latin typeface="Times New Roman" pitchFamily="18" charset="0"/>
                <a:ea typeface="宋体" pitchFamily="2" charset="-122"/>
              </a:defRPr>
            </a:lvl8pPr>
            <a:lvl9pPr marL="1828800" algn="ctr" rtl="0" fontAlgn="base">
              <a:spcBef>
                <a:spcPct val="0"/>
              </a:spcBef>
              <a:spcAft>
                <a:spcPct val="0"/>
              </a:spcAft>
              <a:defRPr lang="zh-CN" altLang="en-US" sz="3200" b="1">
                <a:solidFill>
                  <a:schemeClr val="tx1"/>
                </a:solidFill>
                <a:latin typeface="Times New Roman" pitchFamily="18" charset="0"/>
                <a:ea typeface="宋体" pitchFamily="2" charset="-122"/>
              </a:defRPr>
            </a:lvl9pPr>
          </a:lstStyle>
          <a:p>
            <a:pPr lvl="0"/>
            <a:r>
              <a:rPr lang="zh-CN" altLang="en-US">
                <a:solidFill>
                  <a:srgbClr val="0000FF"/>
                </a:solidFill>
                <a:latin typeface="黑体" pitchFamily="49" charset="-122"/>
                <a:ea typeface="黑体" pitchFamily="49" charset="-122"/>
              </a:rPr>
              <a:t>二、</a:t>
            </a:r>
            <a:r>
              <a:rPr lang="en-US" altLang="zh-CN">
                <a:solidFill>
                  <a:srgbClr val="0000FF"/>
                </a:solidFill>
                <a:latin typeface="黑体" pitchFamily="49" charset="-122"/>
                <a:ea typeface="黑体" pitchFamily="49" charset="-122"/>
              </a:rPr>
              <a:t>	</a:t>
            </a:r>
            <a:r>
              <a:rPr lang="zh-CN" altLang="en-US">
                <a:solidFill>
                  <a:srgbClr val="0000FF"/>
                </a:solidFill>
                <a:latin typeface="黑体" pitchFamily="49" charset="-122"/>
                <a:ea typeface="黑体" pitchFamily="49" charset="-122"/>
              </a:rPr>
              <a:t>安全评价方法</a:t>
            </a:r>
            <a:endParaRPr lang="zh-CN" altLang="en-US"/>
          </a:p>
        </p:txBody>
      </p:sp>
      <p:sp>
        <p:nvSpPr>
          <p:cNvPr id="40963" name="内容占位符 4"/>
          <p:cNvSpPr/>
          <p:nvPr>
            <p:ph idx="4294967295"/>
          </p:nvPr>
        </p:nvSpPr>
        <p:spPr>
          <a:xfrm>
            <a:off x="685800" y="1981200"/>
            <a:ext cx="7772400" cy="4114800"/>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 typeface="Wingdings" pitchFamily="2" charset="2"/>
              <a:buChar char="n"/>
              <a:defRPr kumimoji="0" lang="zh-CN" altLang="en-US" sz="3200" b="0" i="0" u="none">
                <a:solidFill>
                  <a:schemeClr val="accent2"/>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Wingdings" pitchFamily="2" charset="2"/>
              <a:buChar char="n"/>
              <a:defRPr kumimoji="0" lang="zh-CN" altLang="en-US" sz="2800" b="0" i="0" u="none">
                <a:solidFill>
                  <a:schemeClr val="accent2"/>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 typeface="Wingdings" pitchFamily="2" charset="2"/>
              <a:buChar char="n"/>
              <a:defRPr kumimoji="0" lang="zh-CN" altLang="en-US" sz="2400" b="0" i="0" u="none">
                <a:solidFill>
                  <a:schemeClr val="accent2"/>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itchFamily="2" charset="2"/>
              <a:buChar char="n"/>
              <a:defRPr kumimoji="0" lang="zh-CN" altLang="en-US" sz="2000" b="0" i="0" u="none">
                <a:solidFill>
                  <a:schemeClr val="accent2"/>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itchFamily="2" charset="2"/>
              <a:buChar char="n"/>
              <a:defRPr kumimoji="0" lang="zh-CN" altLang="en-US" sz="2000" b="0" i="0" u="none">
                <a:solidFill>
                  <a:schemeClr val="accent2"/>
                </a:solidFill>
                <a:latin typeface="+mn-lt"/>
                <a:ea typeface="+mn-ea"/>
              </a:defRPr>
            </a:lvl5pPr>
            <a:lvl6pPr marL="2514600" indent="-228600" algn="l" rtl="0" fontAlgn="base">
              <a:spcBef>
                <a:spcPct val="20000"/>
              </a:spcBef>
              <a:spcAft>
                <a:spcPct val="0"/>
              </a:spcAft>
              <a:buFont typeface="Wingdings" pitchFamily="2" charset="2"/>
              <a:buChar char="n"/>
              <a:defRPr lang="zh-CN" altLang="en-US" sz="2000">
                <a:solidFill>
                  <a:schemeClr val="accent2"/>
                </a:solidFill>
                <a:latin typeface="+mn-lt"/>
                <a:ea typeface="+mn-ea"/>
              </a:defRPr>
            </a:lvl6pPr>
            <a:lvl7pPr marL="2971800" indent="-228600" algn="l" rtl="0" fontAlgn="base">
              <a:spcBef>
                <a:spcPct val="20000"/>
              </a:spcBef>
              <a:spcAft>
                <a:spcPct val="0"/>
              </a:spcAft>
              <a:buFont typeface="Wingdings" pitchFamily="2" charset="2"/>
              <a:buChar char="n"/>
              <a:defRPr lang="zh-CN" altLang="en-US" sz="2000">
                <a:solidFill>
                  <a:schemeClr val="accent2"/>
                </a:solidFill>
                <a:latin typeface="+mn-lt"/>
                <a:ea typeface="+mn-ea"/>
              </a:defRPr>
            </a:lvl7pPr>
            <a:lvl8pPr marL="3429000" indent="-228600" algn="l" rtl="0" fontAlgn="base">
              <a:spcBef>
                <a:spcPct val="20000"/>
              </a:spcBef>
              <a:spcAft>
                <a:spcPct val="0"/>
              </a:spcAft>
              <a:buFont typeface="Wingdings" pitchFamily="2" charset="2"/>
              <a:buChar char="n"/>
              <a:defRPr lang="zh-CN" altLang="en-US" sz="2000">
                <a:solidFill>
                  <a:schemeClr val="accent2"/>
                </a:solidFill>
                <a:latin typeface="+mn-lt"/>
                <a:ea typeface="+mn-ea"/>
              </a:defRPr>
            </a:lvl8pPr>
            <a:lvl9pPr marL="3886200" indent="-228600" algn="l" rtl="0" fontAlgn="base">
              <a:spcBef>
                <a:spcPct val="20000"/>
              </a:spcBef>
              <a:spcAft>
                <a:spcPct val="0"/>
              </a:spcAft>
              <a:buFont typeface="Wingdings" pitchFamily="2" charset="2"/>
              <a:buChar char="n"/>
              <a:defRPr lang="zh-CN" altLang="en-US" sz="2000">
                <a:solidFill>
                  <a:schemeClr val="accent2"/>
                </a:solidFill>
                <a:latin typeface="+mn-lt"/>
                <a:ea typeface="+mn-ea"/>
              </a:defRPr>
            </a:lvl9pPr>
          </a:lstStyle>
          <a:p>
            <a:pPr lvl="0"/>
            <a:r>
              <a:rPr lang="en-US" altLang="zh-CN"/>
              <a:t>JHA</a:t>
            </a:r>
            <a:endParaRPr lang="en-US" altLang="zh-CN"/>
          </a:p>
          <a:p>
            <a:pPr lvl="0"/>
            <a:r>
              <a:rPr lang="en-US" altLang="zh-CN"/>
              <a:t>LEC</a:t>
            </a:r>
            <a:endParaRPr lang="en-US" altLang="zh-CN"/>
          </a:p>
          <a:p>
            <a:pPr lvl="0"/>
            <a:r>
              <a:rPr lang="en-US" altLang="zh-CN"/>
              <a:t>MES</a:t>
            </a:r>
            <a:endParaRPr lang="en-US" altLang="zh-CN"/>
          </a:p>
          <a:p>
            <a:pPr lvl="0"/>
            <a:r>
              <a:rPr lang="en-US" altLang="zh-CN"/>
              <a:t>MLS</a:t>
            </a:r>
            <a:endParaRPr lang="zh-CN" altLang="en-US"/>
          </a:p>
        </p:txBody>
      </p:sp>
      <p:sp>
        <p:nvSpPr>
          <p:cNvPr id="40964"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C99E57B3-DF44-4AA1-A557-93DFE437B272}"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40965"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E19E45C4-160E-40F6-A983-0F3F744EEE3E}" type="slidenum">
              <a:rPr kumimoji="1" lang="en-US" altLang="zh-CN" sz="1400">
                <a:latin typeface="Times New Roman" pitchFamily="18" charset="0"/>
              </a:rPr>
              <a:t>39</a:t>
            </a:fld>
            <a:endParaRPr kumimoji="1" lang="en-US" altLang="zh-CN" sz="1400">
              <a:latin typeface="Times New Roman" pitchFamily="18" charset="0"/>
            </a:endParaRPr>
          </a:p>
        </p:txBody>
      </p:sp>
    </p:spTree>
  </p:cSld>
  <p:clrMapOvr>
    <a:masterClrMapping/>
  </p:clrMapOvr>
  <p:transition>
    <p:pull/>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标题 3"/>
          <p:cNvSpPr/>
          <p:nvPr>
            <p:ph type="title" idx="4294967295"/>
          </p:nvPr>
        </p:nvSpPr>
        <p:spPr>
          <a:xfrm>
            <a:off x="685800" y="609600"/>
            <a:ext cx="7772400" cy="1143000"/>
          </a:xfrm>
          <a:prstGeom prst="rect">
            <a:avLst/>
          </a:prstGeom>
          <a:noFill/>
          <a:ln>
            <a:miter lim="800000"/>
          </a:ln>
        </p:spPr>
        <p:txBody>
          <a:bodyPr vert="horz" wrap="square" lIns="91440" tIns="45720" rIns="91440" bIns="45720" anchor="ctr" anchorCtr="0">
            <a:noAutofit/>
          </a:bodyPr>
          <a:lstStyle>
            <a:lvl1pPr marL="0" indent="0" algn="ctr" defTabSz="914400" rtl="0" eaLnBrk="0" fontAlgn="base" hangingPunct="0">
              <a:lnSpc>
                <a:spcPct val="100000"/>
              </a:lnSpc>
              <a:spcBef>
                <a:spcPct val="0"/>
              </a:spcBef>
              <a:spcAft>
                <a:spcPct val="0"/>
              </a:spcAft>
              <a:buClrTx/>
              <a:buSzTx/>
              <a:buFontTx/>
              <a:buNone/>
              <a:defRPr kumimoji="0" lang="zh-CN" altLang="en-US" sz="3200" b="1" i="0" u="none">
                <a:solidFill>
                  <a:schemeClr val="tx1"/>
                </a:solidFill>
                <a:latin typeface="+mj-lt"/>
                <a:ea typeface="+mj-ea"/>
                <a:cs typeface="+mj-cs"/>
              </a:defRPr>
            </a:lvl1pPr>
            <a:lvl2pPr algn="ctr" rtl="0" eaLnBrk="0" fontAlgn="base" hangingPunct="0">
              <a:spcBef>
                <a:spcPct val="0"/>
              </a:spcBef>
              <a:spcAft>
                <a:spcPct val="0"/>
              </a:spcAft>
              <a:defRPr lang="zh-CN" altLang="en-US" sz="3200" b="1">
                <a:solidFill>
                  <a:schemeClr val="tx1"/>
                </a:solidFill>
                <a:latin typeface="Times New Roman" pitchFamily="18" charset="0"/>
                <a:ea typeface="宋体" pitchFamily="2" charset="-122"/>
              </a:defRPr>
            </a:lvl2pPr>
            <a:lvl3pPr algn="ctr" rtl="0" eaLnBrk="0" fontAlgn="base" hangingPunct="0">
              <a:spcBef>
                <a:spcPct val="0"/>
              </a:spcBef>
              <a:spcAft>
                <a:spcPct val="0"/>
              </a:spcAft>
              <a:defRPr lang="zh-CN" altLang="en-US" sz="3200" b="1">
                <a:solidFill>
                  <a:schemeClr val="tx1"/>
                </a:solidFill>
                <a:latin typeface="Times New Roman" pitchFamily="18" charset="0"/>
                <a:ea typeface="宋体" pitchFamily="2" charset="-122"/>
              </a:defRPr>
            </a:lvl3pPr>
            <a:lvl4pPr algn="ctr" rtl="0" eaLnBrk="0" fontAlgn="base" hangingPunct="0">
              <a:spcBef>
                <a:spcPct val="0"/>
              </a:spcBef>
              <a:spcAft>
                <a:spcPct val="0"/>
              </a:spcAft>
              <a:defRPr lang="zh-CN" altLang="en-US" sz="3200" b="1">
                <a:solidFill>
                  <a:schemeClr val="tx1"/>
                </a:solidFill>
                <a:latin typeface="Times New Roman" pitchFamily="18" charset="0"/>
                <a:ea typeface="宋体" pitchFamily="2" charset="-122"/>
              </a:defRPr>
            </a:lvl4pPr>
            <a:lvl5pPr algn="ctr" rtl="0" eaLnBrk="0" fontAlgn="base" hangingPunct="0">
              <a:spcBef>
                <a:spcPct val="0"/>
              </a:spcBef>
              <a:spcAft>
                <a:spcPct val="0"/>
              </a:spcAft>
              <a:defRPr lang="zh-CN" altLang="en-US" sz="3200" b="1">
                <a:solidFill>
                  <a:schemeClr val="tx1"/>
                </a:solidFill>
                <a:latin typeface="Times New Roman" pitchFamily="18" charset="0"/>
                <a:ea typeface="宋体" pitchFamily="2" charset="-122"/>
              </a:defRPr>
            </a:lvl5pPr>
            <a:lvl6pPr marL="457200" algn="ctr" rtl="0" fontAlgn="base">
              <a:spcBef>
                <a:spcPct val="0"/>
              </a:spcBef>
              <a:spcAft>
                <a:spcPct val="0"/>
              </a:spcAft>
              <a:defRPr lang="zh-CN" altLang="en-US" sz="3200" b="1">
                <a:solidFill>
                  <a:schemeClr val="tx1"/>
                </a:solidFill>
                <a:latin typeface="Times New Roman" pitchFamily="18" charset="0"/>
                <a:ea typeface="宋体" pitchFamily="2" charset="-122"/>
              </a:defRPr>
            </a:lvl6pPr>
            <a:lvl7pPr marL="914400" algn="ctr" rtl="0" fontAlgn="base">
              <a:spcBef>
                <a:spcPct val="0"/>
              </a:spcBef>
              <a:spcAft>
                <a:spcPct val="0"/>
              </a:spcAft>
              <a:defRPr lang="zh-CN" altLang="en-US" sz="3200" b="1">
                <a:solidFill>
                  <a:schemeClr val="tx1"/>
                </a:solidFill>
                <a:latin typeface="Times New Roman" pitchFamily="18" charset="0"/>
                <a:ea typeface="宋体" pitchFamily="2" charset="-122"/>
              </a:defRPr>
            </a:lvl7pPr>
            <a:lvl8pPr marL="1371600" algn="ctr" rtl="0" fontAlgn="base">
              <a:spcBef>
                <a:spcPct val="0"/>
              </a:spcBef>
              <a:spcAft>
                <a:spcPct val="0"/>
              </a:spcAft>
              <a:defRPr lang="zh-CN" altLang="en-US" sz="3200" b="1">
                <a:solidFill>
                  <a:schemeClr val="tx1"/>
                </a:solidFill>
                <a:latin typeface="Times New Roman" pitchFamily="18" charset="0"/>
                <a:ea typeface="宋体" pitchFamily="2" charset="-122"/>
              </a:defRPr>
            </a:lvl8pPr>
            <a:lvl9pPr marL="1828800" algn="ctr" rtl="0" fontAlgn="base">
              <a:spcBef>
                <a:spcPct val="0"/>
              </a:spcBef>
              <a:spcAft>
                <a:spcPct val="0"/>
              </a:spcAft>
              <a:defRPr lang="zh-CN" altLang="en-US" sz="3200" b="1">
                <a:solidFill>
                  <a:schemeClr val="tx1"/>
                </a:solidFill>
                <a:latin typeface="Times New Roman" pitchFamily="18" charset="0"/>
                <a:ea typeface="宋体" pitchFamily="2" charset="-122"/>
              </a:defRPr>
            </a:lvl9pPr>
          </a:lstStyle>
          <a:p>
            <a:pPr lvl="0"/>
            <a:r>
              <a:rPr lang="en-US" altLang="zh-CN"/>
              <a:t>1. </a:t>
            </a:r>
            <a:r>
              <a:rPr lang="zh-CN" altLang="en-US"/>
              <a:t>作业风险评估</a:t>
            </a:r>
            <a:endParaRPr lang="zh-CN" altLang="en-US"/>
          </a:p>
        </p:txBody>
      </p:sp>
      <p:sp>
        <p:nvSpPr>
          <p:cNvPr id="41987" name="内容占位符 4"/>
          <p:cNvSpPr/>
          <p:nvPr>
            <p:ph idx="4294967295"/>
          </p:nvPr>
        </p:nvSpPr>
        <p:spPr>
          <a:xfrm>
            <a:off x="685800" y="1981200"/>
            <a:ext cx="7772400" cy="4114800"/>
          </a:xfrm>
          <a:prstGeom prst="rect">
            <a:avLst/>
          </a:prstGeom>
          <a:noFill/>
          <a:ln>
            <a:miter lim="800000"/>
          </a:ln>
        </p:spPr>
        <p:txBody>
          <a:bodyPr vert="horz" wrap="square" lIns="91440" tIns="45720" rIns="91440" bIns="45720" anchor="t" anchorCtr="0">
            <a:noAutofit/>
          </a:bodyPr>
          <a:lstStyle>
            <a:lvl1pPr marL="342900" indent="-342900" algn="l" defTabSz="914400" rtl="0" eaLnBrk="0" fontAlgn="base" hangingPunct="0">
              <a:lnSpc>
                <a:spcPct val="100000"/>
              </a:lnSpc>
              <a:spcBef>
                <a:spcPct val="20000"/>
              </a:spcBef>
              <a:spcAft>
                <a:spcPct val="0"/>
              </a:spcAft>
              <a:buClrTx/>
              <a:buSzTx/>
              <a:buFont typeface="Wingdings" pitchFamily="2" charset="2"/>
              <a:buChar char="n"/>
              <a:defRPr kumimoji="0" lang="zh-CN" altLang="en-US" sz="3200" b="0" i="0" u="none">
                <a:solidFill>
                  <a:schemeClr val="accent2"/>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 typeface="Wingdings" pitchFamily="2" charset="2"/>
              <a:buChar char="n"/>
              <a:defRPr kumimoji="0" lang="zh-CN" altLang="en-US" sz="2800" b="0" i="0" u="none">
                <a:solidFill>
                  <a:schemeClr val="accent2"/>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 typeface="Wingdings" pitchFamily="2" charset="2"/>
              <a:buChar char="n"/>
              <a:defRPr kumimoji="0" lang="zh-CN" altLang="en-US" sz="2400" b="0" i="0" u="none">
                <a:solidFill>
                  <a:schemeClr val="accent2"/>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 typeface="Wingdings" pitchFamily="2" charset="2"/>
              <a:buChar char="n"/>
              <a:defRPr kumimoji="0" lang="zh-CN" altLang="en-US" sz="2000" b="0" i="0" u="none">
                <a:solidFill>
                  <a:schemeClr val="accent2"/>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 typeface="Wingdings" pitchFamily="2" charset="2"/>
              <a:buChar char="n"/>
              <a:defRPr kumimoji="0" lang="zh-CN" altLang="en-US" sz="2000" b="0" i="0" u="none">
                <a:solidFill>
                  <a:schemeClr val="accent2"/>
                </a:solidFill>
                <a:latin typeface="+mn-lt"/>
                <a:ea typeface="+mn-ea"/>
              </a:defRPr>
            </a:lvl5pPr>
            <a:lvl6pPr marL="2514600" indent="-228600" algn="l" rtl="0" fontAlgn="base">
              <a:spcBef>
                <a:spcPct val="20000"/>
              </a:spcBef>
              <a:spcAft>
                <a:spcPct val="0"/>
              </a:spcAft>
              <a:buFont typeface="Wingdings" pitchFamily="2" charset="2"/>
              <a:buChar char="n"/>
              <a:defRPr lang="zh-CN" altLang="en-US" sz="2000">
                <a:solidFill>
                  <a:schemeClr val="accent2"/>
                </a:solidFill>
                <a:latin typeface="+mn-lt"/>
                <a:ea typeface="+mn-ea"/>
              </a:defRPr>
            </a:lvl6pPr>
            <a:lvl7pPr marL="2971800" indent="-228600" algn="l" rtl="0" fontAlgn="base">
              <a:spcBef>
                <a:spcPct val="20000"/>
              </a:spcBef>
              <a:spcAft>
                <a:spcPct val="0"/>
              </a:spcAft>
              <a:buFont typeface="Wingdings" pitchFamily="2" charset="2"/>
              <a:buChar char="n"/>
              <a:defRPr lang="zh-CN" altLang="en-US" sz="2000">
                <a:solidFill>
                  <a:schemeClr val="accent2"/>
                </a:solidFill>
                <a:latin typeface="+mn-lt"/>
                <a:ea typeface="+mn-ea"/>
              </a:defRPr>
            </a:lvl7pPr>
            <a:lvl8pPr marL="3429000" indent="-228600" algn="l" rtl="0" fontAlgn="base">
              <a:spcBef>
                <a:spcPct val="20000"/>
              </a:spcBef>
              <a:spcAft>
                <a:spcPct val="0"/>
              </a:spcAft>
              <a:buFont typeface="Wingdings" pitchFamily="2" charset="2"/>
              <a:buChar char="n"/>
              <a:defRPr lang="zh-CN" altLang="en-US" sz="2000">
                <a:solidFill>
                  <a:schemeClr val="accent2"/>
                </a:solidFill>
                <a:latin typeface="+mn-lt"/>
                <a:ea typeface="+mn-ea"/>
              </a:defRPr>
            </a:lvl8pPr>
            <a:lvl9pPr marL="3886200" indent="-228600" algn="l" rtl="0" fontAlgn="base">
              <a:spcBef>
                <a:spcPct val="20000"/>
              </a:spcBef>
              <a:spcAft>
                <a:spcPct val="0"/>
              </a:spcAft>
              <a:buFont typeface="Wingdings" pitchFamily="2" charset="2"/>
              <a:buChar char="n"/>
              <a:defRPr lang="zh-CN" altLang="en-US" sz="2000">
                <a:solidFill>
                  <a:schemeClr val="accent2"/>
                </a:solidFill>
                <a:latin typeface="+mn-lt"/>
                <a:ea typeface="+mn-ea"/>
              </a:defRPr>
            </a:lvl9pPr>
          </a:lstStyle>
          <a:p/>
        </p:txBody>
      </p:sp>
      <p:sp>
        <p:nvSpPr>
          <p:cNvPr id="41988" name="日期占位符 1"/>
          <p:cNvSpPr txBox="1">
            <a:spLocks noGrp="1"/>
          </p:cNvSpPr>
          <p:nvPr>
            <p:ph type="dt" idx="4294967295"/>
          </p:nvPr>
        </p:nvSpPr>
        <p:spPr bwMode="auto">
          <a:xfrm>
            <a:off x="32385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fld id="{2EB11B6B-78A0-4305-B406-2C3B8C381258}" type="datetime1">
              <a:rPr kumimoji="1" lang="zh-CN" altLang="en-US" sz="1400">
                <a:latin typeface="Times New Roman" pitchFamily="18" charset="0"/>
              </a:rPr>
              <a:t>2024/8/31</a:t>
            </a:fld>
            <a:endParaRPr kumimoji="1" lang="en-US" altLang="zh-CN" sz="1400">
              <a:latin typeface="Times New Roman" pitchFamily="18" charset="0"/>
            </a:endParaRPr>
          </a:p>
        </p:txBody>
      </p:sp>
      <p:sp>
        <p:nvSpPr>
          <p:cNvPr id="41989" name="灯片编号占位符 2"/>
          <p:cNvSpPr txBox="1">
            <a:spLocks noGrp="1"/>
          </p:cNvSpPr>
          <p:nvPr>
            <p:ph type="sldNum" idx="4294967295"/>
          </p:nvPr>
        </p:nvSpPr>
        <p:spPr bwMode="auto">
          <a:xfrm>
            <a:off x="6553200" y="6481763"/>
            <a:ext cx="21336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numCol="1" compatLnSpc="1">
            <a:prstTxWarp prst="textNoShape">
              <a:avLst/>
            </a:prstTxWarp>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r" eaLnBrk="1" hangingPunct="1"/>
            <a:fld id="{DDE21E7E-465C-4E00-A1BB-17912631512A}" type="slidenum">
              <a:rPr kumimoji="1" lang="en-US" altLang="zh-CN" sz="1400">
                <a:latin typeface="Times New Roman" pitchFamily="18" charset="0"/>
              </a:rPr>
              <a:t>40</a:t>
            </a:fld>
            <a:endParaRPr kumimoji="1" lang="en-US" altLang="zh-CN" sz="1400">
              <a:latin typeface="Times New Roman" pitchFamily="18" charset="0"/>
            </a:endParaRPr>
          </a:p>
        </p:txBody>
      </p:sp>
    </p:spTree>
  </p:cSld>
  <p:clrMapOvr>
    <a:masterClrMapping/>
  </p:clrMapOvr>
  <p:transition>
    <p:pull/>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https://d.book118.com/587013103044006026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默认设计模板">
  <a:themeElements>
    <a:clrScheme name="1_默认设计模板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默认设计模板">
      <a:majorFont>
        <a:latin typeface="Times New Roman" charset="0"/>
        <a:ea typeface="宋体" charset="-122"/>
        <a:cs typeface="Arial"/>
      </a:majorFont>
      <a:minorFont>
        <a:latin typeface="Times New Roman" charset="0"/>
        <a:ea typeface="宋体" charset="-12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默认设计模板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1_默认设计模板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1_默认设计模板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1_默认设计模板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1_默认设计模板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1_默认设计模板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1_默认设计模板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extraClrScheme>
    <a:extraClrScheme>
      <a:clrScheme name="">
        <a:dk1>
          <a:srgbClr val="FFFFFF"/>
        </a:dk1>
        <a:lt1>
          <a:srgbClr val="0000FF"/>
        </a:lt1>
        <a:dk2>
          <a:srgbClr val="FFFF00"/>
        </a:dk2>
        <a:lt2>
          <a:srgbClr val="0000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extraClrScheme>
    <a:extraClrScheme>
      <a:clrScheme name="">
        <a:dk1>
          <a:srgbClr val="000000"/>
        </a:dk1>
        <a:lt1>
          <a:srgbClr val="FFFFCC"/>
        </a:lt1>
        <a:dk2>
          <a:srgbClr val="808000"/>
        </a:dk2>
        <a:lt2>
          <a:srgbClr val="666633"/>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extraClrScheme>
    <a:extraClrScheme>
      <a:clrScheme name="">
        <a:dk1>
          <a:srgbClr val="000000"/>
        </a:dk1>
        <a:lt1>
          <a:srgbClr val="FFFFFF"/>
        </a:lt1>
        <a:dk2>
          <a:srgbClr val="000000"/>
        </a:dk2>
        <a:lt2>
          <a:srgbClr val="333333"/>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extraClrScheme>
    <a:extraClrScheme>
      <a:clrScheme name="">
        <a:dk1>
          <a:srgbClr val="000000"/>
        </a:dk1>
        <a:lt1>
          <a:srgbClr val="FFFFFF"/>
        </a:lt1>
        <a:dk2>
          <a:srgbClr val="000000"/>
        </a:dk2>
        <a:lt2>
          <a:srgbClr val="80808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extraClrScheme>
    <a:extraClrScheme>
      <a:clrScheme name="">
        <a:dk1>
          <a:srgbClr val="000000"/>
        </a:dk1>
        <a:lt1>
          <a:srgbClr val="FFFFFF"/>
        </a:lt1>
        <a:dk2>
          <a:srgbClr val="000000"/>
        </a:dk2>
        <a:lt2>
          <a:srgbClr val="80808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extraClrScheme>
    <a:extraClrScheme>
      <a:clrScheme name="">
        <a:dk1>
          <a:srgbClr val="000000"/>
        </a:dk1>
        <a:lt1>
          <a:srgbClr val="FFFFFF"/>
        </a:lt1>
        <a:dk2>
          <a:srgbClr val="000000"/>
        </a:dk2>
        <a:lt2>
          <a:srgbClr val="80808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311</Paragraphs>
  <Slides>41</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41</vt:i4>
      </vt:variant>
    </vt:vector>
  </HeadingPairs>
  <TitlesOfParts>
    <vt:vector baseType="lpstr" size="52">
      <vt:lpstr>Arial</vt:lpstr>
      <vt:lpstr>Calibri</vt:lpstr>
      <vt:lpstr>Times New Roman</vt:lpstr>
      <vt:lpstr>宋体</vt:lpstr>
      <vt:lpstr>Wingdings</vt:lpstr>
      <vt:lpstr>华文中宋</vt:lpstr>
      <vt:lpstr>Wide Latin</vt:lpstr>
      <vt:lpstr>华文隶书</vt:lpstr>
      <vt:lpstr>黑体</vt:lpstr>
      <vt:lpstr>楷体_GB2312</vt:lpstr>
      <vt:lpstr>Office Theme</vt:lpstr>
      <vt:lpstr>PowerPoint Presentation</vt:lpstr>
      <vt:lpstr>PowerPoint Presentation</vt:lpstr>
      <vt:lpstr>主要内容</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二、	安全评价方法</vt:lpstr>
      <vt:lpstr>1. 作业风险评估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2024-08-31T07:04:58.066</cp:lastPrinted>
  <dcterms:created xsi:type="dcterms:W3CDTF">2024-08-30T23:04:58Z</dcterms:created>
  <dcterms:modified xsi:type="dcterms:W3CDTF">2024-08-30T23:05:00Z</dcterms:modified>
</cp:coreProperties>
</file>