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5"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Tree>
    <p:extLst>
      <p:ext uri="{BB962C8B-B14F-4D97-AF65-F5344CB8AC3E}">
        <p14:creationId xmlns:p14="http://schemas.microsoft.com/office/powerpoint/2010/main" val="39088067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2754A78-AF36-426A-AF72-25A87C98B7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731E40-099C-499F-9641-1989FB3B5E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4172164-2C8A-4011-89FE-E87508B9EA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085C000-84C3-4FB6-80E9-80EF2293F2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603F1C4-DE4E-413C-B22F-4147B39417E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D301C1E-69DC-4974-9D14-CC4AE18060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68922B9-C1BA-4DEB-B1EB-4C6E69446EB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D2AFB1-F261-45B5-A3F1-E9E08A8A39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0328C0-6EFE-4E46-803A-E6DF3A3074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7F47E2-F1EB-4E21-B506-8B4BCFFA84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63B39D-CCA6-465C-94FE-A4D0D329AA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DEFAULT">
    <p:spTree>
      <p:nvGrpSpPr>
        <p:cNvPr id="1" name=""/>
        <p:cNvGrpSpPr/>
        <p:nvPr/>
      </p:nvGrpSpPr>
      <p:grpSpPr>
        <a:xfrm>
          <a:off x="0" y="0"/>
          <a:ext cx="0" cy="0"/>
        </a:xfrm>
      </p:grpSpPr>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hexin?subject=history#pid=65a0ebd39927cb11081231e0#tid=65a7a015945c24000a5fb55a#sourcefrom=">
    <p:spTree>
      <p:nvGrpSpPr>
        <p:cNvPr id="1" name=""/>
        <p:cNvGrpSpPr/>
        <p:nvPr/>
      </p:nvGrpSpPr>
      <p:grpSpPr>
        <a:xfrm>
          <a:off x="0" y="0"/>
          <a:ext cx="0" cy="0"/>
        </a:xfrm>
      </p:grpSpPr>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Cover">
    <p:spTree>
      <p:nvGrpSpPr>
        <p:cNvPr id="1" name=""/>
        <p:cNvGrpSpPr/>
        <p:nvPr/>
      </p:nvGrpSpPr>
      <p:grpSpPr>
        <a:xfrm>
          <a:off x="0" y="0"/>
          <a:ext cx="0" cy="0"/>
        </a:xfrm>
      </p:grpSpPr>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内容">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image" Target="file:///D:\qq&#25991;&#20214;\712321467\Image\C2C\Image2\%7b75232B38-A165-1FB7-499C-2E1C792CACB5%7d.png" TargetMode="External" /><Relationship Id="rId6" Type="http://schemas.openxmlformats.org/officeDocument/2006/relationships/image" Target="../media/image1.png" /><Relationship Id="rId7" Type="http://schemas.openxmlformats.org/officeDocument/2006/relationships/image" Target="../media/image2.jpeg"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dpi="0" rotWithShape="1">
          <a:blip r:embed="rId7">
            <a:lum/>
          </a:blip>
          <a:stretch>
            <a:fillRect l="-11000" r="-11000"/>
          </a:stretch>
        </a:blipFill>
        <a:effectLst/>
      </p:bgPr>
    </p:bg>
    <p:spTree>
      <p:nvGrpSpPr>
        <p:cNvPr id="1" name=""/>
        <p:cNvGrpSpPr/>
        <p:nvPr/>
      </p:nvGrpSpPr>
      <p:grpSpPr>
        <a:xfrm>
          <a:off x="0" y="0"/>
          <a:ext cx="0" cy="0"/>
        </a:xfrm>
      </p:grpSpPr>
      <p:pic>
        <p:nvPicPr>
          <p:cNvPr id="2" name="图片 1073743875" descr="学科网 zxxk.com" title=""/>
          <p:cNvPicPr>
            <a:picLocks noChangeAspect="1"/>
          </p:cNvPicPr>
          <p:nvPr/>
        </p:nvPicPr>
        <p:blipFill>
          <a:blip r:embed="rId6" r:link="rId5"/>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2.xml"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 Id="rId3"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 Id="rId3"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8.xml" /><Relationship Id="rId3" Type="http://schemas.openxmlformats.org/officeDocument/2006/relationships/image" Target="../media/image6.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9.xml" /><Relationship Id="rId3" Type="http://schemas.openxmlformats.org/officeDocument/2006/relationships/image" Target="../media/image7.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7013144130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Slide 1">
    <p:spTree>
      <p:nvGrpSpPr>
        <p:cNvPr id="1" name=""/>
        <p:cNvGrpSpPr/>
        <p:nvPr/>
      </p:nvGrpSpPr>
      <p:grpSpPr>
        <a:xfrm>
          <a:off x="0" y="0"/>
          <a:ext cx="0" cy="0"/>
        </a:xfrm>
      </p:grpSpPr>
      <p:sp>
        <p:nvSpPr>
          <p:cNvPr id="2" name="C_2#da7b78444.fixed?vbadefaultcenterpage=1&amp;parentnodeid=4930cb0f4&amp;color=204,132,98&amp;vbahtmlprocessed=1&amp;bbb=1" title=""/>
          <p:cNvSpPr/>
          <p:nvPr/>
        </p:nvSpPr>
        <p:spPr>
          <a:xfrm>
            <a:off x="0" y="1728216"/>
            <a:ext cx="12188952" cy="1161288"/>
          </a:xfrm>
          <a:prstGeom prst="rect">
            <a:avLst/>
          </a:prstGeom>
          <a:noFill/>
        </p:spPr>
        <p:txBody>
          <a:bodyPr wrap="non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8500"/>
              </a:lnSpc>
            </a:pPr>
            <a:r>
              <a:rPr lang="en-US" altLang="zh-CN" sz="4800" b="1" i="0">
                <a:solidFill>
                  <a:srgbClr val="CC8462"/>
                </a:solidFill>
                <a:latin typeface="Times New Roman" pitchFamily="34" charset="0"/>
                <a:ea typeface="SimSun" pitchFamily="34" charset="-122"/>
                <a:cs typeface="Times New Roman" pitchFamily="34" charset="-120"/>
              </a:rPr>
              <a:t>第二编</a:t>
            </a:r>
            <a:r>
              <a:rPr lang="en-US" altLang="zh-CN" sz="4800" b="1" i="0">
                <a:solidFill>
                  <a:srgbClr val="CC8462"/>
                </a:solidFill>
                <a:latin typeface="SimSun" pitchFamily="34" charset="0"/>
                <a:ea typeface="SimSun" pitchFamily="34" charset="-122"/>
                <a:cs typeface="SimSun" pitchFamily="34" charset="-120"/>
              </a:rPr>
              <a:t> </a:t>
            </a:r>
            <a:r>
              <a:rPr lang="en-US" altLang="zh-CN" sz="4800" b="1" i="0">
                <a:solidFill>
                  <a:srgbClr val="CC8462"/>
                </a:solidFill>
                <a:latin typeface="Times New Roman" pitchFamily="34" charset="0"/>
                <a:ea typeface="SimSun" pitchFamily="34" charset="-122"/>
                <a:cs typeface="Times New Roman" pitchFamily="34" charset="-120"/>
              </a:rPr>
              <a:t>中国近代史</a:t>
            </a:r>
            <a:endParaRPr lang="en-US" altLang="zh-CN" sz="4800"/>
          </a:p>
        </p:txBody>
      </p:sp>
      <p:sp>
        <p:nvSpPr>
          <p:cNvPr id="3" name="C_2#da7b78444.fixed?vbadefaultcenterpage=1&amp;parentnodeid=4930cb0f4&amp;color=204,132,98&amp;vbahtmlprocessed=1&amp;bbb=1" title=""/>
          <p:cNvSpPr/>
          <p:nvPr/>
        </p:nvSpPr>
        <p:spPr>
          <a:xfrm>
            <a:off x="1773936" y="3368167"/>
            <a:ext cx="8641080" cy="972058"/>
          </a:xfrm>
          <a:prstGeom prst="rect">
            <a:avLst/>
          </a:prstGeom>
          <a:noFill/>
        </p:spPr>
        <p:txBody>
          <a:bodyPr wrap="non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8500"/>
              </a:lnSpc>
            </a:pPr>
            <a:r>
              <a:rPr lang="en-US" altLang="zh-CN" sz="4800" b="1" i="0">
                <a:solidFill>
                  <a:srgbClr val="CC8462"/>
                </a:solidFill>
                <a:latin typeface="Times New Roman" pitchFamily="34" charset="0"/>
                <a:ea typeface="SimSun" pitchFamily="34" charset="-122"/>
                <a:cs typeface="Times New Roman" pitchFamily="34" charset="-120"/>
              </a:rPr>
              <a:t>7</a:t>
            </a:r>
            <a:r>
              <a:rPr lang="en-US" altLang="zh-CN" sz="4800" b="1" i="0">
                <a:solidFill>
                  <a:srgbClr val="CC8462"/>
                </a:solidFill>
                <a:latin typeface="SimSun" pitchFamily="34" charset="0"/>
                <a:ea typeface="SimSun" pitchFamily="34" charset="-122"/>
                <a:cs typeface="SimSun" pitchFamily="34" charset="-120"/>
              </a:rPr>
              <a:t> </a:t>
            </a:r>
            <a:r>
              <a:rPr lang="en-US" altLang="zh-CN" sz="4800" b="1" i="0">
                <a:solidFill>
                  <a:srgbClr val="CC8462"/>
                </a:solidFill>
                <a:latin typeface="Times New Roman" pitchFamily="34" charset="0"/>
                <a:ea typeface="SimSun" pitchFamily="34" charset="-122"/>
                <a:cs typeface="Times New Roman" pitchFamily="34" charset="-120"/>
              </a:rPr>
              <a:t>人民解放战争</a:t>
            </a:r>
            <a:endParaRPr lang="en-US" altLang="zh-CN" sz="4800"/>
          </a:p>
        </p:txBody>
      </p:sp>
    </p:spTree>
  </p:cSld>
  <p:clrMapOvr>
    <a:masterClrMapping/>
  </p:clrMapOvr>
  <p:transition>
    <p:split dir="in"/>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Slide 2">
    <p:spTree>
      <p:nvGrpSpPr>
        <p:cNvPr id="1" name=""/>
        <p:cNvGrpSpPr/>
        <p:nvPr/>
      </p:nvGrpSpPr>
      <p:grpSpPr>
        <a:xfrm>
          <a:off x="0" y="0"/>
          <a:ext cx="0" cy="0"/>
        </a:xfrm>
      </p:grpSpPr>
      <p:pic>
        <p:nvPicPr>
          <p:cNvPr id="2" name="P_3_BD#f01e15efe?vbadefaultcenterpage=1&amp;parentnodeid=da7b78444&amp;color=0,0,0&amp;vbahtmlprocessed=1" title=""/>
          <p:cNvPicPr>
            <a:picLocks noChangeAspect="1"/>
          </p:cNvPicPr>
          <p:nvPr/>
        </p:nvPicPr>
        <p:blipFill>
          <a:blip r:embed="rId3">
            <a:clrChange>
              <a:clrFrom>
                <a:srgbClr val="FFFFFF"/>
              </a:clrFrom>
              <a:clrTo>
                <a:srgbClr val="FFFFFF">
                  <a:alpha val="0"/>
                </a:srgbClr>
              </a:clrTo>
            </a:clrChange>
          </a:blip>
          <a:stretch>
            <a:fillRect/>
          </a:stretch>
        </p:blipFill>
        <p:spPr>
          <a:xfrm>
            <a:off x="576072" y="2297088"/>
            <a:ext cx="11045952" cy="2706624"/>
          </a:xfrm>
          <a:prstGeom prst="rect">
            <a:avLst/>
          </a:prstGeom>
          <a:noFill/>
          <a:extLst>
            <a:ext uri="{909E8E84-426E-40DD-AFC4-6F175D3DCCD1}">
              <a14:hiddenFill xmlns:a14="http://schemas.microsoft.com/office/drawing/2010/main">
                <a:solidFill>
                  <a:schemeClr val="accent1">
                    <a:alpha val="0"/>
                  </a:schemeClr>
                </a:solidFill>
              </a14:hiddenFill>
            </a:ext>
          </a:extLst>
        </p:spPr>
      </p:pic>
    </p:spTree>
  </p:cSld>
  <p:clrMapOvr>
    <a:masterClrMapping/>
  </p:clrMapOvr>
  <p:transition>
    <p:split dir="in"/>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Slide 3">
    <p:spTree>
      <p:nvGrpSpPr>
        <p:cNvPr id="1" name=""/>
        <p:cNvGrpSpPr/>
        <p:nvPr/>
      </p:nvGrpSpPr>
      <p:grpSpPr>
        <a:xfrm>
          <a:off x="0" y="0"/>
          <a:ext cx="0" cy="0"/>
        </a:xfrm>
      </p:grpSpPr>
      <p:pic>
        <p:nvPicPr>
          <p:cNvPr id="2" name="C_3_BD#a82a73ea4?vbadefaultcenterpage=1&amp;parentnodeid=da7b78444&amp;color=0,0,0&amp;vbahtmlprocessed=1" title=""/>
          <p:cNvPicPr>
            <a:picLocks noChangeAspect="1"/>
          </p:cNvPicPr>
          <p:nvPr/>
        </p:nvPicPr>
        <p:blipFill>
          <a:blip r:embed="rId3"/>
          <a:stretch>
            <a:fillRect/>
          </a:stretch>
        </p:blipFill>
        <p:spPr>
          <a:xfrm>
            <a:off x="850392" y="1062000"/>
            <a:ext cx="10488168" cy="557784"/>
          </a:xfrm>
          <a:prstGeom prst="rect">
            <a:avLst/>
          </a:prstGeom>
        </p:spPr>
      </p:pic>
      <p:graphicFrame>
        <p:nvGraphicFramePr>
          <p:cNvPr id="4" name="P_4_BD#e31587cdc?colgroup=2,32&amp;vbadefaultcenterpage=1&amp;parentnodeid=a82a73ea4&amp;color=0,0,0&amp;vbahtmlprocessed=1&amp;bbb=1&amp;hasbroken=1" title=""/>
          <p:cNvGraphicFramePr>
            <a:graphicFrameLocks noGrp="1"/>
          </p:cNvGraphicFramePr>
          <p:nvPr>
            <p:extLst>
              <p:ext uri="{D42A27DB-BD31-4B8C-83A1-F6EECF244321}">
                <p14:modId xmlns:p14="http://schemas.microsoft.com/office/powerpoint/2010/main" val="253378225"/>
              </p:ext>
            </p:extLst>
          </p:nvPr>
        </p:nvGraphicFramePr>
        <p:xfrm>
          <a:off x="548641" y="1753896"/>
          <a:ext cx="11090411" cy="3784600"/>
        </p:xfrm>
        <a:graphic>
          <a:graphicData uri="http://schemas.openxmlformats.org/drawingml/2006/table">
            <a:tbl>
              <a:tblPr/>
              <a:tblGrid>
                <a:gridCol w="886867">
                  <a:extLst>
                    <a:ext uri="{9D8B030D-6E8A-4147-A177-3AD203B41FA5}">
                      <a16:colId xmlns:a16="http://schemas.microsoft.com/office/drawing/2014/main" val="20000"/>
                    </a:ext>
                  </a:extLst>
                </a:gridCol>
                <a:gridCol w="10203544">
                  <a:extLst>
                    <a:ext uri="{9D8B030D-6E8A-4147-A177-3AD203B41FA5}">
                      <a16:colId xmlns:a16="http://schemas.microsoft.com/office/drawing/2014/main" val="20001"/>
                    </a:ext>
                  </a:extLst>
                </a:gridCol>
              </a:tblGrid>
              <a:tr h="1382649">
                <a:tc>
                  <a:txBody>
                    <a:bodyPr vert="horz" wrap="square"/>
                    <a:lstStyle/>
                    <a:p>
                      <a:pPr marL="0" indent="0" algn="ctr" latinLnBrk="1" hangingPunct="0">
                        <a:lnSpc>
                          <a:spcPts val="3800"/>
                        </a:lnSpc>
                      </a:pPr>
                      <a:r>
                        <a:rPr lang="en-US" altLang="zh-CN" sz="2400" b="1" i="0">
                          <a:solidFill>
                            <a:srgbClr val="000000"/>
                          </a:solidFill>
                          <a:latin typeface="Calibri" pitchFamily="34" charset="0"/>
                          <a:ea typeface="SimSun" pitchFamily="34" charset="-122"/>
                          <a:cs typeface="Calibri" pitchFamily="34" charset="-120"/>
                        </a:rPr>
                        <a:t>防御</a:t>
                      </a:r>
                    </a:p>
                    <a:p>
                      <a:pPr marL="0" lvl="0" indent="0" algn="ctr" latinLnBrk="1" hangingPunct="0">
                        <a:lnSpc>
                          <a:spcPts val="3600"/>
                        </a:lnSpc>
                      </a:pPr>
                      <a:r>
                        <a:rPr lang="en-US" altLang="zh-CN" sz="2400" b="1" i="0">
                          <a:solidFill>
                            <a:srgbClr val="000000"/>
                          </a:solidFill>
                          <a:latin typeface="Calibri" pitchFamily="34" charset="0"/>
                          <a:ea typeface="SimSun" pitchFamily="34" charset="-122"/>
                          <a:cs typeface="Calibri" pitchFamily="34" charset="-120"/>
                        </a:rPr>
                        <a:t>阶段</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marL="0" indent="0" algn="l" latinLnBrk="1" hangingPunct="0">
                        <a:lnSpc>
                          <a:spcPts val="3800"/>
                        </a:lnSpc>
                      </a:pPr>
                      <a:r>
                        <a:rPr lang="en-US" altLang="zh-CN" sz="2400" b="1" i="0">
                          <a:solidFill>
                            <a:srgbClr val="000000"/>
                          </a:solidFill>
                          <a:latin typeface="Calibri" pitchFamily="34" charset="0"/>
                          <a:ea typeface="SimSun" pitchFamily="34" charset="-122"/>
                          <a:cs typeface="Calibri" pitchFamily="34" charset="-120"/>
                        </a:rPr>
                        <a:t>抗日战争胜利后，人民期盼和平建国。毛泽东亲赴重庆谈判，争取和平民</a:t>
                      </a:r>
                    </a:p>
                    <a:p>
                      <a:pPr marL="0" indent="0" algn="l" latinLnBrk="1" hangingPunct="0">
                        <a:lnSpc>
                          <a:spcPts val="3800"/>
                        </a:lnSpc>
                      </a:pPr>
                      <a:r>
                        <a:rPr lang="en-US" altLang="zh-CN" sz="2400" b="1" i="0">
                          <a:solidFill>
                            <a:srgbClr val="000000"/>
                          </a:solidFill>
                          <a:latin typeface="Calibri" pitchFamily="34" charset="0"/>
                          <a:ea typeface="SimSun" pitchFamily="34" charset="-122"/>
                          <a:cs typeface="Calibri" pitchFamily="34" charset="-120"/>
                        </a:rPr>
                        <a:t>主，但是国民党坚持独裁统治，1946年6月发动全面内战。在中国共产党的</a:t>
                      </a:r>
                    </a:p>
                    <a:p>
                      <a:pPr marL="0" lvl="0" indent="0" algn="l" latinLnBrk="1" hangingPunct="0">
                        <a:lnSpc>
                          <a:spcPts val="3600"/>
                        </a:lnSpc>
                      </a:pPr>
                      <a:r>
                        <a:rPr lang="en-US" altLang="zh-CN" sz="2400" b="1" i="0">
                          <a:solidFill>
                            <a:srgbClr val="000000"/>
                          </a:solidFill>
                          <a:latin typeface="Calibri" pitchFamily="34" charset="0"/>
                          <a:ea typeface="SimSun" pitchFamily="34" charset="-122"/>
                          <a:cs typeface="Calibri" pitchFamily="34" charset="-120"/>
                        </a:rPr>
                        <a:t>领导下，解放区军民先后粉碎了国民党军队的全面进攻和重点进攻</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382649">
                <a:tc>
                  <a:txBody>
                    <a:bodyPr vert="horz" wrap="square"/>
                    <a:lstStyle/>
                    <a:p>
                      <a:pPr marL="0" indent="0" algn="ctr" latinLnBrk="1" hangingPunct="0">
                        <a:lnSpc>
                          <a:spcPts val="3800"/>
                        </a:lnSpc>
                      </a:pPr>
                      <a:r>
                        <a:rPr lang="en-US" altLang="zh-CN" sz="2400" b="1" i="0">
                          <a:solidFill>
                            <a:srgbClr val="000000"/>
                          </a:solidFill>
                          <a:latin typeface="Calibri" pitchFamily="34" charset="0"/>
                          <a:ea typeface="SimSun" pitchFamily="34" charset="-122"/>
                          <a:cs typeface="Calibri" pitchFamily="34" charset="-120"/>
                        </a:rPr>
                        <a:t>进攻</a:t>
                      </a:r>
                    </a:p>
                    <a:p>
                      <a:pPr marL="0" lvl="0" indent="0" algn="ctr" latinLnBrk="1" hangingPunct="0">
                        <a:lnSpc>
                          <a:spcPts val="3600"/>
                        </a:lnSpc>
                      </a:pPr>
                      <a:r>
                        <a:rPr lang="en-US" altLang="zh-CN" sz="2400" b="1" i="0">
                          <a:solidFill>
                            <a:srgbClr val="000000"/>
                          </a:solidFill>
                          <a:latin typeface="Calibri" pitchFamily="34" charset="0"/>
                          <a:ea typeface="SimSun" pitchFamily="34" charset="-122"/>
                          <a:cs typeface="Calibri" pitchFamily="34" charset="-120"/>
                        </a:rPr>
                        <a:t>阶段</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marL="0" indent="0" algn="l" latinLnBrk="1" hangingPunct="0">
                        <a:lnSpc>
                          <a:spcPts val="3800"/>
                        </a:lnSpc>
                      </a:pPr>
                      <a:r>
                        <a:rPr lang="en-US" altLang="zh-CN" sz="2400" b="1" i="0">
                          <a:solidFill>
                            <a:srgbClr val="000000"/>
                          </a:solidFill>
                          <a:latin typeface="Calibri" pitchFamily="34" charset="0"/>
                          <a:ea typeface="SimSun" pitchFamily="34" charset="-122"/>
                          <a:cs typeface="Calibri" pitchFamily="34" charset="-120"/>
                        </a:rPr>
                        <a:t>1947年夏，刘邓大军强渡黄河，千里跃进大别山，揭开了战略进攻的序</a:t>
                      </a:r>
                    </a:p>
                    <a:p>
                      <a:pPr marL="0" indent="0" algn="l" latinLnBrk="1" hangingPunct="0">
                        <a:lnSpc>
                          <a:spcPts val="3800"/>
                        </a:lnSpc>
                      </a:pPr>
                      <a:r>
                        <a:rPr lang="en-US" altLang="zh-CN" sz="2400" b="1" i="0">
                          <a:solidFill>
                            <a:srgbClr val="000000"/>
                          </a:solidFill>
                          <a:latin typeface="Calibri" pitchFamily="34" charset="0"/>
                          <a:ea typeface="SimSun" pitchFamily="34" charset="-122"/>
                          <a:cs typeface="Calibri" pitchFamily="34" charset="-120"/>
                        </a:rPr>
                        <a:t>幕。解放区的土地改革为人民解放战争在全国的胜利提供了源源不断的人</a:t>
                      </a:r>
                    </a:p>
                    <a:p>
                      <a:pPr marL="0" lvl="0" indent="0" algn="l" latinLnBrk="1" hangingPunct="0">
                        <a:lnSpc>
                          <a:spcPts val="3600"/>
                        </a:lnSpc>
                      </a:pPr>
                      <a:r>
                        <a:rPr lang="en-US" altLang="zh-CN" sz="2400" b="1" i="0">
                          <a:solidFill>
                            <a:srgbClr val="000000"/>
                          </a:solidFill>
                          <a:latin typeface="Calibri" pitchFamily="34" charset="0"/>
                          <a:ea typeface="SimSun" pitchFamily="34" charset="-122"/>
                          <a:cs typeface="Calibri" pitchFamily="34" charset="-120"/>
                        </a:rPr>
                        <a:t>力、物力支持</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906653">
                <a:tc>
                  <a:txBody>
                    <a:bodyPr vert="horz" wrap="square"/>
                    <a:lstStyle/>
                    <a:p>
                      <a:pPr marL="0" indent="0" algn="ctr" latinLnBrk="1" hangingPunct="0">
                        <a:lnSpc>
                          <a:spcPts val="3800"/>
                        </a:lnSpc>
                      </a:pPr>
                      <a:r>
                        <a:rPr lang="en-US" altLang="zh-CN" sz="2400" b="1" i="0">
                          <a:solidFill>
                            <a:srgbClr val="000000"/>
                          </a:solidFill>
                          <a:latin typeface="Calibri" pitchFamily="34" charset="0"/>
                          <a:ea typeface="SimSun" pitchFamily="34" charset="-122"/>
                          <a:cs typeface="Calibri" pitchFamily="34" charset="-120"/>
                        </a:rPr>
                        <a:t>战略</a:t>
                      </a:r>
                    </a:p>
                    <a:p>
                      <a:pPr marL="0" lvl="0" indent="0" algn="ctr" latinLnBrk="1" hangingPunct="0">
                        <a:lnSpc>
                          <a:spcPts val="3600"/>
                        </a:lnSpc>
                      </a:pPr>
                      <a:r>
                        <a:rPr lang="en-US" altLang="zh-CN" sz="2400" b="1" i="0">
                          <a:solidFill>
                            <a:srgbClr val="000000"/>
                          </a:solidFill>
                          <a:latin typeface="Calibri" pitchFamily="34" charset="0"/>
                          <a:ea typeface="SimSun" pitchFamily="34" charset="-122"/>
                          <a:cs typeface="Calibri" pitchFamily="34" charset="-120"/>
                        </a:rPr>
                        <a:t>决战</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marL="0" indent="0" algn="l" latinLnBrk="1" hangingPunct="0">
                        <a:lnSpc>
                          <a:spcPts val="3800"/>
                        </a:lnSpc>
                      </a:pPr>
                      <a:r>
                        <a:rPr lang="en-US" altLang="zh-CN" sz="2400" b="1" i="0">
                          <a:solidFill>
                            <a:srgbClr val="000000"/>
                          </a:solidFill>
                          <a:latin typeface="Calibri" pitchFamily="34" charset="0"/>
                          <a:ea typeface="SimSun" pitchFamily="34" charset="-122"/>
                          <a:cs typeface="Calibri" pitchFamily="34" charset="-120"/>
                        </a:rPr>
                        <a:t>1948年冬，中国人民解放军发动战略决战，历经辽沈、淮海、平津三大战</a:t>
                      </a:r>
                    </a:p>
                    <a:p>
                      <a:pPr marL="0" lvl="0" indent="0" algn="l" latinLnBrk="1" hangingPunct="0">
                        <a:lnSpc>
                          <a:spcPts val="3600"/>
                        </a:lnSpc>
                      </a:pPr>
                      <a:r>
                        <a:rPr lang="en-US" altLang="zh-CN" sz="2400" b="1" i="0">
                          <a:solidFill>
                            <a:srgbClr val="000000"/>
                          </a:solidFill>
                          <a:latin typeface="Calibri" pitchFamily="34" charset="0"/>
                          <a:ea typeface="SimSun" pitchFamily="34" charset="-122"/>
                          <a:cs typeface="Calibri" pitchFamily="34" charset="-120"/>
                        </a:rPr>
                        <a:t>役。1949年4月，人民解放军占领南京，宣告了国民党反动统治的覆灭</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Tree>
  </p:cSld>
  <p:clrMapOvr>
    <a:masterClrMapping/>
  </p:clrMapOvr>
  <p:transition>
    <p:split dir="in"/>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Slide 4">
    <p:spTree>
      <p:nvGrpSpPr>
        <p:cNvPr id="1" name=""/>
        <p:cNvGrpSpPr/>
        <p:nvPr/>
      </p:nvGrpSpPr>
      <p:grpSpPr>
        <a:xfrm>
          <a:off x="0" y="0"/>
          <a:ext cx="0" cy="0"/>
        </a:xfrm>
      </p:grpSpPr>
      <p:pic>
        <p:nvPicPr>
          <p:cNvPr id="2" name="C_3_BD#3ae80039f?vbadefaultcenterpage=1&amp;parentnodeid=da7b78444&amp;color=0,0,0&amp;vbahtmlprocessed=1" title=""/>
          <p:cNvPicPr>
            <a:picLocks noChangeAspect="1"/>
          </p:cNvPicPr>
          <p:nvPr/>
        </p:nvPicPr>
        <p:blipFill>
          <a:blip r:embed="rId3"/>
          <a:stretch>
            <a:fillRect/>
          </a:stretch>
        </p:blipFill>
        <p:spPr>
          <a:xfrm>
            <a:off x="850392" y="1062000"/>
            <a:ext cx="10488168" cy="557784"/>
          </a:xfrm>
          <a:prstGeom prst="rect">
            <a:avLst/>
          </a:prstGeom>
        </p:spPr>
      </p:pic>
      <p:sp>
        <p:nvSpPr>
          <p:cNvPr id="3" name="C_4_BD#7dd686305?vbadefaultcenterpage=1&amp;parentnodeid=3ae80039f&amp;color=0,0,0&amp;vbahtmlprocessed=1&amp;bbb=1&amp;hasbroken=1" title=""/>
          <p:cNvSpPr/>
          <p:nvPr/>
        </p:nvSpPr>
        <p:spPr>
          <a:xfrm>
            <a:off x="548640" y="1753896"/>
            <a:ext cx="11091672" cy="163576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5100"/>
              </a:lnSpc>
            </a:pPr>
            <a:r>
              <a:rPr lang="en-US" altLang="zh-CN" sz="2800" b="1" i="0">
                <a:solidFill>
                  <a:srgbClr val="000000"/>
                </a:solidFill>
                <a:latin typeface="Times New Roman" pitchFamily="34" charset="0"/>
                <a:ea typeface="Microsoft Yahei" pitchFamily="34" charset="-122"/>
                <a:cs typeface="Times New Roman" pitchFamily="34" charset="-120"/>
              </a:rPr>
              <a:t>考点一</a:t>
            </a:r>
            <a:r>
              <a:rPr lang="en-US" altLang="zh-CN" sz="2800" b="1" i="0">
                <a:solidFill>
                  <a:srgbClr val="000000"/>
                </a:solidFill>
                <a:latin typeface="SimSun" pitchFamily="34" charset="0"/>
                <a:ea typeface="SimSun" pitchFamily="34" charset="-122"/>
                <a:cs typeface="SimSun" pitchFamily="34" charset="-120"/>
              </a:rPr>
              <a:t> </a:t>
            </a:r>
            <a:r>
              <a:rPr lang="en-US" altLang="zh-CN" sz="2800" b="1" i="0">
                <a:solidFill>
                  <a:srgbClr val="000000"/>
                </a:solidFill>
                <a:latin typeface="Times New Roman" pitchFamily="34" charset="0"/>
                <a:ea typeface="Microsoft Yahei" pitchFamily="34" charset="-122"/>
                <a:cs typeface="Times New Roman" pitchFamily="34" charset="-120"/>
              </a:rPr>
              <a:t>知道重庆谈判，理解中国共产党为争取和平民主作出的努力，</a:t>
            </a:r>
          </a:p>
          <a:p>
            <a:pPr latinLnBrk="1">
              <a:lnSpc>
                <a:spcPts val="5000"/>
              </a:lnSpc>
            </a:pPr>
            <a:r>
              <a:rPr lang="en-US" altLang="zh-CN" sz="2800" b="1" i="0">
                <a:solidFill>
                  <a:srgbClr val="000000"/>
                </a:solidFill>
                <a:latin typeface="Times New Roman" pitchFamily="34" charset="0"/>
                <a:ea typeface="Microsoft Yahei" pitchFamily="34" charset="-122"/>
                <a:cs typeface="Times New Roman" pitchFamily="34" charset="-120"/>
              </a:rPr>
              <a:t>认识国民党实行独裁、发动内战的本质。</a:t>
            </a:r>
            <a:endParaRPr lang="en-US" altLang="zh-CN" sz="2800"/>
          </a:p>
        </p:txBody>
      </p:sp>
      <p:sp>
        <p:nvSpPr>
          <p:cNvPr id="4" name="C_5_BD#a7b928deb?vbadefaultcenterpage=1&amp;parentnodeid=7dd686305&amp;color=0,0,0&amp;vbahtmlprocessed=1&amp;bbb=1" title=""/>
          <p:cNvSpPr/>
          <p:nvPr/>
        </p:nvSpPr>
        <p:spPr>
          <a:xfrm>
            <a:off x="548640" y="3033347"/>
            <a:ext cx="11091672" cy="94996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500"/>
              </a:lnSpc>
            </a:pPr>
            <a:r>
              <a:rPr lang="en-US" altLang="zh-CN" sz="2600" b="1" i="0">
                <a:solidFill>
                  <a:srgbClr val="000000"/>
                </a:solidFill>
                <a:latin typeface="Times New Roman" pitchFamily="34" charset="0"/>
                <a:ea typeface="Microsoft Yahei" pitchFamily="34" charset="-122"/>
                <a:cs typeface="Times New Roman" pitchFamily="34" charset="-120"/>
              </a:rPr>
              <a:t>一、重庆谈判</a:t>
            </a:r>
            <a:endParaRPr lang="en-US" altLang="zh-CN" sz="2600"/>
          </a:p>
        </p:txBody>
      </p:sp>
      <p:sp>
        <p:nvSpPr>
          <p:cNvPr id="5" name="P_6_BD#37f0258e5?segpoint=1&amp;vbadefaultcenterpage=1&amp;parentnodeid=a7b928deb&amp;color=0,0,0&amp;vbahtmlprocessed=1&amp;bbb=1&amp;hasbroken=1" title=""/>
          <p:cNvSpPr/>
          <p:nvPr/>
        </p:nvSpPr>
        <p:spPr>
          <a:xfrm>
            <a:off x="548640" y="3608794"/>
            <a:ext cx="11091672" cy="10333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400"/>
              </a:lnSpc>
            </a:pPr>
            <a:r>
              <a:rPr lang="en-US" altLang="zh-CN" sz="2400" b="1" i="0">
                <a:solidFill>
                  <a:srgbClr val="000000"/>
                </a:solidFill>
                <a:latin typeface="SimSun" pitchFamily="34" charset="0"/>
                <a:ea typeface="SimSun" pitchFamily="34" charset="-122"/>
                <a:cs typeface="SimSun" pitchFamily="34" charset="-120"/>
              </a:rPr>
              <a:t>    </a:t>
            </a:r>
            <a:r>
              <a:rPr lang="en-US" altLang="zh-CN" sz="2400" b="1" i="0">
                <a:solidFill>
                  <a:srgbClr val="000000"/>
                </a:solidFill>
                <a:latin typeface="Calibri" pitchFamily="34" charset="0"/>
                <a:ea typeface="SimSun" pitchFamily="34" charset="-122"/>
                <a:cs typeface="Calibri" pitchFamily="34" charset="-120"/>
              </a:rPr>
              <a:t>1.背景：抗战胜利后中国社会矛盾发生了变化，国内</a:t>
            </a:r>
            <a:r>
              <a:rPr lang="en-US" altLang="zh-CN" sz="2400" i="0">
                <a:solidFill>
                  <a:srgbClr val="000000"/>
                </a:solidFill>
                <a:latin typeface="SimSun" pitchFamily="34" charset="0"/>
                <a:ea typeface="SimSun" pitchFamily="34" charset="-122"/>
                <a:cs typeface="SimSun" pitchFamily="34" charset="-120"/>
              </a:rPr>
              <a:t>______________________</a:t>
            </a:r>
          </a:p>
          <a:p>
            <a:pPr latinLnBrk="1">
              <a:lnSpc>
                <a:spcPts val="4200"/>
              </a:lnSpc>
            </a:pPr>
            <a:r>
              <a:rPr lang="en-US" altLang="zh-CN" sz="2400" b="1" i="0">
                <a:solidFill>
                  <a:srgbClr val="000000"/>
                </a:solidFill>
                <a:latin typeface="Calibri" pitchFamily="34" charset="0"/>
                <a:ea typeface="SimSun" pitchFamily="34" charset="-122"/>
                <a:cs typeface="Calibri" pitchFamily="34" charset="-120"/>
              </a:rPr>
              <a:t>重新成为中国社会的主要矛盾，全国人民</a:t>
            </a:r>
            <a:r>
              <a:rPr lang="en-US" altLang="zh-CN" sz="2400" i="0">
                <a:solidFill>
                  <a:srgbClr val="000000"/>
                </a:solidFill>
                <a:latin typeface="SimSun" pitchFamily="34" charset="0"/>
                <a:ea typeface="SimSun" pitchFamily="34" charset="-122"/>
                <a:cs typeface="SimSun" pitchFamily="34" charset="-120"/>
              </a:rPr>
              <a:t>________________</a:t>
            </a:r>
            <a:r>
              <a:rPr lang="en-US" altLang="zh-CN" sz="2400" b="1" i="0">
                <a:solidFill>
                  <a:srgbClr val="000000"/>
                </a:solidFill>
                <a:latin typeface="Calibri" pitchFamily="34" charset="0"/>
                <a:ea typeface="SimSun" pitchFamily="34" charset="-122"/>
                <a:cs typeface="Calibri" pitchFamily="34" charset="-120"/>
              </a:rPr>
              <a:t>。</a:t>
            </a:r>
            <a:endParaRPr lang="en-US" altLang="zh-CN" sz="2400"/>
          </a:p>
        </p:txBody>
      </p:sp>
      <p:sp>
        <p:nvSpPr>
          <p:cNvPr id="6" name="P_6_AN.1_1#37f0258e5.blank?vbadefaultcenterpage=1&amp;parentnodeid=a7b928deb&amp;color=0,0,0&amp;vbapositionanswer=1&amp;vbahtmlprocessed=1&amp;bbb=1" title=""/>
          <p:cNvSpPr/>
          <p:nvPr/>
        </p:nvSpPr>
        <p:spPr>
          <a:xfrm>
            <a:off x="8178165" y="3580854"/>
            <a:ext cx="3284538"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阶级矛盾取代民族矛盾</a:t>
            </a:r>
            <a:endParaRPr lang="en-US" altLang="zh-CN" sz="2400"/>
          </a:p>
        </p:txBody>
      </p:sp>
      <p:sp>
        <p:nvSpPr>
          <p:cNvPr id="7" name="P_6_AN.2_1#37f0258e5.blank?vbadefaultcenterpage=1&amp;parentnodeid=a7b928deb&amp;color=0,0,0&amp;vbapositionanswer=2&amp;vbahtmlprocessed=1&amp;bbb=1" title=""/>
          <p:cNvSpPr/>
          <p:nvPr/>
        </p:nvSpPr>
        <p:spPr>
          <a:xfrm>
            <a:off x="6101715" y="4118064"/>
            <a:ext cx="2365375"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渴望和平与民主</a:t>
            </a:r>
            <a:endParaRPr lang="en-US" altLang="zh-CN" sz="2400"/>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animEffect transition="in" filter="wipe(left)">
                                      <p:cBhvr>
                                        <p:cTn id="7" dur="500"/>
                                        <p:tgtEl>
                                          <p:spTgt spid="6">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6">
                                            <p:txEl>
                                              <p:pRg st="0" end="0"/>
                                            </p:txEl>
                                          </p:spTgt>
                                        </p:tgtEl>
                                        <p:attrNameLst>
                                          <p:attrName>style.visibility</p:attrName>
                                        </p:attrNameLst>
                                      </p:cBhvr>
                                      <p:to>
                                        <p:strVal val="visible"/>
                                      </p:to>
                                    </p:set>
                                    <p:animEffect transition="in" filter="wipe(left)">
                                      <p:cBhvr>
                                        <p:cTn id="10" dur="500"/>
                                        <p:tgtEl>
                                          <p:spTgt spid="6">
                                            <p:txEl>
                                              <p:pRg st="0" end="0"/>
                                            </p:txEl>
                                          </p:spTgt>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2" presetClass="entr" presetSubtype="8" dur="500" fill="hold" grpId="0" nodeType="clickEffect">
                                  <p:stCondLst>
                                    <p:cond delay="0"/>
                                  </p:stCondLst>
                                  <p:childTnLst>
                                    <p:set>
                                      <p:cBhvr>
                                        <p:cTn id="14" dur="1" fill="hold">
                                          <p:stCondLst>
                                            <p:cond delay="0"/>
                                          </p:stCondLst>
                                        </p:cTn>
                                        <p:tgtEl>
                                          <p:spTgt spid="7">
                                            <p:bg/>
                                          </p:spTgt>
                                        </p:tgtEl>
                                        <p:attrNameLst>
                                          <p:attrName>style.visibility</p:attrName>
                                        </p:attrNameLst>
                                      </p:cBhvr>
                                      <p:to>
                                        <p:strVal val="visible"/>
                                      </p:to>
                                    </p:set>
                                    <p:animEffect transition="in" filter="wipe(left)">
                                      <p:cBhvr>
                                        <p:cTn id="15" dur="500"/>
                                        <p:tgtEl>
                                          <p:spTgt spid="7">
                                            <p:bg/>
                                          </p:spTgt>
                                        </p:tgtEl>
                                      </p:cBhvr>
                                    </p:animEffect>
                                  </p:childTnLst>
                                </p:cTn>
                              </p:par>
                              <p:par>
                                <p:cTn id="16" presetID="22" presetClass="entr" presetSubtype="8" dur="500" fill="hold" grpId="0" nodeType="withEffect">
                                  <p:stCondLst>
                                    <p:cond delay="0"/>
                                  </p:stCondLst>
                                  <p:childTnLst>
                                    <p:set>
                                      <p:cBhvr>
                                        <p:cTn id="17" dur="1" fill="hold">
                                          <p:stCondLst>
                                            <p:cond delay="0"/>
                                          </p:stCondLst>
                                        </p:cTn>
                                        <p:tgtEl>
                                          <p:spTgt spid="7">
                                            <p:txEl>
                                              <p:pRg st="0" end="0"/>
                                            </p:txEl>
                                          </p:spTgt>
                                        </p:tgtEl>
                                        <p:attrNameLst>
                                          <p:attrName>style.visibility</p:attrName>
                                        </p:attrNameLst>
                                      </p:cBhvr>
                                      <p:to>
                                        <p:strVal val="visible"/>
                                      </p:to>
                                    </p:set>
                                    <p:animEffect transition="in" filter="wipe(left)">
                                      <p:cBhvr>
                                        <p:cTn id="18"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animBg="1"/>
      <p:bldP spid="7" grpId="0" uiExpand="1" build="p" animBg="1"/>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Slide 5">
    <p:spTree>
      <p:nvGrpSpPr>
        <p:cNvPr id="1" name=""/>
        <p:cNvGrpSpPr/>
        <p:nvPr/>
      </p:nvGrpSpPr>
      <p:grpSpPr>
        <a:xfrm>
          <a:off x="0" y="0"/>
          <a:ext cx="0" cy="0"/>
        </a:xfrm>
      </p:grpSpPr>
      <p:sp>
        <p:nvSpPr>
          <p:cNvPr id="2" name="P_6_BD#37f0258e5?segpoint=1&amp;vbadefaultcenterpage=1&amp;parentnodeid=a7b928deb&amp;color=0,0,0&amp;vbahtmlprocessed=1&amp;bbb=1" title=""/>
          <p:cNvSpPr/>
          <p:nvPr/>
        </p:nvSpPr>
        <p:spPr>
          <a:xfrm>
            <a:off x="548640" y="1060704"/>
            <a:ext cx="11091672" cy="55037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400"/>
              </a:lnSpc>
            </a:pPr>
            <a:r>
              <a:rPr lang="en-US" altLang="zh-CN" sz="2400" b="1" i="0">
                <a:solidFill>
                  <a:srgbClr val="000000"/>
                </a:solidFill>
                <a:latin typeface="SimSun" pitchFamily="34" charset="0"/>
                <a:ea typeface="SimSun" pitchFamily="34" charset="-122"/>
                <a:cs typeface="SimSun" pitchFamily="34" charset="-120"/>
              </a:rPr>
              <a:t>    </a:t>
            </a:r>
            <a:r>
              <a:rPr lang="en-US" altLang="zh-CN" sz="2400" b="1" i="0">
                <a:solidFill>
                  <a:srgbClr val="000000"/>
                </a:solidFill>
                <a:latin typeface="Calibri" pitchFamily="34" charset="0"/>
                <a:ea typeface="SimSun" pitchFamily="34" charset="-122"/>
                <a:cs typeface="Calibri" pitchFamily="34" charset="-120"/>
              </a:rPr>
              <a:t>2.时间、地点：1945年8月、重庆（简称“渝”）。</a:t>
            </a:r>
          </a:p>
          <a:p>
            <a:pPr algn="l" latinLnBrk="1">
              <a:lnSpc>
                <a:spcPts val="4400"/>
              </a:lnSpc>
            </a:pPr>
            <a:r>
              <a:rPr kumimoji="0" lang="en-US" altLang="zh-CN" sz="2400" b="1" i="0" u="none" strike="noStrike" kern="1200" cap="none" spc="0" normalizeH="0" baseline="0" noProof="0">
                <a:ln>
                  <a:noFill/>
                </a:ln>
                <a:solidFill>
                  <a:srgbClr val="000000"/>
                </a:solidFill>
                <a:effectLst/>
                <a:uLnTx/>
                <a:uFillTx/>
                <a:latin typeface="SimSun" panose="02010600030101010101" pitchFamily="2" charset="-122"/>
                <a:ea typeface="SimSun" pitchFamily="34" charset="-122"/>
                <a:cs typeface="SimSun" pitchFamily="34" charset="-120"/>
              </a:rPr>
              <a:t>    </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3.双方目的</a:t>
            </a:r>
          </a:p>
          <a:p>
            <a:pPr marL="0" marR="0" lvl="0" indent="0" algn="l" defTabSz="914400" rtl="0" eaLnBrk="1" fontAlgn="auto" latinLnBrk="1" hangingPunct="1">
              <a:lnSpc>
                <a:spcPts val="44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SimSun" panose="02010600030101010101" pitchFamily="2" charset="-122"/>
                <a:ea typeface="SimSun" pitchFamily="34" charset="-122"/>
                <a:cs typeface="SimSun" pitchFamily="34" charset="-120"/>
              </a:rPr>
              <a:t>    </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（1）国民党方面：一方面是</a:t>
            </a:r>
            <a:r>
              <a:rPr kumimoji="0" lang="en-US" altLang="zh-CN" sz="2400" b="0" i="0" u="none" strike="noStrike" kern="1200" cap="none" spc="0" normalizeH="0" baseline="0" noProof="0">
                <a:ln>
                  <a:noFill/>
                </a:ln>
                <a:solidFill>
                  <a:srgbClr val="000000"/>
                </a:solidFill>
                <a:effectLst/>
                <a:uLnTx/>
                <a:uFillTx/>
                <a:latin typeface="SimSun" pitchFamily="34" charset="0"/>
                <a:ea typeface="SimSun" pitchFamily="34" charset="-122"/>
                <a:cs typeface="SimSun" pitchFamily="34" charset="-120"/>
              </a:rPr>
              <a:t>____________________</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；另一方面是想在政治舆</a:t>
            </a:r>
          </a:p>
          <a:p>
            <a:pPr marL="0" marR="0" lvl="0" indent="0" algn="l" defTabSz="914400" rtl="0" eaLnBrk="1" fontAlgn="auto" latinLnBrk="1" hangingPunct="1">
              <a:lnSpc>
                <a:spcPts val="44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论上获得主动，把不愿和平的罪名强加到中国共产党身上。</a:t>
            </a:r>
          </a:p>
          <a:p>
            <a:pPr marL="0" marR="0" lvl="0" indent="0" algn="l" defTabSz="914400" rtl="0" eaLnBrk="1" fontAlgn="auto" latinLnBrk="1" hangingPunct="1">
              <a:lnSpc>
                <a:spcPts val="44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SimSun" panose="02010600030101010101" pitchFamily="2" charset="-122"/>
                <a:ea typeface="SimSun" pitchFamily="34" charset="-122"/>
                <a:cs typeface="SimSun" pitchFamily="34" charset="-120"/>
              </a:rPr>
              <a:t>    </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（2）共产党方面：为了尽一切可能</a:t>
            </a:r>
            <a:r>
              <a:rPr kumimoji="0" lang="en-US" altLang="zh-CN" sz="2400" b="0" i="0" u="none" strike="noStrike" kern="1200" cap="none" spc="0" normalizeH="0" baseline="0" noProof="0">
                <a:ln>
                  <a:noFill/>
                </a:ln>
                <a:solidFill>
                  <a:srgbClr val="000000"/>
                </a:solidFill>
                <a:effectLst/>
                <a:uLnTx/>
                <a:uFillTx/>
                <a:latin typeface="SimSun" pitchFamily="34" charset="0"/>
                <a:ea typeface="SimSun" pitchFamily="34" charset="-122"/>
                <a:cs typeface="SimSun" pitchFamily="34" charset="-120"/>
              </a:rPr>
              <a:t>______________</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；戳穿蒋介石假和平、真</a:t>
            </a:r>
          </a:p>
          <a:p>
            <a:pPr marL="0" marR="0" lvl="0" indent="0" algn="l" defTabSz="914400" rtl="0" eaLnBrk="1" fontAlgn="auto" latinLnBrk="1" hangingPunct="1">
              <a:lnSpc>
                <a:spcPts val="44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内战的阴谋。</a:t>
            </a:r>
          </a:p>
          <a:p>
            <a:pPr marL="0" marR="0" lvl="0" indent="0" algn="l" defTabSz="914400" rtl="0" eaLnBrk="1" fontAlgn="auto" latinLnBrk="1" hangingPunct="1">
              <a:lnSpc>
                <a:spcPts val="44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SimSun" panose="02010600030101010101" pitchFamily="2" charset="-122"/>
                <a:ea typeface="SimSun" pitchFamily="34" charset="-122"/>
                <a:cs typeface="SimSun" pitchFamily="34" charset="-120"/>
              </a:rPr>
              <a:t>    </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4.结果：经过谈判，1945年10月10日，双方签署了《</a:t>
            </a:r>
            <a:r>
              <a:rPr kumimoji="0" lang="en-US" altLang="zh-CN" sz="2400" b="0" i="0" u="none" strike="noStrike" kern="1200" cap="none" spc="0" normalizeH="0" baseline="0" noProof="0">
                <a:ln>
                  <a:noFill/>
                </a:ln>
                <a:solidFill>
                  <a:srgbClr val="000000"/>
                </a:solidFill>
                <a:effectLst/>
                <a:uLnTx/>
                <a:uFillTx/>
                <a:latin typeface="SimSun" pitchFamily="34" charset="0"/>
                <a:ea typeface="SimSun" pitchFamily="34" charset="-122"/>
                <a:cs typeface="SimSun" pitchFamily="34" charset="-120"/>
              </a:rPr>
              <a:t>______________________</a:t>
            </a:r>
          </a:p>
          <a:p>
            <a:pPr marL="0" marR="0" lvl="0" indent="0" algn="l" defTabSz="914400" rtl="0" eaLnBrk="1" fontAlgn="auto" latinLnBrk="1" hangingPunct="1">
              <a:lnSpc>
                <a:spcPts val="4400"/>
              </a:lnSpc>
              <a:spcBef>
                <a:spcPct val="0"/>
              </a:spcBef>
              <a:spcAft>
                <a:spcPct val="0"/>
              </a:spcAft>
              <a:buClrTx/>
              <a:buSzTx/>
              <a:buFontTx/>
              <a:buNone/>
              <a:defRPr/>
            </a:pPr>
            <a:r>
              <a:rPr kumimoji="0" lang="en-US" altLang="zh-CN" sz="2400" b="0" i="0" u="none" strike="noStrike" kern="1200" cap="none" spc="0" normalizeH="0" baseline="0" noProof="0">
                <a:ln>
                  <a:noFill/>
                </a:ln>
                <a:solidFill>
                  <a:srgbClr val="000000"/>
                </a:solidFill>
                <a:effectLst/>
                <a:uLnTx/>
                <a:uFillTx/>
                <a:latin typeface="SimSun" pitchFamily="34" charset="0"/>
                <a:ea typeface="SimSun" pitchFamily="34" charset="-122"/>
                <a:cs typeface="SimSun" pitchFamily="34" charset="-120"/>
              </a:rPr>
              <a:t>___</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》，即“双十协定”。双方同意以和平、民主、团结、统一为基础，长期合作，</a:t>
            </a:r>
          </a:p>
          <a:p>
            <a:pPr marL="0" marR="0" lvl="0" indent="0" algn="l" defTabSz="914400" rtl="0" eaLnBrk="1" fontAlgn="auto" latinLnBrk="1" hangingPunct="1">
              <a:lnSpc>
                <a:spcPts val="44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坚决避免内战，建设独立、自由和富强的新中国；召开政治协商会议，讨论和平建</a:t>
            </a:r>
          </a:p>
          <a:p>
            <a:pPr marL="0" marR="0" lvl="0" indent="0" algn="l" defTabSz="914400" rtl="0" eaLnBrk="1" fontAlgn="auto" latinLnBrk="1" hangingPunct="1">
              <a:lnSpc>
                <a:spcPts val="42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国方案。</a:t>
            </a:r>
            <a:endParaRPr lang="en-US" altLang="zh-CN" sz="2400"/>
          </a:p>
        </p:txBody>
      </p:sp>
      <p:sp>
        <p:nvSpPr>
          <p:cNvPr id="7" name="P_6_AN.3_1#37f0258e5.blank?vbadefaultcenterpage=1&amp;parentnodeid=a7b928deb&amp;color=0,0,0&amp;vbapositionanswer=3&amp;vbahtmlprocessed=1&amp;bbb=1" title=""/>
          <p:cNvSpPr/>
          <p:nvPr/>
        </p:nvSpPr>
        <p:spPr>
          <a:xfrm>
            <a:off x="5033328" y="2150364"/>
            <a:ext cx="2978150"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为发动内战争取时间</a:t>
            </a:r>
            <a:endParaRPr lang="en-US" altLang="zh-CN" sz="2400"/>
          </a:p>
        </p:txBody>
      </p:sp>
      <p:sp>
        <p:nvSpPr>
          <p:cNvPr id="8" name="P_6_AN.4_1#37f0258e5.blank?vbadefaultcenterpage=1&amp;parentnodeid=a7b928deb&amp;color=0,0,0&amp;vbapositionanswer=4&amp;vbahtmlprocessed=1&amp;bbb=1" title=""/>
          <p:cNvSpPr/>
          <p:nvPr/>
        </p:nvSpPr>
        <p:spPr>
          <a:xfrm>
            <a:off x="5952490" y="3267964"/>
            <a:ext cx="2058988"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争取国内和平</a:t>
            </a:r>
            <a:endParaRPr lang="en-US" altLang="zh-CN" sz="2400"/>
          </a:p>
        </p:txBody>
      </p:sp>
      <p:sp>
        <p:nvSpPr>
          <p:cNvPr id="9" name="P_6_AN.5_1#37f0258e5.blank?vbadefaultcenterpage=1&amp;parentnodeid=a7b928deb&amp;color=0,0,0&amp;vbapositionanswer=5&amp;vbahtmlprocessed=1&amp;bbb=1&amp;hasbroken=1" title=""/>
          <p:cNvSpPr/>
          <p:nvPr/>
        </p:nvSpPr>
        <p:spPr>
          <a:xfrm>
            <a:off x="548640" y="4385564"/>
            <a:ext cx="11091672" cy="103339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atinLnBrk="1">
              <a:lnSpc>
                <a:spcPts val="4400"/>
              </a:lnSpc>
            </a:pPr>
            <a:r>
              <a:rPr lang="en-US" altLang="zh-CN" sz="2400" b="1" i="0">
                <a:solidFill>
                  <a:srgbClr val="A00021"/>
                </a:solidFill>
                <a:latin typeface="SimSun" panose="02010600030101010101" pitchFamily="2" charset="-122"/>
                <a:ea typeface="楷体" pitchFamily="34" charset="-122"/>
                <a:cs typeface="Calibri" pitchFamily="34" charset="-120"/>
              </a:rPr>
              <a:t>                                                   </a:t>
            </a:r>
            <a:r>
              <a:rPr lang="en-US" altLang="zh-CN" sz="2400" b="1" i="0">
                <a:solidFill>
                  <a:srgbClr val="A00021"/>
                </a:solidFill>
                <a:latin typeface="Calibri" pitchFamily="34" charset="0"/>
                <a:ea typeface="楷体" pitchFamily="34" charset="-122"/>
                <a:cs typeface="Calibri" pitchFamily="34" charset="-120"/>
              </a:rPr>
              <a:t>政府与中共代表会谈纪</a:t>
            </a:r>
          </a:p>
          <a:p>
            <a:pPr latinLnBrk="1">
              <a:lnSpc>
                <a:spcPts val="4200"/>
              </a:lnSpc>
            </a:pPr>
            <a:r>
              <a:rPr lang="en-US" altLang="zh-CN" sz="2400" b="1" i="0">
                <a:solidFill>
                  <a:srgbClr val="A00021"/>
                </a:solidFill>
                <a:latin typeface="Calibri" pitchFamily="34" charset="0"/>
                <a:ea typeface="楷体" pitchFamily="34" charset="-122"/>
                <a:cs typeface="Calibri" pitchFamily="34" charset="-120"/>
              </a:rPr>
              <a:t>要</a:t>
            </a:r>
            <a:endParaRPr lang="en-US" altLang="zh-CN" sz="2400"/>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7">
                                            <p:bg/>
                                          </p:spTgt>
                                        </p:tgtEl>
                                        <p:attrNameLst>
                                          <p:attrName>style.visibility</p:attrName>
                                        </p:attrNameLst>
                                      </p:cBhvr>
                                      <p:to>
                                        <p:strVal val="visible"/>
                                      </p:to>
                                    </p:set>
                                    <p:animEffect transition="in" filter="wipe(left)">
                                      <p:cBhvr>
                                        <p:cTn id="7" dur="500"/>
                                        <p:tgtEl>
                                          <p:spTgt spid="7">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7">
                                            <p:txEl>
                                              <p:pRg st="0" end="0"/>
                                            </p:txEl>
                                          </p:spTgt>
                                        </p:tgtEl>
                                        <p:attrNameLst>
                                          <p:attrName>style.visibility</p:attrName>
                                        </p:attrNameLst>
                                      </p:cBhvr>
                                      <p:to>
                                        <p:strVal val="visible"/>
                                      </p:to>
                                    </p:set>
                                    <p:animEffect transition="in" filter="wipe(left)">
                                      <p:cBhvr>
                                        <p:cTn id="10" dur="500"/>
                                        <p:tgtEl>
                                          <p:spTgt spid="7">
                                            <p:txEl>
                                              <p:pRg st="0" end="0"/>
                                            </p:txEl>
                                          </p:spTgt>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2" presetClass="entr" presetSubtype="8" dur="500" fill="hold" grpId="0" nodeType="clickEffect">
                                  <p:stCondLst>
                                    <p:cond delay="0"/>
                                  </p:stCondLst>
                                  <p:childTnLst>
                                    <p:set>
                                      <p:cBhvr>
                                        <p:cTn id="14" dur="1" fill="hold">
                                          <p:stCondLst>
                                            <p:cond delay="0"/>
                                          </p:stCondLst>
                                        </p:cTn>
                                        <p:tgtEl>
                                          <p:spTgt spid="8">
                                            <p:bg/>
                                          </p:spTgt>
                                        </p:tgtEl>
                                        <p:attrNameLst>
                                          <p:attrName>style.visibility</p:attrName>
                                        </p:attrNameLst>
                                      </p:cBhvr>
                                      <p:to>
                                        <p:strVal val="visible"/>
                                      </p:to>
                                    </p:set>
                                    <p:animEffect transition="in" filter="wipe(left)">
                                      <p:cBhvr>
                                        <p:cTn id="15" dur="500"/>
                                        <p:tgtEl>
                                          <p:spTgt spid="8">
                                            <p:bg/>
                                          </p:spTgt>
                                        </p:tgtEl>
                                      </p:cBhvr>
                                    </p:animEffect>
                                  </p:childTnLst>
                                </p:cTn>
                              </p:par>
                              <p:par>
                                <p:cTn id="16" presetID="22" presetClass="entr" presetSubtype="8" dur="500" fill="hold" grpId="0" nodeType="withEffect">
                                  <p:stCondLst>
                                    <p:cond delay="0"/>
                                  </p:stCondLst>
                                  <p:childTnLst>
                                    <p:set>
                                      <p:cBhvr>
                                        <p:cTn id="17" dur="1" fill="hold">
                                          <p:stCondLst>
                                            <p:cond delay="0"/>
                                          </p:stCondLst>
                                        </p:cTn>
                                        <p:tgtEl>
                                          <p:spTgt spid="8">
                                            <p:txEl>
                                              <p:pRg st="0" end="0"/>
                                            </p:txEl>
                                          </p:spTgt>
                                        </p:tgtEl>
                                        <p:attrNameLst>
                                          <p:attrName>style.visibility</p:attrName>
                                        </p:attrNameLst>
                                      </p:cBhvr>
                                      <p:to>
                                        <p:strVal val="visible"/>
                                      </p:to>
                                    </p:set>
                                    <p:animEffect transition="in" filter="wipe(left)">
                                      <p:cBhvr>
                                        <p:cTn id="18" dur="500"/>
                                        <p:tgtEl>
                                          <p:spTgt spid="8">
                                            <p:txEl>
                                              <p:pRg st="0" end="0"/>
                                            </p:txEl>
                                          </p:spTgt>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22" presetClass="entr" presetSubtype="8" dur="500" fill="hold" grpId="0" nodeType="clickEffect">
                                  <p:stCondLst>
                                    <p:cond delay="0"/>
                                  </p:stCondLst>
                                  <p:childTnLst>
                                    <p:set>
                                      <p:cBhvr>
                                        <p:cTn id="22" dur="1" fill="hold">
                                          <p:stCondLst>
                                            <p:cond delay="0"/>
                                          </p:stCondLst>
                                        </p:cTn>
                                        <p:tgtEl>
                                          <p:spTgt spid="9">
                                            <p:bg/>
                                          </p:spTgt>
                                        </p:tgtEl>
                                        <p:attrNameLst>
                                          <p:attrName>style.visibility</p:attrName>
                                        </p:attrNameLst>
                                      </p:cBhvr>
                                      <p:to>
                                        <p:strVal val="visible"/>
                                      </p:to>
                                    </p:set>
                                    <p:animEffect transition="in" filter="wipe(left)">
                                      <p:cBhvr>
                                        <p:cTn id="23" dur="500"/>
                                        <p:tgtEl>
                                          <p:spTgt spid="9">
                                            <p:bg/>
                                          </p:spTgt>
                                        </p:tgtEl>
                                      </p:cBhvr>
                                    </p:animEffect>
                                  </p:childTnLst>
                                </p:cTn>
                              </p:par>
                              <p:par>
                                <p:cTn id="24" presetID="22" presetClass="entr" presetSubtype="8" dur="500" fill="hold" grpId="0" nodeType="withEffect">
                                  <p:stCondLst>
                                    <p:cond delay="0"/>
                                  </p:stCondLst>
                                  <p:childTnLst>
                                    <p:set>
                                      <p:cBhvr>
                                        <p:cTn id="25" dur="1" fill="hold">
                                          <p:stCondLst>
                                            <p:cond delay="0"/>
                                          </p:stCondLst>
                                        </p:cTn>
                                        <p:tgtEl>
                                          <p:spTgt spid="9">
                                            <p:txEl>
                                              <p:pRg st="0" end="0"/>
                                            </p:txEl>
                                          </p:spTgt>
                                        </p:tgtEl>
                                        <p:attrNameLst>
                                          <p:attrName>style.visibility</p:attrName>
                                        </p:attrNameLst>
                                      </p:cBhvr>
                                      <p:to>
                                        <p:strVal val="visible"/>
                                      </p:to>
                                    </p:set>
                                    <p:animEffect transition="in" filter="wipe(left)">
                                      <p:cBhvr>
                                        <p:cTn id="26" dur="500"/>
                                        <p:tgtEl>
                                          <p:spTgt spid="9">
                                            <p:txEl>
                                              <p:pRg st="0" end="0"/>
                                            </p:txEl>
                                          </p:spTgt>
                                        </p:tgtEl>
                                      </p:cBhvr>
                                    </p:animEffect>
                                  </p:childTnLst>
                                </p:cTn>
                              </p:par>
                              <p:par>
                                <p:cTn id="27" presetID="22" presetClass="entr" presetSubtype="8" dur="500" fill="hold" grpId="0" nodeType="withEffect">
                                  <p:stCondLst>
                                    <p:cond delay="0"/>
                                  </p:stCondLst>
                                  <p:childTnLst>
                                    <p:set>
                                      <p:cBhvr>
                                        <p:cTn id="28" dur="1" fill="hold">
                                          <p:stCondLst>
                                            <p:cond delay="0"/>
                                          </p:stCondLst>
                                        </p:cTn>
                                        <p:tgtEl>
                                          <p:spTgt spid="9">
                                            <p:txEl>
                                              <p:pRg st="1" end="1"/>
                                            </p:txEl>
                                          </p:spTgt>
                                        </p:tgtEl>
                                        <p:attrNameLst>
                                          <p:attrName>style.visibility</p:attrName>
                                        </p:attrNameLst>
                                      </p:cBhvr>
                                      <p:to>
                                        <p:strVal val="visible"/>
                                      </p:to>
                                    </p:set>
                                    <p:animEffect transition="in" filter="wipe(left)">
                                      <p:cBhvr>
                                        <p:cTn id="29" dur="500"/>
                                        <p:tgtEl>
                                          <p:spTgt spid="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uiExpand="1" build="p" animBg="1"/>
      <p:bldP spid="8" grpId="0" uiExpand="1" build="p" animBg="1"/>
      <p:bldP spid="9" grpId="0" uiExpand="1" build="p" animBg="1"/>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Slide 6">
    <p:spTree>
      <p:nvGrpSpPr>
        <p:cNvPr id="1" name=""/>
        <p:cNvGrpSpPr/>
        <p:nvPr/>
      </p:nvGrpSpPr>
      <p:grpSpPr>
        <a:xfrm>
          <a:off x="0" y="0"/>
          <a:ext cx="0" cy="0"/>
        </a:xfrm>
      </p:grpSpPr>
      <p:sp>
        <p:nvSpPr>
          <p:cNvPr id="2" name="P_6_BD#37f0258e5?segpoint=1&amp;vbadefaultcenterpage=1&amp;parentnodeid=a7b928deb&amp;color=0,0,0&amp;vbahtmlprocessed=1&amp;bbb=1&amp;hasbroken=1" title=""/>
          <p:cNvSpPr/>
          <p:nvPr/>
        </p:nvSpPr>
        <p:spPr>
          <a:xfrm>
            <a:off x="548640" y="2877795"/>
            <a:ext cx="11091672" cy="15921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400"/>
              </a:lnSpc>
            </a:pPr>
            <a:r>
              <a:rPr lang="en-US" altLang="zh-CN" sz="2400" b="1" i="0">
                <a:solidFill>
                  <a:srgbClr val="000000"/>
                </a:solidFill>
                <a:latin typeface="SimSun" pitchFamily="34" charset="0"/>
                <a:ea typeface="SimSun" pitchFamily="34" charset="-122"/>
                <a:cs typeface="SimSun" pitchFamily="34" charset="-120"/>
              </a:rPr>
              <a:t>    </a:t>
            </a:r>
            <a:r>
              <a:rPr lang="en-US" altLang="zh-CN" sz="2400" b="1" i="0">
                <a:solidFill>
                  <a:srgbClr val="000000"/>
                </a:solidFill>
                <a:latin typeface="Calibri" pitchFamily="34" charset="0"/>
                <a:ea typeface="SimSun" pitchFamily="34" charset="-122"/>
                <a:cs typeface="Calibri" pitchFamily="34" charset="-120"/>
              </a:rPr>
              <a:t>5.影响：国民党被迫承认和平建国方针，</a:t>
            </a:r>
            <a:r>
              <a:rPr lang="en-US" altLang="zh-CN" sz="2400" i="0">
                <a:solidFill>
                  <a:srgbClr val="000000"/>
                </a:solidFill>
                <a:latin typeface="SimSun" pitchFamily="34" charset="0"/>
                <a:ea typeface="SimSun" pitchFamily="34" charset="-122"/>
                <a:cs typeface="SimSun" pitchFamily="34" charset="-120"/>
              </a:rPr>
              <a:t>____________________________</a:t>
            </a:r>
            <a:r>
              <a:rPr lang="en-US" altLang="zh-CN" sz="2400" b="1" i="0">
                <a:solidFill>
                  <a:srgbClr val="000000"/>
                </a:solidFill>
                <a:latin typeface="Calibri" pitchFamily="34" charset="0"/>
                <a:ea typeface="SimSun" pitchFamily="34" charset="-122"/>
                <a:cs typeface="Calibri" pitchFamily="34" charset="-120"/>
              </a:rPr>
              <a:t>，但</a:t>
            </a:r>
          </a:p>
          <a:p>
            <a:pPr latinLnBrk="1">
              <a:lnSpc>
                <a:spcPts val="4400"/>
              </a:lnSpc>
            </a:pPr>
            <a:r>
              <a:rPr lang="en-US" altLang="zh-CN" sz="2400" b="1" i="0">
                <a:solidFill>
                  <a:srgbClr val="000000"/>
                </a:solidFill>
                <a:latin typeface="Calibri" pitchFamily="34" charset="0"/>
                <a:ea typeface="SimSun" pitchFamily="34" charset="-122"/>
                <a:cs typeface="Calibri" pitchFamily="34" charset="-120"/>
              </a:rPr>
              <a:t>在党派争端的焦点上（解放区民主政权和人民军队的合法地位的问题），双方没有</a:t>
            </a:r>
          </a:p>
          <a:p>
            <a:pPr latinLnBrk="1">
              <a:lnSpc>
                <a:spcPts val="4200"/>
              </a:lnSpc>
            </a:pPr>
            <a:r>
              <a:rPr lang="en-US" altLang="zh-CN" sz="2400" b="1" i="0">
                <a:solidFill>
                  <a:srgbClr val="000000"/>
                </a:solidFill>
                <a:latin typeface="Calibri" pitchFamily="34" charset="0"/>
                <a:ea typeface="SimSun" pitchFamily="34" charset="-122"/>
                <a:cs typeface="Calibri" pitchFamily="34" charset="-120"/>
              </a:rPr>
              <a:t>达成一致意见，埋下了内战的隐患。</a:t>
            </a:r>
            <a:endParaRPr lang="en-US" altLang="zh-CN" sz="2400"/>
          </a:p>
        </p:txBody>
      </p:sp>
      <p:sp>
        <p:nvSpPr>
          <p:cNvPr id="3" name="P_6_AN.6_1#37f0258e5.blank?vbadefaultcenterpage=1&amp;parentnodeid=a7b928deb&amp;color=0,0,0&amp;vbapositionanswer=6&amp;vbahtmlprocessed=1&amp;bbb=1" title=""/>
          <p:cNvSpPr/>
          <p:nvPr/>
        </p:nvSpPr>
        <p:spPr>
          <a:xfrm>
            <a:off x="6646228" y="2849855"/>
            <a:ext cx="4203700"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共产党在政治上赢得了主动权</a:t>
            </a:r>
            <a:endParaRPr lang="en-US" altLang="zh-CN" sz="2400"/>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wipe(left)">
                                      <p:cBhvr>
                                        <p:cTn id="7" dur="500"/>
                                        <p:tgtEl>
                                          <p:spTgt spid="3">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wipe(left)">
                                      <p:cBhvr>
                                        <p:cTn id="10"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Slide 7">
    <p:spTree>
      <p:nvGrpSpPr>
        <p:cNvPr id="1" name=""/>
        <p:cNvGrpSpPr/>
        <p:nvPr/>
      </p:nvGrpSpPr>
      <p:grpSpPr>
        <a:xfrm>
          <a:off x="0" y="0"/>
          <a:ext cx="0" cy="0"/>
        </a:xfrm>
      </p:grpSpPr>
      <p:sp>
        <p:nvSpPr>
          <p:cNvPr id="2" name="C_5_BD#3cf1c51cb?vbadefaultcenterpage=1&amp;parentnodeid=7dd686305&amp;color=0,0,0&amp;vbahtmlprocessed=1&amp;bbb=1" title=""/>
          <p:cNvSpPr/>
          <p:nvPr/>
        </p:nvSpPr>
        <p:spPr>
          <a:xfrm>
            <a:off x="548640" y="1062000"/>
            <a:ext cx="11091672" cy="94996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500"/>
              </a:lnSpc>
            </a:pPr>
            <a:r>
              <a:rPr lang="en-US" altLang="zh-CN" sz="2600" b="1" i="0">
                <a:solidFill>
                  <a:srgbClr val="000000"/>
                </a:solidFill>
                <a:latin typeface="Times New Roman" pitchFamily="34" charset="0"/>
                <a:ea typeface="Microsoft Yahei" pitchFamily="34" charset="-122"/>
                <a:cs typeface="Times New Roman" pitchFamily="34" charset="-120"/>
              </a:rPr>
              <a:t>二、国民党发动内战</a:t>
            </a:r>
            <a:endParaRPr lang="en-US" altLang="zh-CN" sz="2600"/>
          </a:p>
        </p:txBody>
      </p:sp>
      <p:sp>
        <p:nvSpPr>
          <p:cNvPr id="3" name="P_6_BD#39e9be287?segpoint=1&amp;vbadefaultcenterpage=1&amp;parentnodeid=3cf1c51cb&amp;color=0,0,0&amp;vbahtmlprocessed=1&amp;bbb=1&amp;hasbroken=1" title=""/>
          <p:cNvSpPr/>
          <p:nvPr/>
        </p:nvSpPr>
        <p:spPr>
          <a:xfrm>
            <a:off x="548640" y="1640294"/>
            <a:ext cx="11091672" cy="3268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400"/>
              </a:lnSpc>
            </a:pPr>
            <a:r>
              <a:rPr lang="en-US" altLang="zh-CN" sz="2400" b="1" i="0">
                <a:solidFill>
                  <a:srgbClr val="000000"/>
                </a:solidFill>
                <a:latin typeface="SimSun" pitchFamily="34" charset="0"/>
                <a:ea typeface="SimSun" pitchFamily="34" charset="-122"/>
                <a:cs typeface="SimSun" pitchFamily="34" charset="-120"/>
              </a:rPr>
              <a:t>    </a:t>
            </a:r>
            <a:r>
              <a:rPr lang="en-US" altLang="zh-CN" sz="2400" b="1" i="0">
                <a:solidFill>
                  <a:srgbClr val="000000"/>
                </a:solidFill>
                <a:latin typeface="Calibri" pitchFamily="34" charset="0"/>
                <a:ea typeface="SimSun" pitchFamily="34" charset="-122"/>
                <a:cs typeface="Calibri" pitchFamily="34" charset="-120"/>
              </a:rPr>
              <a:t>1.</a:t>
            </a:r>
            <a:r>
              <a:rPr lang="en-US" altLang="zh-CN" sz="2400" i="0">
                <a:solidFill>
                  <a:srgbClr val="000000"/>
                </a:solidFill>
                <a:latin typeface="SimSun" pitchFamily="34" charset="0"/>
                <a:ea typeface="SimSun" pitchFamily="34" charset="-122"/>
                <a:cs typeface="SimSun" pitchFamily="34" charset="-120"/>
              </a:rPr>
              <a:t>___________</a:t>
            </a:r>
            <a:r>
              <a:rPr lang="en-US" altLang="zh-CN" sz="2400" b="1" i="0">
                <a:solidFill>
                  <a:srgbClr val="000000"/>
                </a:solidFill>
                <a:latin typeface="Calibri" pitchFamily="34" charset="0"/>
                <a:ea typeface="SimSun" pitchFamily="34" charset="-122"/>
                <a:cs typeface="Calibri" pitchFamily="34" charset="-120"/>
              </a:rPr>
              <a:t>，蒋介石公然违背“双十协定”，撕毁政协决议，全力</a:t>
            </a:r>
            <a:r>
              <a:rPr lang="en-US" altLang="zh-CN" sz="2400" i="0">
                <a:solidFill>
                  <a:srgbClr val="000000"/>
                </a:solidFill>
                <a:latin typeface="SimSun" pitchFamily="34" charset="0"/>
                <a:ea typeface="SimSun" pitchFamily="34" charset="-122"/>
                <a:cs typeface="SimSun" pitchFamily="34" charset="-120"/>
              </a:rPr>
              <a:t>__________</a:t>
            </a:r>
          </a:p>
          <a:p>
            <a:pPr latinLnBrk="1">
              <a:lnSpc>
                <a:spcPts val="4400"/>
              </a:lnSpc>
            </a:pPr>
            <a:r>
              <a:rPr lang="en-US" altLang="zh-CN" sz="2400" i="0">
                <a:solidFill>
                  <a:srgbClr val="000000"/>
                </a:solidFill>
                <a:latin typeface="SimSun" pitchFamily="34" charset="0"/>
                <a:ea typeface="SimSun" pitchFamily="34" charset="-122"/>
                <a:cs typeface="SimSun" pitchFamily="34" charset="-120"/>
              </a:rPr>
              <a:t>_______</a:t>
            </a:r>
            <a:r>
              <a:rPr lang="en-US" altLang="zh-CN" sz="2400" b="1" i="0">
                <a:solidFill>
                  <a:srgbClr val="000000"/>
                </a:solidFill>
                <a:latin typeface="Calibri" pitchFamily="34" charset="0"/>
                <a:ea typeface="SimSun" pitchFamily="34" charset="-122"/>
                <a:cs typeface="Calibri" pitchFamily="34" charset="-120"/>
              </a:rPr>
              <a:t>，发动了全面内战。10月，国民党军队占领张家口，全面进攻达到最高峰。</a:t>
            </a:r>
          </a:p>
          <a:p>
            <a:pPr marL="0" marR="0" lvl="0" indent="0" algn="l" defTabSz="914400" rtl="0" eaLnBrk="1" fontAlgn="auto" latinLnBrk="1" hangingPunct="1">
              <a:lnSpc>
                <a:spcPts val="44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SimSun" panose="02010600030101010101" pitchFamily="2" charset="-122"/>
                <a:ea typeface="SimSun" pitchFamily="34" charset="-122"/>
                <a:cs typeface="SimSun" pitchFamily="34" charset="-120"/>
              </a:rPr>
              <a:t>    </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2.认识：重庆谈判表明毛泽东等人的惊人胆魄及</a:t>
            </a:r>
            <a:r>
              <a:rPr kumimoji="0" lang="en-US" altLang="zh-CN" sz="2400" b="0" i="0" u="none" strike="noStrike" kern="1200" cap="none" spc="0" normalizeH="0" baseline="0" noProof="0">
                <a:ln>
                  <a:noFill/>
                </a:ln>
                <a:solidFill>
                  <a:srgbClr val="000000"/>
                </a:solidFill>
                <a:effectLst/>
                <a:uLnTx/>
                <a:uFillTx/>
                <a:latin typeface="SimSun" pitchFamily="34" charset="0"/>
                <a:ea typeface="SimSun" pitchFamily="34" charset="-122"/>
                <a:cs typeface="SimSun" pitchFamily="34" charset="-120"/>
              </a:rPr>
              <a:t>__________________________</a:t>
            </a:r>
          </a:p>
          <a:p>
            <a:pPr marL="0" marR="0" lvl="0" indent="0" algn="l" defTabSz="914400" rtl="0" eaLnBrk="1" fontAlgn="auto" latinLnBrk="1" hangingPunct="1">
              <a:lnSpc>
                <a:spcPts val="4400"/>
              </a:lnSpc>
              <a:spcBef>
                <a:spcPct val="0"/>
              </a:spcBef>
              <a:spcAft>
                <a:spcPct val="0"/>
              </a:spcAft>
              <a:buClrTx/>
              <a:buSzTx/>
              <a:buFontTx/>
              <a:buNone/>
              <a:defRPr/>
            </a:pPr>
            <a:r>
              <a:rPr kumimoji="0" lang="en-US" altLang="zh-CN" sz="2400" b="0" i="0" u="none" strike="noStrike" kern="1200" cap="none" spc="0" normalizeH="0" baseline="0" noProof="0">
                <a:ln>
                  <a:noFill/>
                </a:ln>
                <a:solidFill>
                  <a:srgbClr val="000000"/>
                </a:solidFill>
                <a:effectLst/>
                <a:uLnTx/>
                <a:uFillTx/>
                <a:latin typeface="SimSun" pitchFamily="34" charset="0"/>
                <a:ea typeface="SimSun" pitchFamily="34" charset="-122"/>
                <a:cs typeface="SimSun" pitchFamily="34" charset="-120"/>
              </a:rPr>
              <a:t>_____</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，充分说明中共始终以民族利益为重，真正代表了人民的利益。而国民党发</a:t>
            </a:r>
          </a:p>
          <a:p>
            <a:pPr marL="0" marR="0" lvl="0" indent="0" algn="l" defTabSz="914400" rtl="0" eaLnBrk="1" fontAlgn="auto" latinLnBrk="1" hangingPunct="1">
              <a:lnSpc>
                <a:spcPts val="44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动内战，揭露了</a:t>
            </a:r>
            <a:r>
              <a:rPr kumimoji="0" lang="en-US" altLang="zh-CN" sz="2400" b="0" i="0" u="none" strike="noStrike" kern="1200" cap="none" spc="0" normalizeH="0" baseline="0" noProof="0">
                <a:ln>
                  <a:noFill/>
                </a:ln>
                <a:solidFill>
                  <a:srgbClr val="000000"/>
                </a:solidFill>
                <a:effectLst/>
                <a:uLnTx/>
                <a:uFillTx/>
                <a:latin typeface="SimSun" pitchFamily="34" charset="0"/>
                <a:ea typeface="SimSun" pitchFamily="34" charset="-122"/>
                <a:cs typeface="SimSun" pitchFamily="34" charset="-120"/>
              </a:rPr>
              <a:t>____________________________</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及其实行</a:t>
            </a:r>
            <a:r>
              <a:rPr kumimoji="0" lang="en-US" altLang="zh-CN" sz="2400" b="0" i="0" u="none" strike="noStrike" kern="1200" cap="none" spc="0" normalizeH="0" baseline="0" noProof="0">
                <a:ln>
                  <a:noFill/>
                </a:ln>
                <a:solidFill>
                  <a:srgbClr val="000000"/>
                </a:solidFill>
                <a:effectLst/>
                <a:uLnTx/>
                <a:uFillTx/>
                <a:latin typeface="SimSun" pitchFamily="34" charset="0"/>
                <a:ea typeface="SimSun" pitchFamily="34" charset="-122"/>
                <a:cs typeface="SimSun" pitchFamily="34" charset="-120"/>
              </a:rPr>
              <a:t>______________________</a:t>
            </a:r>
          </a:p>
          <a:p>
            <a:pPr marL="0" marR="0" lvl="0" indent="0" algn="l" defTabSz="914400" rtl="0" eaLnBrk="1" fontAlgn="auto" latinLnBrk="1" hangingPunct="1">
              <a:lnSpc>
                <a:spcPts val="4200"/>
              </a:lnSpc>
              <a:spcBef>
                <a:spcPct val="0"/>
              </a:spcBef>
              <a:spcAft>
                <a:spcPct val="0"/>
              </a:spcAft>
              <a:buClrTx/>
              <a:buSzTx/>
              <a:buFontTx/>
              <a:buNone/>
              <a:defRPr/>
            </a:pPr>
            <a:r>
              <a:rPr kumimoji="0" lang="en-US" altLang="zh-CN" sz="2400" b="0" i="0" u="none" strike="noStrike" kern="1200" cap="none" spc="0" normalizeH="0" baseline="0" noProof="0">
                <a:ln>
                  <a:noFill/>
                </a:ln>
                <a:solidFill>
                  <a:srgbClr val="000000"/>
                </a:solidFill>
                <a:effectLst/>
                <a:uLnTx/>
                <a:uFillTx/>
                <a:latin typeface="SimSun" pitchFamily="34" charset="0"/>
                <a:ea typeface="SimSun" pitchFamily="34" charset="-122"/>
                <a:cs typeface="SimSun" pitchFamily="34" charset="-120"/>
              </a:rPr>
              <a:t>_____</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a:t>
            </a:r>
            <a:endParaRPr lang="en-US" altLang="zh-CN" sz="2400"/>
          </a:p>
        </p:txBody>
      </p:sp>
      <p:sp>
        <p:nvSpPr>
          <p:cNvPr id="5" name="P_6_AN.7_1#39e9be287.blank?vbadefaultcenterpage=1&amp;parentnodeid=3cf1c51cb&amp;color=0,0,0&amp;vbapositionanswer=7&amp;vbahtmlprocessed=1&amp;bbb=1" title=""/>
          <p:cNvSpPr/>
          <p:nvPr/>
        </p:nvSpPr>
        <p:spPr>
          <a:xfrm>
            <a:off x="1437640" y="1612354"/>
            <a:ext cx="1603375"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SimSun" pitchFamily="34" charset="-122"/>
                <a:cs typeface="Calibri" pitchFamily="34" charset="-120"/>
              </a:rPr>
              <a:t>1946</a:t>
            </a:r>
            <a:r>
              <a:rPr lang="en-US" altLang="zh-CN" sz="2400" b="1" i="0">
                <a:solidFill>
                  <a:srgbClr val="A00021"/>
                </a:solidFill>
                <a:latin typeface="Calibri" pitchFamily="34" charset="0"/>
                <a:ea typeface="楷体" pitchFamily="34" charset="-122"/>
                <a:cs typeface="Calibri" pitchFamily="34" charset="-120"/>
              </a:rPr>
              <a:t>年</a:t>
            </a:r>
            <a:r>
              <a:rPr lang="en-US" altLang="zh-CN" sz="2400" b="1" i="0">
                <a:solidFill>
                  <a:srgbClr val="A00021"/>
                </a:solidFill>
                <a:latin typeface="Calibri" pitchFamily="34" charset="0"/>
                <a:ea typeface="SimSun" pitchFamily="34" charset="-122"/>
                <a:cs typeface="Calibri" pitchFamily="34" charset="-120"/>
              </a:rPr>
              <a:t>6</a:t>
            </a:r>
            <a:r>
              <a:rPr lang="en-US" altLang="zh-CN" sz="2400" b="1" i="0">
                <a:solidFill>
                  <a:srgbClr val="A00021"/>
                </a:solidFill>
                <a:latin typeface="Calibri" pitchFamily="34" charset="0"/>
                <a:ea typeface="楷体" pitchFamily="34" charset="-122"/>
                <a:cs typeface="Calibri" pitchFamily="34" charset="-120"/>
              </a:rPr>
              <a:t>月</a:t>
            </a:r>
            <a:endParaRPr lang="en-US" altLang="zh-CN" sz="2400"/>
          </a:p>
        </p:txBody>
      </p:sp>
      <p:sp>
        <p:nvSpPr>
          <p:cNvPr id="6" name="P_6_AN.8_1#39e9be287.blank?vbadefaultcenterpage=1&amp;parentnodeid=3cf1c51cb&amp;color=0,0,0&amp;vbapositionanswer=8&amp;vbahtmlprocessed=1&amp;bbb=1&amp;hasbroken=1" title=""/>
          <p:cNvSpPr/>
          <p:nvPr/>
        </p:nvSpPr>
        <p:spPr>
          <a:xfrm>
            <a:off x="548640" y="1612354"/>
            <a:ext cx="11091672" cy="103339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atinLnBrk="1">
              <a:lnSpc>
                <a:spcPts val="4400"/>
              </a:lnSpc>
            </a:pPr>
            <a:r>
              <a:rPr lang="en-US" altLang="zh-CN" sz="2400" b="1" i="0">
                <a:solidFill>
                  <a:srgbClr val="A00021"/>
                </a:solidFill>
                <a:latin typeface="SimSun" panose="02010600030101010101" pitchFamily="2" charset="-122"/>
                <a:ea typeface="楷体" pitchFamily="34" charset="-122"/>
                <a:cs typeface="Calibri" pitchFamily="34" charset="-120"/>
              </a:rPr>
              <a:t>                                                               </a:t>
            </a:r>
            <a:r>
              <a:rPr lang="en-US" altLang="zh-CN" sz="2400" b="1" i="0">
                <a:solidFill>
                  <a:srgbClr val="A00021"/>
                </a:solidFill>
                <a:latin typeface="Calibri" pitchFamily="34" charset="0"/>
                <a:ea typeface="楷体" pitchFamily="34" charset="-122"/>
                <a:cs typeface="Calibri" pitchFamily="34" charset="-120"/>
              </a:rPr>
              <a:t>围攻中原</a:t>
            </a:r>
          </a:p>
          <a:p>
            <a:pPr latinLnBrk="1">
              <a:lnSpc>
                <a:spcPts val="4200"/>
              </a:lnSpc>
            </a:pPr>
            <a:r>
              <a:rPr lang="en-US" altLang="zh-CN" sz="2400" b="1" i="0">
                <a:solidFill>
                  <a:srgbClr val="A00021"/>
                </a:solidFill>
                <a:latin typeface="Calibri" pitchFamily="34" charset="0"/>
                <a:ea typeface="楷体" pitchFamily="34" charset="-122"/>
                <a:cs typeface="Calibri" pitchFamily="34" charset="-120"/>
              </a:rPr>
              <a:t>解放区</a:t>
            </a:r>
            <a:endParaRPr lang="en-US" altLang="zh-CN" sz="2400"/>
          </a:p>
        </p:txBody>
      </p:sp>
      <p:sp>
        <p:nvSpPr>
          <p:cNvPr id="7" name="P_6_AN.9_1#39e9be287.blank?vbadefaultcenterpage=1&amp;parentnodeid=3cf1c51cb&amp;color=0,0,0&amp;vbapositionanswer=9&amp;vbahtmlprocessed=1&amp;bbb=1&amp;hasbroken=1" title=""/>
          <p:cNvSpPr/>
          <p:nvPr/>
        </p:nvSpPr>
        <p:spPr>
          <a:xfrm>
            <a:off x="548640" y="2729954"/>
            <a:ext cx="11091672" cy="103339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atinLnBrk="1">
              <a:lnSpc>
                <a:spcPts val="4400"/>
              </a:lnSpc>
            </a:pPr>
            <a:r>
              <a:rPr lang="en-US" altLang="zh-CN" sz="2400" b="1" i="0">
                <a:solidFill>
                  <a:srgbClr val="A00021"/>
                </a:solidFill>
                <a:latin typeface="SimSun" panose="02010600030101010101" pitchFamily="2" charset="-122"/>
                <a:ea typeface="楷体" pitchFamily="34" charset="-122"/>
                <a:cs typeface="Calibri" pitchFamily="34" charset="-120"/>
              </a:rPr>
              <a:t>                                               </a:t>
            </a:r>
            <a:r>
              <a:rPr lang="en-US" altLang="zh-CN" sz="2400" b="1" i="0">
                <a:solidFill>
                  <a:srgbClr val="A00021"/>
                </a:solidFill>
                <a:latin typeface="Calibri" pitchFamily="34" charset="0"/>
                <a:ea typeface="楷体" pitchFamily="34" charset="-122"/>
                <a:cs typeface="Calibri" pitchFamily="34" charset="-120"/>
              </a:rPr>
              <a:t>中共为争取和平民主作出的</a:t>
            </a:r>
          </a:p>
          <a:p>
            <a:pPr latinLnBrk="1">
              <a:lnSpc>
                <a:spcPts val="4200"/>
              </a:lnSpc>
            </a:pPr>
            <a:r>
              <a:rPr lang="en-US" altLang="zh-CN" sz="2400" b="1" i="0">
                <a:solidFill>
                  <a:srgbClr val="A00021"/>
                </a:solidFill>
                <a:latin typeface="Calibri" pitchFamily="34" charset="0"/>
                <a:ea typeface="楷体" pitchFamily="34" charset="-122"/>
                <a:cs typeface="Calibri" pitchFamily="34" charset="-120"/>
              </a:rPr>
              <a:t>努力</a:t>
            </a:r>
            <a:endParaRPr lang="en-US" altLang="zh-CN" sz="2400"/>
          </a:p>
        </p:txBody>
      </p:sp>
      <p:sp>
        <p:nvSpPr>
          <p:cNvPr id="8" name="P_6_AN.10_1#39e9be287.blank?vbadefaultcenterpage=1&amp;parentnodeid=3cf1c51cb&amp;color=0,0,0&amp;vbapositionanswer=10&amp;vbahtmlprocessed=1&amp;bbb=1" title=""/>
          <p:cNvSpPr/>
          <p:nvPr/>
        </p:nvSpPr>
        <p:spPr>
          <a:xfrm>
            <a:off x="2731453" y="3847554"/>
            <a:ext cx="4203700"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国民党假和平</a:t>
            </a:r>
            <a:r>
              <a:rPr lang="en-US" altLang="zh-CN" sz="2400" b="1" i="0">
                <a:solidFill>
                  <a:srgbClr val="A00021"/>
                </a:solidFill>
                <a:latin typeface="Calibri" pitchFamily="34" charset="0"/>
                <a:ea typeface="SimSun" pitchFamily="34" charset="-122"/>
                <a:cs typeface="Calibri" pitchFamily="34" charset="-120"/>
              </a:rPr>
              <a:t>、</a:t>
            </a:r>
            <a:r>
              <a:rPr lang="en-US" altLang="zh-CN" sz="2400" b="1" i="0">
                <a:solidFill>
                  <a:srgbClr val="A00021"/>
                </a:solidFill>
                <a:latin typeface="Calibri" pitchFamily="34" charset="0"/>
                <a:ea typeface="楷体" pitchFamily="34" charset="-122"/>
                <a:cs typeface="Calibri" pitchFamily="34" charset="-120"/>
              </a:rPr>
              <a:t>真内战的阴谋</a:t>
            </a:r>
            <a:endParaRPr lang="en-US" altLang="zh-CN" sz="2400"/>
          </a:p>
        </p:txBody>
      </p:sp>
      <p:sp>
        <p:nvSpPr>
          <p:cNvPr id="9" name="P_6_AN.11_1#39e9be287.blank?vbadefaultcenterpage=1&amp;parentnodeid=3cf1c51cb&amp;color=0,0,0&amp;vbapositionanswer=11&amp;vbahtmlprocessed=1&amp;bbb=1&amp;hasbroken=1" title=""/>
          <p:cNvSpPr/>
          <p:nvPr/>
        </p:nvSpPr>
        <p:spPr>
          <a:xfrm>
            <a:off x="548640" y="3847554"/>
            <a:ext cx="11091672" cy="103339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atinLnBrk="1">
              <a:lnSpc>
                <a:spcPts val="4400"/>
              </a:lnSpc>
            </a:pPr>
            <a:r>
              <a:rPr lang="en-US" altLang="zh-CN" sz="2400" b="1" i="0">
                <a:solidFill>
                  <a:srgbClr val="A00021"/>
                </a:solidFill>
                <a:latin typeface="SimSun" panose="02010600030101010101" pitchFamily="2" charset="-122"/>
                <a:ea typeface="楷体" pitchFamily="34" charset="-122"/>
                <a:cs typeface="Calibri" pitchFamily="34" charset="-120"/>
              </a:rPr>
              <a:t>                                                   </a:t>
            </a:r>
            <a:r>
              <a:rPr lang="en-US" altLang="zh-CN" sz="2400" b="1" i="0">
                <a:solidFill>
                  <a:srgbClr val="A00021"/>
                </a:solidFill>
                <a:latin typeface="Calibri" pitchFamily="34" charset="0"/>
                <a:ea typeface="楷体" pitchFamily="34" charset="-122"/>
                <a:cs typeface="Calibri" pitchFamily="34" charset="-120"/>
              </a:rPr>
              <a:t>独裁</a:t>
            </a:r>
            <a:r>
              <a:rPr lang="en-US" altLang="zh-CN" sz="2400" b="1" i="0">
                <a:solidFill>
                  <a:srgbClr val="A00021"/>
                </a:solidFill>
                <a:latin typeface="Calibri" pitchFamily="34" charset="0"/>
                <a:ea typeface="SimSun" pitchFamily="34" charset="-122"/>
                <a:cs typeface="Calibri" pitchFamily="34" charset="-120"/>
              </a:rPr>
              <a:t>、</a:t>
            </a:r>
            <a:r>
              <a:rPr lang="en-US" altLang="zh-CN" sz="2400" b="1" i="0">
                <a:solidFill>
                  <a:srgbClr val="A00021"/>
                </a:solidFill>
                <a:latin typeface="Calibri" pitchFamily="34" charset="0"/>
                <a:ea typeface="楷体" pitchFamily="34" charset="-122"/>
                <a:cs typeface="Calibri" pitchFamily="34" charset="-120"/>
              </a:rPr>
              <a:t>发动内战的反动</a:t>
            </a:r>
          </a:p>
          <a:p>
            <a:pPr latinLnBrk="1">
              <a:lnSpc>
                <a:spcPts val="4200"/>
              </a:lnSpc>
            </a:pPr>
            <a:r>
              <a:rPr lang="en-US" altLang="zh-CN" sz="2400" b="1" i="0">
                <a:solidFill>
                  <a:srgbClr val="A00021"/>
                </a:solidFill>
                <a:latin typeface="Calibri" pitchFamily="34" charset="0"/>
                <a:ea typeface="楷体" pitchFamily="34" charset="-122"/>
                <a:cs typeface="Calibri" pitchFamily="34" charset="-120"/>
              </a:rPr>
              <a:t>本质</a:t>
            </a:r>
            <a:endParaRPr lang="en-US" altLang="zh-CN" sz="2400"/>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wipe(left)">
                                      <p:cBhvr>
                                        <p:cTn id="7" dur="500"/>
                                        <p:tgtEl>
                                          <p:spTgt spid="5">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5">
                                            <p:txEl>
                                              <p:pRg st="0" end="0"/>
                                            </p:txEl>
                                          </p:spTgt>
                                        </p:tgtEl>
                                        <p:attrNameLst>
                                          <p:attrName>style.visibility</p:attrName>
                                        </p:attrNameLst>
                                      </p:cBhvr>
                                      <p:to>
                                        <p:strVal val="visible"/>
                                      </p:to>
                                    </p:set>
                                    <p:animEffect transition="in" filter="wipe(left)">
                                      <p:cBhvr>
                                        <p:cTn id="10" dur="500"/>
                                        <p:tgtEl>
                                          <p:spTgt spid="5">
                                            <p:txEl>
                                              <p:pRg st="0" end="0"/>
                                            </p:txEl>
                                          </p:spTgt>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2" presetClass="entr" presetSubtype="8" dur="500" fill="hold" grpId="0" nodeType="clickEffect">
                                  <p:stCondLst>
                                    <p:cond delay="0"/>
                                  </p:stCondLst>
                                  <p:childTnLst>
                                    <p:set>
                                      <p:cBhvr>
                                        <p:cTn id="14" dur="1" fill="hold">
                                          <p:stCondLst>
                                            <p:cond delay="0"/>
                                          </p:stCondLst>
                                        </p:cTn>
                                        <p:tgtEl>
                                          <p:spTgt spid="6">
                                            <p:bg/>
                                          </p:spTgt>
                                        </p:tgtEl>
                                        <p:attrNameLst>
                                          <p:attrName>style.visibility</p:attrName>
                                        </p:attrNameLst>
                                      </p:cBhvr>
                                      <p:to>
                                        <p:strVal val="visible"/>
                                      </p:to>
                                    </p:set>
                                    <p:animEffect transition="in" filter="wipe(left)">
                                      <p:cBhvr>
                                        <p:cTn id="15" dur="500"/>
                                        <p:tgtEl>
                                          <p:spTgt spid="6">
                                            <p:bg/>
                                          </p:spTgt>
                                        </p:tgtEl>
                                      </p:cBhvr>
                                    </p:animEffect>
                                  </p:childTnLst>
                                </p:cTn>
                              </p:par>
                              <p:par>
                                <p:cTn id="16" presetID="22" presetClass="entr" presetSubtype="8" dur="500" fill="hold" grpId="0" nodeType="withEffect">
                                  <p:stCondLst>
                                    <p:cond delay="0"/>
                                  </p:stCondLst>
                                  <p:childTnLst>
                                    <p:set>
                                      <p:cBhvr>
                                        <p:cTn id="17" dur="1" fill="hold">
                                          <p:stCondLst>
                                            <p:cond delay="0"/>
                                          </p:stCondLst>
                                        </p:cTn>
                                        <p:tgtEl>
                                          <p:spTgt spid="6">
                                            <p:txEl>
                                              <p:pRg st="0" end="0"/>
                                            </p:txEl>
                                          </p:spTgt>
                                        </p:tgtEl>
                                        <p:attrNameLst>
                                          <p:attrName>style.visibility</p:attrName>
                                        </p:attrNameLst>
                                      </p:cBhvr>
                                      <p:to>
                                        <p:strVal val="visible"/>
                                      </p:to>
                                    </p:set>
                                    <p:animEffect transition="in" filter="wipe(left)">
                                      <p:cBhvr>
                                        <p:cTn id="18" dur="500"/>
                                        <p:tgtEl>
                                          <p:spTgt spid="6">
                                            <p:txEl>
                                              <p:pRg st="0" end="0"/>
                                            </p:txEl>
                                          </p:spTgt>
                                        </p:tgtEl>
                                      </p:cBhvr>
                                    </p:animEffect>
                                  </p:childTnLst>
                                </p:cTn>
                              </p:par>
                              <p:par>
                                <p:cTn id="19" presetID="22" presetClass="entr" presetSubtype="8" dur="500" fill="hold" grpId="0" nodeType="withEffect">
                                  <p:stCondLst>
                                    <p:cond delay="0"/>
                                  </p:stCondLst>
                                  <p:childTnLst>
                                    <p:set>
                                      <p:cBhvr>
                                        <p:cTn id="20" dur="1" fill="hold">
                                          <p:stCondLst>
                                            <p:cond delay="0"/>
                                          </p:stCondLst>
                                        </p:cTn>
                                        <p:tgtEl>
                                          <p:spTgt spid="6">
                                            <p:txEl>
                                              <p:pRg st="1" end="1"/>
                                            </p:txEl>
                                          </p:spTgt>
                                        </p:tgtEl>
                                        <p:attrNameLst>
                                          <p:attrName>style.visibility</p:attrName>
                                        </p:attrNameLst>
                                      </p:cBhvr>
                                      <p:to>
                                        <p:strVal val="visible"/>
                                      </p:to>
                                    </p:set>
                                    <p:animEffect transition="in" filter="wipe(left)">
                                      <p:cBhvr>
                                        <p:cTn id="21" dur="500"/>
                                        <p:tgtEl>
                                          <p:spTgt spid="6">
                                            <p:txEl>
                                              <p:pRg st="1" end="1"/>
                                            </p:txEl>
                                          </p:spTgt>
                                        </p:tgtEl>
                                      </p:cBhvr>
                                    </p:animEffect>
                                  </p:childTnLst>
                                </p:cTn>
                              </p:par>
                            </p:childTnLst>
                          </p:cTn>
                        </p:par>
                      </p:childTnLst>
                    </p:cTn>
                  </p:par>
                  <p:par>
                    <p:cTn id="22" fill="hold" nodeType="clickPar">
                      <p:stCondLst>
                        <p:cond delay="indefinite"/>
                      </p:stCondLst>
                      <p:childTnLst>
                        <p:par>
                          <p:cTn id="23" fill="hold">
                            <p:stCondLst>
                              <p:cond delay="0"/>
                            </p:stCondLst>
                            <p:childTnLst>
                              <p:par>
                                <p:cTn id="24" presetID="22" presetClass="entr" presetSubtype="8" dur="500" fill="hold" grpId="0" nodeType="clickEffect">
                                  <p:stCondLst>
                                    <p:cond delay="0"/>
                                  </p:stCondLst>
                                  <p:childTnLst>
                                    <p:set>
                                      <p:cBhvr>
                                        <p:cTn id="25" dur="1" fill="hold">
                                          <p:stCondLst>
                                            <p:cond delay="0"/>
                                          </p:stCondLst>
                                        </p:cTn>
                                        <p:tgtEl>
                                          <p:spTgt spid="7">
                                            <p:bg/>
                                          </p:spTgt>
                                        </p:tgtEl>
                                        <p:attrNameLst>
                                          <p:attrName>style.visibility</p:attrName>
                                        </p:attrNameLst>
                                      </p:cBhvr>
                                      <p:to>
                                        <p:strVal val="visible"/>
                                      </p:to>
                                    </p:set>
                                    <p:animEffect transition="in" filter="wipe(left)">
                                      <p:cBhvr>
                                        <p:cTn id="26" dur="500"/>
                                        <p:tgtEl>
                                          <p:spTgt spid="7">
                                            <p:bg/>
                                          </p:spTgt>
                                        </p:tgtEl>
                                      </p:cBhvr>
                                    </p:animEffect>
                                  </p:childTnLst>
                                </p:cTn>
                              </p:par>
                              <p:par>
                                <p:cTn id="27" presetID="22" presetClass="entr" presetSubtype="8" dur="500" fill="hold" grpId="0" nodeType="withEffect">
                                  <p:stCondLst>
                                    <p:cond delay="0"/>
                                  </p:stCondLst>
                                  <p:childTnLst>
                                    <p:set>
                                      <p:cBhvr>
                                        <p:cTn id="28" dur="1" fill="hold">
                                          <p:stCondLst>
                                            <p:cond delay="0"/>
                                          </p:stCondLst>
                                        </p:cTn>
                                        <p:tgtEl>
                                          <p:spTgt spid="7">
                                            <p:txEl>
                                              <p:pRg st="0" end="0"/>
                                            </p:txEl>
                                          </p:spTgt>
                                        </p:tgtEl>
                                        <p:attrNameLst>
                                          <p:attrName>style.visibility</p:attrName>
                                        </p:attrNameLst>
                                      </p:cBhvr>
                                      <p:to>
                                        <p:strVal val="visible"/>
                                      </p:to>
                                    </p:set>
                                    <p:animEffect transition="in" filter="wipe(left)">
                                      <p:cBhvr>
                                        <p:cTn id="29" dur="500"/>
                                        <p:tgtEl>
                                          <p:spTgt spid="7">
                                            <p:txEl>
                                              <p:pRg st="0" end="0"/>
                                            </p:txEl>
                                          </p:spTgt>
                                        </p:tgtEl>
                                      </p:cBhvr>
                                    </p:animEffect>
                                  </p:childTnLst>
                                </p:cTn>
                              </p:par>
                              <p:par>
                                <p:cTn id="30" presetID="22" presetClass="entr" presetSubtype="8" dur="500" fill="hold" grpId="0" nodeType="withEffect">
                                  <p:stCondLst>
                                    <p:cond delay="0"/>
                                  </p:stCondLst>
                                  <p:childTnLst>
                                    <p:set>
                                      <p:cBhvr>
                                        <p:cTn id="31" dur="1" fill="hold">
                                          <p:stCondLst>
                                            <p:cond delay="0"/>
                                          </p:stCondLst>
                                        </p:cTn>
                                        <p:tgtEl>
                                          <p:spTgt spid="7">
                                            <p:txEl>
                                              <p:pRg st="1" end="1"/>
                                            </p:txEl>
                                          </p:spTgt>
                                        </p:tgtEl>
                                        <p:attrNameLst>
                                          <p:attrName>style.visibility</p:attrName>
                                        </p:attrNameLst>
                                      </p:cBhvr>
                                      <p:to>
                                        <p:strVal val="visible"/>
                                      </p:to>
                                    </p:set>
                                    <p:animEffect transition="in" filter="wipe(left)">
                                      <p:cBhvr>
                                        <p:cTn id="32" dur="500"/>
                                        <p:tgtEl>
                                          <p:spTgt spid="7">
                                            <p:txEl>
                                              <p:pRg st="1" end="1"/>
                                            </p:txEl>
                                          </p:spTgt>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22" presetClass="entr" presetSubtype="8" dur="500" fill="hold" grpId="0" nodeType="clickEffect">
                                  <p:stCondLst>
                                    <p:cond delay="0"/>
                                  </p:stCondLst>
                                  <p:childTnLst>
                                    <p:set>
                                      <p:cBhvr>
                                        <p:cTn id="36" dur="1" fill="hold">
                                          <p:stCondLst>
                                            <p:cond delay="0"/>
                                          </p:stCondLst>
                                        </p:cTn>
                                        <p:tgtEl>
                                          <p:spTgt spid="8">
                                            <p:bg/>
                                          </p:spTgt>
                                        </p:tgtEl>
                                        <p:attrNameLst>
                                          <p:attrName>style.visibility</p:attrName>
                                        </p:attrNameLst>
                                      </p:cBhvr>
                                      <p:to>
                                        <p:strVal val="visible"/>
                                      </p:to>
                                    </p:set>
                                    <p:animEffect transition="in" filter="wipe(left)">
                                      <p:cBhvr>
                                        <p:cTn id="37" dur="500"/>
                                        <p:tgtEl>
                                          <p:spTgt spid="8">
                                            <p:bg/>
                                          </p:spTgt>
                                        </p:tgtEl>
                                      </p:cBhvr>
                                    </p:animEffect>
                                  </p:childTnLst>
                                </p:cTn>
                              </p:par>
                              <p:par>
                                <p:cTn id="38" presetID="22" presetClass="entr" presetSubtype="8" dur="500" fill="hold" grpId="0" nodeType="withEffect">
                                  <p:stCondLst>
                                    <p:cond delay="0"/>
                                  </p:stCondLst>
                                  <p:childTnLst>
                                    <p:set>
                                      <p:cBhvr>
                                        <p:cTn id="39" dur="1" fill="hold">
                                          <p:stCondLst>
                                            <p:cond delay="0"/>
                                          </p:stCondLst>
                                        </p:cTn>
                                        <p:tgtEl>
                                          <p:spTgt spid="8">
                                            <p:txEl>
                                              <p:pRg st="0" end="0"/>
                                            </p:txEl>
                                          </p:spTgt>
                                        </p:tgtEl>
                                        <p:attrNameLst>
                                          <p:attrName>style.visibility</p:attrName>
                                        </p:attrNameLst>
                                      </p:cBhvr>
                                      <p:to>
                                        <p:strVal val="visible"/>
                                      </p:to>
                                    </p:set>
                                    <p:animEffect transition="in" filter="wipe(left)">
                                      <p:cBhvr>
                                        <p:cTn id="40" dur="500"/>
                                        <p:tgtEl>
                                          <p:spTgt spid="8">
                                            <p:txEl>
                                              <p:pRg st="0" end="0"/>
                                            </p:txEl>
                                          </p:spTgt>
                                        </p:tgtEl>
                                      </p:cBhvr>
                                    </p:animEffect>
                                  </p:childTnLst>
                                </p:cTn>
                              </p:par>
                            </p:childTnLst>
                          </p:cTn>
                        </p:par>
                      </p:childTnLst>
                    </p:cTn>
                  </p:par>
                  <p:par>
                    <p:cTn id="41" fill="hold" nodeType="clickPar">
                      <p:stCondLst>
                        <p:cond delay="indefinite"/>
                      </p:stCondLst>
                      <p:childTnLst>
                        <p:par>
                          <p:cTn id="42" fill="hold">
                            <p:stCondLst>
                              <p:cond delay="0"/>
                            </p:stCondLst>
                            <p:childTnLst>
                              <p:par>
                                <p:cTn id="43" presetID="22" presetClass="entr" presetSubtype="8" dur="500" fill="hold" grpId="0" nodeType="clickEffect">
                                  <p:stCondLst>
                                    <p:cond delay="0"/>
                                  </p:stCondLst>
                                  <p:childTnLst>
                                    <p:set>
                                      <p:cBhvr>
                                        <p:cTn id="44" dur="1" fill="hold">
                                          <p:stCondLst>
                                            <p:cond delay="0"/>
                                          </p:stCondLst>
                                        </p:cTn>
                                        <p:tgtEl>
                                          <p:spTgt spid="9">
                                            <p:bg/>
                                          </p:spTgt>
                                        </p:tgtEl>
                                        <p:attrNameLst>
                                          <p:attrName>style.visibility</p:attrName>
                                        </p:attrNameLst>
                                      </p:cBhvr>
                                      <p:to>
                                        <p:strVal val="visible"/>
                                      </p:to>
                                    </p:set>
                                    <p:animEffect transition="in" filter="wipe(left)">
                                      <p:cBhvr>
                                        <p:cTn id="45" dur="500"/>
                                        <p:tgtEl>
                                          <p:spTgt spid="9">
                                            <p:bg/>
                                          </p:spTgt>
                                        </p:tgtEl>
                                      </p:cBhvr>
                                    </p:animEffect>
                                  </p:childTnLst>
                                </p:cTn>
                              </p:par>
                              <p:par>
                                <p:cTn id="46" presetID="22" presetClass="entr" presetSubtype="8" dur="500" fill="hold" grpId="0" nodeType="withEffect">
                                  <p:stCondLst>
                                    <p:cond delay="0"/>
                                  </p:stCondLst>
                                  <p:childTnLst>
                                    <p:set>
                                      <p:cBhvr>
                                        <p:cTn id="47" dur="1" fill="hold">
                                          <p:stCondLst>
                                            <p:cond delay="0"/>
                                          </p:stCondLst>
                                        </p:cTn>
                                        <p:tgtEl>
                                          <p:spTgt spid="9">
                                            <p:txEl>
                                              <p:pRg st="0" end="0"/>
                                            </p:txEl>
                                          </p:spTgt>
                                        </p:tgtEl>
                                        <p:attrNameLst>
                                          <p:attrName>style.visibility</p:attrName>
                                        </p:attrNameLst>
                                      </p:cBhvr>
                                      <p:to>
                                        <p:strVal val="visible"/>
                                      </p:to>
                                    </p:set>
                                    <p:animEffect transition="in" filter="wipe(left)">
                                      <p:cBhvr>
                                        <p:cTn id="48" dur="500"/>
                                        <p:tgtEl>
                                          <p:spTgt spid="9">
                                            <p:txEl>
                                              <p:pRg st="0" end="0"/>
                                            </p:txEl>
                                          </p:spTgt>
                                        </p:tgtEl>
                                      </p:cBhvr>
                                    </p:animEffect>
                                  </p:childTnLst>
                                </p:cTn>
                              </p:par>
                              <p:par>
                                <p:cTn id="49" presetID="22" presetClass="entr" presetSubtype="8" dur="500" fill="hold" grpId="0" nodeType="withEffect">
                                  <p:stCondLst>
                                    <p:cond delay="0"/>
                                  </p:stCondLst>
                                  <p:childTnLst>
                                    <p:set>
                                      <p:cBhvr>
                                        <p:cTn id="50" dur="1" fill="hold">
                                          <p:stCondLst>
                                            <p:cond delay="0"/>
                                          </p:stCondLst>
                                        </p:cTn>
                                        <p:tgtEl>
                                          <p:spTgt spid="9">
                                            <p:txEl>
                                              <p:pRg st="1" end="1"/>
                                            </p:txEl>
                                          </p:spTgt>
                                        </p:tgtEl>
                                        <p:attrNameLst>
                                          <p:attrName>style.visibility</p:attrName>
                                        </p:attrNameLst>
                                      </p:cBhvr>
                                      <p:to>
                                        <p:strVal val="visible"/>
                                      </p:to>
                                    </p:set>
                                    <p:animEffect transition="in" filter="wipe(left)">
                                      <p:cBhvr>
                                        <p:cTn id="51" dur="500"/>
                                        <p:tgtEl>
                                          <p:spTgt spid="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animBg="1"/>
      <p:bldP spid="6" grpId="0" uiExpand="1" build="p" animBg="1"/>
      <p:bldP spid="7" grpId="0" uiExpand="1" build="p" animBg="1"/>
      <p:bldP spid="8" grpId="0" uiExpand="1" build="p" animBg="1"/>
      <p:bldP spid="9" grpId="0" uiExpand="1" build="p" animBg="1"/>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Slide 8">
    <p:spTree>
      <p:nvGrpSpPr>
        <p:cNvPr id="1" name=""/>
        <p:cNvGrpSpPr/>
        <p:nvPr/>
      </p:nvGrpSpPr>
      <p:grpSpPr>
        <a:xfrm>
          <a:off x="0" y="0"/>
          <a:ext cx="0" cy="0"/>
        </a:xfrm>
      </p:grpSpPr>
      <p:sp>
        <p:nvSpPr>
          <p:cNvPr id="2" name="C_4_BD#7dd9a77d1?vbadefaultcenterpage=1&amp;parentnodeid=3ae80039f&amp;color=0,0,0&amp;vbahtmlprocessed=1&amp;bbb=1&amp;hasbroken=1" title=""/>
          <p:cNvSpPr/>
          <p:nvPr/>
        </p:nvSpPr>
        <p:spPr>
          <a:xfrm>
            <a:off x="548640" y="1062000"/>
            <a:ext cx="11091672" cy="163576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5100"/>
              </a:lnSpc>
            </a:pPr>
            <a:r>
              <a:rPr lang="en-US" altLang="zh-CN" sz="2800" b="1" i="0">
                <a:solidFill>
                  <a:srgbClr val="000000"/>
                </a:solidFill>
                <a:latin typeface="Times New Roman" pitchFamily="34" charset="0"/>
                <a:ea typeface="Microsoft Yahei" pitchFamily="34" charset="-122"/>
                <a:cs typeface="Times New Roman" pitchFamily="34" charset="-120"/>
              </a:rPr>
              <a:t>考点二</a:t>
            </a:r>
            <a:r>
              <a:rPr lang="en-US" altLang="zh-CN" sz="2800" b="1" i="0">
                <a:solidFill>
                  <a:srgbClr val="000000"/>
                </a:solidFill>
                <a:latin typeface="SimSun" pitchFamily="34" charset="0"/>
                <a:ea typeface="SimSun" pitchFamily="34" charset="-122"/>
                <a:cs typeface="SimSun" pitchFamily="34" charset="-120"/>
              </a:rPr>
              <a:t> </a:t>
            </a:r>
            <a:r>
              <a:rPr lang="en-US" altLang="zh-CN" sz="2800" b="1" i="0">
                <a:solidFill>
                  <a:srgbClr val="000000"/>
                </a:solidFill>
                <a:latin typeface="Times New Roman" pitchFamily="34" charset="0"/>
                <a:ea typeface="Microsoft Yahei" pitchFamily="34" charset="-122"/>
                <a:cs typeface="Times New Roman" pitchFamily="34" charset="-120"/>
              </a:rPr>
              <a:t>了解中共中央转战陕北和刘邓大军跃进大别山的史实，知道辽</a:t>
            </a:r>
          </a:p>
          <a:p>
            <a:pPr latinLnBrk="1">
              <a:lnSpc>
                <a:spcPts val="5000"/>
              </a:lnSpc>
            </a:pPr>
            <a:r>
              <a:rPr lang="en-US" altLang="zh-CN" sz="2800" b="1" i="0">
                <a:solidFill>
                  <a:srgbClr val="000000"/>
                </a:solidFill>
                <a:latin typeface="Times New Roman" pitchFamily="34" charset="0"/>
                <a:ea typeface="Microsoft Yahei" pitchFamily="34" charset="-122"/>
                <a:cs typeface="Times New Roman" pitchFamily="34" charset="-120"/>
              </a:rPr>
              <a:t>沈、淮海、平津三大战役和南京解放。</a:t>
            </a:r>
            <a:endParaRPr lang="en-US" altLang="zh-CN" sz="2800"/>
          </a:p>
        </p:txBody>
      </p:sp>
      <p:sp>
        <p:nvSpPr>
          <p:cNvPr id="3" name="C_5_BD#e7dd84014?vbadefaultcenterpage=1&amp;parentnodeid=7dd9a77d1&amp;color=0,0,0&amp;vbahtmlprocessed=1&amp;bbb=1" title=""/>
          <p:cNvSpPr/>
          <p:nvPr/>
        </p:nvSpPr>
        <p:spPr>
          <a:xfrm>
            <a:off x="548640" y="2334847"/>
            <a:ext cx="11091672" cy="94996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500"/>
              </a:lnSpc>
            </a:pPr>
            <a:r>
              <a:rPr lang="en-US" altLang="zh-CN" sz="2600" b="1" i="0">
                <a:solidFill>
                  <a:srgbClr val="000000"/>
                </a:solidFill>
                <a:latin typeface="Times New Roman" pitchFamily="34" charset="0"/>
                <a:ea typeface="Microsoft Yahei" pitchFamily="34" charset="-122"/>
                <a:cs typeface="Times New Roman" pitchFamily="34" charset="-120"/>
              </a:rPr>
              <a:t>一、转战陕北</a:t>
            </a:r>
            <a:endParaRPr lang="en-US" altLang="zh-CN" sz="2600"/>
          </a:p>
        </p:txBody>
      </p:sp>
      <p:sp>
        <p:nvSpPr>
          <p:cNvPr id="4" name="P_6_BD#08902f714?segpoint=1&amp;vbadefaultcenterpage=1&amp;parentnodeid=e7dd84014&amp;color=0,0,0&amp;vbahtmlprocessed=1&amp;bbb=1&amp;hasbroken=1" title=""/>
          <p:cNvSpPr/>
          <p:nvPr/>
        </p:nvSpPr>
        <p:spPr>
          <a:xfrm>
            <a:off x="548640" y="2910294"/>
            <a:ext cx="11091672" cy="27097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400"/>
              </a:lnSpc>
            </a:pPr>
            <a:r>
              <a:rPr lang="en-US" altLang="zh-CN" sz="2400" b="1" i="0">
                <a:solidFill>
                  <a:srgbClr val="000000"/>
                </a:solidFill>
                <a:latin typeface="SimSun" pitchFamily="34" charset="0"/>
                <a:ea typeface="SimSun" pitchFamily="34" charset="-122"/>
                <a:cs typeface="SimSun" pitchFamily="34" charset="-120"/>
              </a:rPr>
              <a:t>    </a:t>
            </a:r>
            <a:r>
              <a:rPr lang="en-US" altLang="zh-CN" sz="2400" b="1" i="0">
                <a:solidFill>
                  <a:srgbClr val="000000"/>
                </a:solidFill>
                <a:latin typeface="Calibri" pitchFamily="34" charset="0"/>
                <a:ea typeface="SimSun" pitchFamily="34" charset="-122"/>
                <a:cs typeface="Calibri" pitchFamily="34" charset="-120"/>
              </a:rPr>
              <a:t>1.背景：1947年3月，国民党军队在全面进攻受挫的情况下，对</a:t>
            </a:r>
            <a:r>
              <a:rPr lang="en-US" altLang="zh-CN" sz="2400" i="0">
                <a:solidFill>
                  <a:srgbClr val="000000"/>
                </a:solidFill>
                <a:latin typeface="SimSun" pitchFamily="34" charset="0"/>
                <a:ea typeface="SimSun" pitchFamily="34" charset="-122"/>
                <a:cs typeface="SimSun" pitchFamily="34" charset="-120"/>
              </a:rPr>
              <a:t>____________</a:t>
            </a:r>
          </a:p>
          <a:p>
            <a:pPr latinLnBrk="1">
              <a:lnSpc>
                <a:spcPts val="4400"/>
              </a:lnSpc>
            </a:pPr>
            <a:r>
              <a:rPr lang="en-US" altLang="zh-CN" sz="2400" b="1" i="0">
                <a:solidFill>
                  <a:srgbClr val="000000"/>
                </a:solidFill>
                <a:latin typeface="Calibri" pitchFamily="34" charset="0"/>
                <a:ea typeface="SimSun" pitchFamily="34" charset="-122"/>
                <a:cs typeface="Calibri" pitchFamily="34" charset="-120"/>
              </a:rPr>
              <a:t>和</a:t>
            </a:r>
            <a:r>
              <a:rPr lang="en-US" altLang="zh-CN" sz="2400" i="0">
                <a:solidFill>
                  <a:srgbClr val="000000"/>
                </a:solidFill>
                <a:latin typeface="SimSun" pitchFamily="34" charset="0"/>
                <a:ea typeface="SimSun" pitchFamily="34" charset="-122"/>
                <a:cs typeface="SimSun" pitchFamily="34" charset="-120"/>
              </a:rPr>
              <a:t>____________</a:t>
            </a:r>
            <a:r>
              <a:rPr lang="en-US" altLang="zh-CN" sz="2400" b="1" i="0">
                <a:solidFill>
                  <a:srgbClr val="000000"/>
                </a:solidFill>
                <a:latin typeface="Calibri" pitchFamily="34" charset="0"/>
                <a:ea typeface="SimSun" pitchFamily="34" charset="-122"/>
                <a:cs typeface="Calibri" pitchFamily="34" charset="-120"/>
              </a:rPr>
              <a:t>发动重点进攻。</a:t>
            </a:r>
          </a:p>
          <a:p>
            <a:pPr marL="0" marR="0" lvl="0" indent="0" algn="l" defTabSz="914400" rtl="0" eaLnBrk="1" fontAlgn="auto" latinLnBrk="1" hangingPunct="1">
              <a:lnSpc>
                <a:spcPts val="44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SimSun" panose="02010600030101010101" pitchFamily="2" charset="-122"/>
                <a:ea typeface="SimSun" pitchFamily="34" charset="-122"/>
                <a:cs typeface="SimSun" pitchFamily="34" charset="-120"/>
              </a:rPr>
              <a:t>    </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2.中共中央作战方针：以自卫战争粉碎国民党军队的进攻，制定了以</a:t>
            </a:r>
            <a:r>
              <a:rPr kumimoji="0" lang="en-US" altLang="zh-CN" sz="2400" b="0" i="0" u="none" strike="noStrike" kern="1200" cap="none" spc="0" normalizeH="0" baseline="0" noProof="0">
                <a:ln>
                  <a:noFill/>
                </a:ln>
                <a:solidFill>
                  <a:srgbClr val="000000"/>
                </a:solidFill>
                <a:effectLst/>
                <a:uLnTx/>
                <a:uFillTx/>
                <a:latin typeface="SimSun" pitchFamily="34" charset="0"/>
                <a:ea typeface="SimSun" pitchFamily="34" charset="-122"/>
                <a:cs typeface="SimSun" pitchFamily="34" charset="-120"/>
              </a:rPr>
              <a:t>________</a:t>
            </a:r>
          </a:p>
          <a:p>
            <a:pPr marL="0" marR="0" lvl="0" indent="0" algn="l" defTabSz="914400" rtl="0" eaLnBrk="1" fontAlgn="auto" latinLnBrk="1" hangingPunct="1">
              <a:lnSpc>
                <a:spcPts val="44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为主要作战方针，以</a:t>
            </a:r>
            <a:r>
              <a:rPr kumimoji="0" lang="en-US" altLang="zh-CN" sz="2400" b="0" i="0" u="none" strike="noStrike" kern="1200" cap="none" spc="0" normalizeH="0" baseline="0" noProof="0">
                <a:ln>
                  <a:noFill/>
                </a:ln>
                <a:solidFill>
                  <a:srgbClr val="000000"/>
                </a:solidFill>
                <a:effectLst/>
                <a:uLnTx/>
                <a:uFillTx/>
                <a:latin typeface="SimSun" pitchFamily="34" charset="0"/>
                <a:ea typeface="SimSun" pitchFamily="34" charset="-122"/>
                <a:cs typeface="SimSun" pitchFamily="34" charset="-120"/>
              </a:rPr>
              <a:t>__________________</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为主要目标，集中优势兵力各个歼灭敌人</a:t>
            </a:r>
          </a:p>
          <a:p>
            <a:pPr marL="0" marR="0" lvl="0" indent="0" algn="l" defTabSz="914400" rtl="0" eaLnBrk="1" fontAlgn="auto" latinLnBrk="1" hangingPunct="1">
              <a:lnSpc>
                <a:spcPts val="42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的作战原则和方针。</a:t>
            </a:r>
            <a:endParaRPr lang="en-US" altLang="zh-CN" sz="2400"/>
          </a:p>
        </p:txBody>
      </p:sp>
      <p:sp>
        <p:nvSpPr>
          <p:cNvPr id="6" name="P_6_AN.12_1#08902f714.blank?vbadefaultcenterpage=1&amp;parentnodeid=e7dd84014&amp;color=0,0,0&amp;vbapositionanswer=12&amp;vbahtmlprocessed=1&amp;bbb=1" title=""/>
          <p:cNvSpPr/>
          <p:nvPr/>
        </p:nvSpPr>
        <p:spPr>
          <a:xfrm>
            <a:off x="9573578" y="2882354"/>
            <a:ext cx="1752600"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陕北解放区</a:t>
            </a:r>
            <a:endParaRPr lang="en-US" altLang="zh-CN" sz="2400"/>
          </a:p>
        </p:txBody>
      </p:sp>
      <p:sp>
        <p:nvSpPr>
          <p:cNvPr id="7" name="P_6_AN.13_1#08902f714.blank?vbadefaultcenterpage=1&amp;parentnodeid=e7dd84014&amp;color=0,0,0&amp;vbapositionanswer=13&amp;vbahtmlprocessed=1&amp;bbb=1" title=""/>
          <p:cNvSpPr/>
          <p:nvPr/>
        </p:nvSpPr>
        <p:spPr>
          <a:xfrm>
            <a:off x="905828" y="3441154"/>
            <a:ext cx="1752600"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山东解放区</a:t>
            </a:r>
            <a:endParaRPr lang="en-US" altLang="zh-CN" sz="2400"/>
          </a:p>
        </p:txBody>
      </p:sp>
      <p:sp>
        <p:nvSpPr>
          <p:cNvPr id="8" name="P_6_AN.14_1#08902f714.blank?vbadefaultcenterpage=1&amp;parentnodeid=e7dd84014&amp;color=0,0,0&amp;vbapositionanswer=14&amp;vbahtmlprocessed=1&amp;bbb=1" title=""/>
          <p:cNvSpPr/>
          <p:nvPr/>
        </p:nvSpPr>
        <p:spPr>
          <a:xfrm>
            <a:off x="10335578" y="3999954"/>
            <a:ext cx="1139825"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运动战</a:t>
            </a:r>
            <a:endParaRPr lang="en-US" altLang="zh-CN" sz="2400"/>
          </a:p>
        </p:txBody>
      </p:sp>
      <p:sp>
        <p:nvSpPr>
          <p:cNvPr id="9" name="P_6_AN.15_1#08902f714.blank?vbadefaultcenterpage=1&amp;parentnodeid=e7dd84014&amp;color=0,0,0&amp;vbapositionanswer=15&amp;vbahtmlprocessed=1&amp;bbb=1" title=""/>
          <p:cNvSpPr/>
          <p:nvPr/>
        </p:nvSpPr>
        <p:spPr>
          <a:xfrm>
            <a:off x="3344228" y="4558754"/>
            <a:ext cx="2671763"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歼灭敌人有生力量</a:t>
            </a:r>
            <a:endParaRPr lang="en-US" altLang="zh-CN" sz="2400"/>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animEffect transition="in" filter="wipe(left)">
                                      <p:cBhvr>
                                        <p:cTn id="7" dur="500"/>
                                        <p:tgtEl>
                                          <p:spTgt spid="6">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6">
                                            <p:txEl>
                                              <p:pRg st="0" end="0"/>
                                            </p:txEl>
                                          </p:spTgt>
                                        </p:tgtEl>
                                        <p:attrNameLst>
                                          <p:attrName>style.visibility</p:attrName>
                                        </p:attrNameLst>
                                      </p:cBhvr>
                                      <p:to>
                                        <p:strVal val="visible"/>
                                      </p:to>
                                    </p:set>
                                    <p:animEffect transition="in" filter="wipe(left)">
                                      <p:cBhvr>
                                        <p:cTn id="10" dur="500"/>
                                        <p:tgtEl>
                                          <p:spTgt spid="6">
                                            <p:txEl>
                                              <p:pRg st="0" end="0"/>
                                            </p:txEl>
                                          </p:spTgt>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2" presetClass="entr" presetSubtype="8" dur="500" fill="hold" grpId="0" nodeType="clickEffect">
                                  <p:stCondLst>
                                    <p:cond delay="0"/>
                                  </p:stCondLst>
                                  <p:childTnLst>
                                    <p:set>
                                      <p:cBhvr>
                                        <p:cTn id="14" dur="1" fill="hold">
                                          <p:stCondLst>
                                            <p:cond delay="0"/>
                                          </p:stCondLst>
                                        </p:cTn>
                                        <p:tgtEl>
                                          <p:spTgt spid="7">
                                            <p:bg/>
                                          </p:spTgt>
                                        </p:tgtEl>
                                        <p:attrNameLst>
                                          <p:attrName>style.visibility</p:attrName>
                                        </p:attrNameLst>
                                      </p:cBhvr>
                                      <p:to>
                                        <p:strVal val="visible"/>
                                      </p:to>
                                    </p:set>
                                    <p:animEffect transition="in" filter="wipe(left)">
                                      <p:cBhvr>
                                        <p:cTn id="15" dur="500"/>
                                        <p:tgtEl>
                                          <p:spTgt spid="7">
                                            <p:bg/>
                                          </p:spTgt>
                                        </p:tgtEl>
                                      </p:cBhvr>
                                    </p:animEffect>
                                  </p:childTnLst>
                                </p:cTn>
                              </p:par>
                              <p:par>
                                <p:cTn id="16" presetID="22" presetClass="entr" presetSubtype="8" dur="500" fill="hold" grpId="0" nodeType="withEffect">
                                  <p:stCondLst>
                                    <p:cond delay="0"/>
                                  </p:stCondLst>
                                  <p:childTnLst>
                                    <p:set>
                                      <p:cBhvr>
                                        <p:cTn id="17" dur="1" fill="hold">
                                          <p:stCondLst>
                                            <p:cond delay="0"/>
                                          </p:stCondLst>
                                        </p:cTn>
                                        <p:tgtEl>
                                          <p:spTgt spid="7">
                                            <p:txEl>
                                              <p:pRg st="0" end="0"/>
                                            </p:txEl>
                                          </p:spTgt>
                                        </p:tgtEl>
                                        <p:attrNameLst>
                                          <p:attrName>style.visibility</p:attrName>
                                        </p:attrNameLst>
                                      </p:cBhvr>
                                      <p:to>
                                        <p:strVal val="visible"/>
                                      </p:to>
                                    </p:set>
                                    <p:animEffect transition="in" filter="wipe(left)">
                                      <p:cBhvr>
                                        <p:cTn id="18" dur="500"/>
                                        <p:tgtEl>
                                          <p:spTgt spid="7">
                                            <p:txEl>
                                              <p:pRg st="0" end="0"/>
                                            </p:txEl>
                                          </p:spTgt>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22" presetClass="entr" presetSubtype="8" dur="500" fill="hold" grpId="0" nodeType="clickEffect">
                                  <p:stCondLst>
                                    <p:cond delay="0"/>
                                  </p:stCondLst>
                                  <p:childTnLst>
                                    <p:set>
                                      <p:cBhvr>
                                        <p:cTn id="22" dur="1" fill="hold">
                                          <p:stCondLst>
                                            <p:cond delay="0"/>
                                          </p:stCondLst>
                                        </p:cTn>
                                        <p:tgtEl>
                                          <p:spTgt spid="8">
                                            <p:bg/>
                                          </p:spTgt>
                                        </p:tgtEl>
                                        <p:attrNameLst>
                                          <p:attrName>style.visibility</p:attrName>
                                        </p:attrNameLst>
                                      </p:cBhvr>
                                      <p:to>
                                        <p:strVal val="visible"/>
                                      </p:to>
                                    </p:set>
                                    <p:animEffect transition="in" filter="wipe(left)">
                                      <p:cBhvr>
                                        <p:cTn id="23" dur="500"/>
                                        <p:tgtEl>
                                          <p:spTgt spid="8">
                                            <p:bg/>
                                          </p:spTgt>
                                        </p:tgtEl>
                                      </p:cBhvr>
                                    </p:animEffect>
                                  </p:childTnLst>
                                </p:cTn>
                              </p:par>
                              <p:par>
                                <p:cTn id="24" presetID="22" presetClass="entr" presetSubtype="8" dur="500" fill="hold" grpId="0" nodeType="withEffect">
                                  <p:stCondLst>
                                    <p:cond delay="0"/>
                                  </p:stCondLst>
                                  <p:childTnLst>
                                    <p:set>
                                      <p:cBhvr>
                                        <p:cTn id="25" dur="1" fill="hold">
                                          <p:stCondLst>
                                            <p:cond delay="0"/>
                                          </p:stCondLst>
                                        </p:cTn>
                                        <p:tgtEl>
                                          <p:spTgt spid="8">
                                            <p:txEl>
                                              <p:pRg st="0" end="0"/>
                                            </p:txEl>
                                          </p:spTgt>
                                        </p:tgtEl>
                                        <p:attrNameLst>
                                          <p:attrName>style.visibility</p:attrName>
                                        </p:attrNameLst>
                                      </p:cBhvr>
                                      <p:to>
                                        <p:strVal val="visible"/>
                                      </p:to>
                                    </p:set>
                                    <p:animEffect transition="in" filter="wipe(left)">
                                      <p:cBhvr>
                                        <p:cTn id="26" dur="500"/>
                                        <p:tgtEl>
                                          <p:spTgt spid="8">
                                            <p:txEl>
                                              <p:pRg st="0" end="0"/>
                                            </p:txEl>
                                          </p:spTgt>
                                        </p:tgtEl>
                                      </p:cBhvr>
                                    </p:animEffect>
                                  </p:childTnLst>
                                </p:cTn>
                              </p:par>
                            </p:childTnLst>
                          </p:cTn>
                        </p:par>
                      </p:childTnLst>
                    </p:cTn>
                  </p:par>
                  <p:par>
                    <p:cTn id="27" fill="hold" nodeType="clickPar">
                      <p:stCondLst>
                        <p:cond delay="indefinite"/>
                      </p:stCondLst>
                      <p:childTnLst>
                        <p:par>
                          <p:cTn id="28" fill="hold">
                            <p:stCondLst>
                              <p:cond delay="0"/>
                            </p:stCondLst>
                            <p:childTnLst>
                              <p:par>
                                <p:cTn id="29" presetID="22" presetClass="entr" presetSubtype="8" dur="500" fill="hold" grpId="0" nodeType="clickEffect">
                                  <p:stCondLst>
                                    <p:cond delay="0"/>
                                  </p:stCondLst>
                                  <p:childTnLst>
                                    <p:set>
                                      <p:cBhvr>
                                        <p:cTn id="30" dur="1" fill="hold">
                                          <p:stCondLst>
                                            <p:cond delay="0"/>
                                          </p:stCondLst>
                                        </p:cTn>
                                        <p:tgtEl>
                                          <p:spTgt spid="9">
                                            <p:bg/>
                                          </p:spTgt>
                                        </p:tgtEl>
                                        <p:attrNameLst>
                                          <p:attrName>style.visibility</p:attrName>
                                        </p:attrNameLst>
                                      </p:cBhvr>
                                      <p:to>
                                        <p:strVal val="visible"/>
                                      </p:to>
                                    </p:set>
                                    <p:animEffect transition="in" filter="wipe(left)">
                                      <p:cBhvr>
                                        <p:cTn id="31" dur="500"/>
                                        <p:tgtEl>
                                          <p:spTgt spid="9">
                                            <p:bg/>
                                          </p:spTgt>
                                        </p:tgtEl>
                                      </p:cBhvr>
                                    </p:animEffect>
                                  </p:childTnLst>
                                </p:cTn>
                              </p:par>
                              <p:par>
                                <p:cTn id="32" presetID="22" presetClass="entr" presetSubtype="8" dur="500" fill="hold" grpId="0" nodeType="withEffect">
                                  <p:stCondLst>
                                    <p:cond delay="0"/>
                                  </p:stCondLst>
                                  <p:childTnLst>
                                    <p:set>
                                      <p:cBhvr>
                                        <p:cTn id="33" dur="1" fill="hold">
                                          <p:stCondLst>
                                            <p:cond delay="0"/>
                                          </p:stCondLst>
                                        </p:cTn>
                                        <p:tgtEl>
                                          <p:spTgt spid="9">
                                            <p:txEl>
                                              <p:pRg st="0" end="0"/>
                                            </p:txEl>
                                          </p:spTgt>
                                        </p:tgtEl>
                                        <p:attrNameLst>
                                          <p:attrName>style.visibility</p:attrName>
                                        </p:attrNameLst>
                                      </p:cBhvr>
                                      <p:to>
                                        <p:strVal val="visible"/>
                                      </p:to>
                                    </p:set>
                                    <p:animEffect transition="in" filter="wipe(left)">
                                      <p:cBhvr>
                                        <p:cTn id="34"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animBg="1"/>
      <p:bldP spid="7" grpId="0" uiExpand="1" build="p" animBg="1"/>
      <p:bldP spid="8" grpId="0" uiExpand="1" build="p" animBg="1"/>
      <p:bldP spid="9" grpId="0" uiExpand="1" build="p" animBg="1"/>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Slide 9">
    <p:spTree>
      <p:nvGrpSpPr>
        <p:cNvPr id="1" name=""/>
        <p:cNvGrpSpPr/>
        <p:nvPr/>
      </p:nvGrpSpPr>
      <p:grpSpPr>
        <a:xfrm>
          <a:off x="0" y="0"/>
          <a:ext cx="0" cy="0"/>
        </a:xfrm>
      </p:grpSpPr>
      <p:sp>
        <p:nvSpPr>
          <p:cNvPr id="2" name="P_6_BD#08902f714?segpoint=1&amp;vbadefaultcenterpage=1&amp;parentnodeid=e7dd84014&amp;color=0,0,0&amp;vbahtmlprocessed=1&amp;bbb=1&amp;hasbroken=1" title=""/>
          <p:cNvSpPr/>
          <p:nvPr/>
        </p:nvSpPr>
        <p:spPr>
          <a:xfrm>
            <a:off x="548640" y="2877795"/>
            <a:ext cx="11091672" cy="15921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400"/>
              </a:lnSpc>
            </a:pPr>
            <a:r>
              <a:rPr lang="en-US" altLang="zh-CN" sz="2400" b="1" i="0">
                <a:solidFill>
                  <a:srgbClr val="000000"/>
                </a:solidFill>
                <a:latin typeface="SimSun" pitchFamily="34" charset="0"/>
                <a:ea typeface="SimSun" pitchFamily="34" charset="-122"/>
                <a:cs typeface="SimSun" pitchFamily="34" charset="-120"/>
              </a:rPr>
              <a:t>    </a:t>
            </a:r>
            <a:r>
              <a:rPr lang="en-US" altLang="zh-CN" sz="2400" b="1" i="0">
                <a:solidFill>
                  <a:srgbClr val="000000"/>
                </a:solidFill>
                <a:latin typeface="Calibri" pitchFamily="34" charset="0"/>
                <a:ea typeface="SimSun" pitchFamily="34" charset="-122"/>
                <a:cs typeface="Calibri" pitchFamily="34" charset="-120"/>
              </a:rPr>
              <a:t>3.概况：毛泽东、周恩来等率领中共中央和解放军总部主动</a:t>
            </a:r>
            <a:r>
              <a:rPr lang="en-US" altLang="zh-CN" sz="2400" i="0">
                <a:solidFill>
                  <a:srgbClr val="000000"/>
                </a:solidFill>
                <a:latin typeface="SimSun" pitchFamily="34" charset="0"/>
                <a:ea typeface="SimSun" pitchFamily="34" charset="-122"/>
                <a:cs typeface="SimSun" pitchFamily="34" charset="-120"/>
              </a:rPr>
              <a:t>__________</a:t>
            </a:r>
            <a:r>
              <a:rPr lang="en-US" altLang="zh-CN" sz="2400" b="1" i="0">
                <a:solidFill>
                  <a:srgbClr val="000000"/>
                </a:solidFill>
                <a:latin typeface="Calibri" pitchFamily="34" charset="0"/>
                <a:ea typeface="SimSun" pitchFamily="34" charset="-122"/>
                <a:cs typeface="Calibri" pitchFamily="34" charset="-120"/>
              </a:rPr>
              <a:t>，</a:t>
            </a:r>
          </a:p>
          <a:p>
            <a:pPr latinLnBrk="1">
              <a:lnSpc>
                <a:spcPts val="4400"/>
              </a:lnSpc>
            </a:pPr>
            <a:r>
              <a:rPr lang="en-US" altLang="zh-CN" sz="2400" i="0">
                <a:solidFill>
                  <a:srgbClr val="000000"/>
                </a:solidFill>
                <a:latin typeface="SimSun" pitchFamily="34" charset="0"/>
                <a:ea typeface="SimSun" pitchFamily="34" charset="-122"/>
                <a:cs typeface="SimSun" pitchFamily="34" charset="-120"/>
              </a:rPr>
              <a:t>___________</a:t>
            </a:r>
            <a:r>
              <a:rPr lang="en-US" altLang="zh-CN" sz="2400" b="1" i="0">
                <a:solidFill>
                  <a:srgbClr val="000000"/>
                </a:solidFill>
                <a:latin typeface="Calibri" pitchFamily="34" charset="0"/>
                <a:ea typeface="SimSun" pitchFamily="34" charset="-122"/>
                <a:cs typeface="Calibri" pitchFamily="34" charset="-120"/>
              </a:rPr>
              <a:t>，</a:t>
            </a:r>
            <a:r>
              <a:rPr lang="en-US" altLang="zh-CN" sz="2400" i="0">
                <a:solidFill>
                  <a:srgbClr val="000000"/>
                </a:solidFill>
                <a:latin typeface="SimSun" pitchFamily="34" charset="0"/>
                <a:ea typeface="SimSun" pitchFamily="34" charset="-122"/>
                <a:cs typeface="SimSun" pitchFamily="34" charset="-120"/>
              </a:rPr>
              <a:t>________</a:t>
            </a:r>
            <a:r>
              <a:rPr lang="en-US" altLang="zh-CN" sz="2400" b="1" i="0">
                <a:solidFill>
                  <a:srgbClr val="000000"/>
                </a:solidFill>
                <a:latin typeface="Calibri" pitchFamily="34" charset="0"/>
                <a:ea typeface="SimSun" pitchFamily="34" charset="-122"/>
                <a:cs typeface="Calibri" pitchFamily="34" charset="-120"/>
              </a:rPr>
              <a:t>率领的西北野战军先后取得</a:t>
            </a:r>
            <a:r>
              <a:rPr lang="en-US" altLang="zh-CN" sz="2400" i="0">
                <a:solidFill>
                  <a:srgbClr val="000000"/>
                </a:solidFill>
                <a:latin typeface="SimSun" pitchFamily="34" charset="0"/>
                <a:ea typeface="SimSun" pitchFamily="34" charset="-122"/>
                <a:cs typeface="SimSun" pitchFamily="34" charset="-120"/>
              </a:rPr>
              <a:t>________________</a:t>
            </a:r>
            <a:r>
              <a:rPr lang="en-US" altLang="zh-CN" sz="2400" b="1" i="0">
                <a:solidFill>
                  <a:srgbClr val="000000"/>
                </a:solidFill>
                <a:latin typeface="Calibri" pitchFamily="34" charset="0"/>
                <a:ea typeface="SimSun" pitchFamily="34" charset="-122"/>
                <a:cs typeface="Calibri" pitchFamily="34" charset="-120"/>
              </a:rPr>
              <a:t>等战役的胜</a:t>
            </a:r>
          </a:p>
          <a:p>
            <a:pPr latinLnBrk="1">
              <a:lnSpc>
                <a:spcPts val="4200"/>
              </a:lnSpc>
            </a:pPr>
            <a:r>
              <a:rPr lang="en-US" altLang="zh-CN" sz="2400" b="1" i="0">
                <a:solidFill>
                  <a:srgbClr val="000000"/>
                </a:solidFill>
                <a:latin typeface="Calibri" pitchFamily="34" charset="0"/>
                <a:ea typeface="SimSun" pitchFamily="34" charset="-122"/>
                <a:cs typeface="Calibri" pitchFamily="34" charset="-120"/>
              </a:rPr>
              <a:t>利，粉碎了国民党军队对陕北的重点进攻。</a:t>
            </a:r>
            <a:endParaRPr lang="en-US" altLang="zh-CN" sz="2400"/>
          </a:p>
        </p:txBody>
      </p:sp>
      <p:sp>
        <p:nvSpPr>
          <p:cNvPr id="3" name="P_6_AN.16_1#08902f714.blank?vbadefaultcenterpage=1&amp;parentnodeid=e7dd84014&amp;color=0,0,0&amp;vbapositionanswer=16&amp;vbahtmlprocessed=1&amp;bbb=1" title=""/>
          <p:cNvSpPr/>
          <p:nvPr/>
        </p:nvSpPr>
        <p:spPr>
          <a:xfrm>
            <a:off x="9110028" y="2849855"/>
            <a:ext cx="1446213"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撤出延安</a:t>
            </a:r>
            <a:endParaRPr lang="en-US" altLang="zh-CN" sz="2400"/>
          </a:p>
        </p:txBody>
      </p:sp>
      <p:sp>
        <p:nvSpPr>
          <p:cNvPr id="4" name="P_6_AN.17_1#08902f714.blank?vbadefaultcenterpage=1&amp;parentnodeid=e7dd84014&amp;color=0,0,0&amp;vbapositionanswer=17&amp;vbahtmlprocessed=1&amp;bbb=1" title=""/>
          <p:cNvSpPr/>
          <p:nvPr/>
        </p:nvSpPr>
        <p:spPr>
          <a:xfrm>
            <a:off x="675640" y="3408655"/>
            <a:ext cx="1446213"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转战陕北</a:t>
            </a:r>
            <a:endParaRPr lang="en-US" altLang="zh-CN" sz="2400"/>
          </a:p>
        </p:txBody>
      </p:sp>
      <p:sp>
        <p:nvSpPr>
          <p:cNvPr id="5" name="P_6_AN.18_1#08902f714.blank?vbadefaultcenterpage=1&amp;parentnodeid=e7dd84014&amp;color=0,0,0&amp;vbapositionanswer=18&amp;vbahtmlprocessed=1&amp;bbb=1" title=""/>
          <p:cNvSpPr/>
          <p:nvPr/>
        </p:nvSpPr>
        <p:spPr>
          <a:xfrm>
            <a:off x="2582228" y="3408655"/>
            <a:ext cx="1139825"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彭德怀</a:t>
            </a:r>
            <a:endParaRPr lang="en-US" altLang="zh-CN" sz="2400"/>
          </a:p>
        </p:txBody>
      </p:sp>
      <p:sp>
        <p:nvSpPr>
          <p:cNvPr id="6" name="P_6_AN.19_1#08902f714.blank?vbadefaultcenterpage=1&amp;parentnodeid=e7dd84014&amp;color=0,0,0&amp;vbapositionanswer=19&amp;vbahtmlprocessed=1&amp;bbb=1" title=""/>
          <p:cNvSpPr/>
          <p:nvPr/>
        </p:nvSpPr>
        <p:spPr>
          <a:xfrm>
            <a:off x="7465378" y="3408655"/>
            <a:ext cx="2365375"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青化砭</a:t>
            </a:r>
            <a:r>
              <a:rPr lang="en-US" altLang="zh-CN" sz="2400" b="1" i="0">
                <a:solidFill>
                  <a:srgbClr val="A00021"/>
                </a:solidFill>
                <a:latin typeface="Calibri" pitchFamily="34" charset="0"/>
                <a:ea typeface="SimSun" pitchFamily="34" charset="-122"/>
                <a:cs typeface="Calibri" pitchFamily="34" charset="-120"/>
              </a:rPr>
              <a:t>、</a:t>
            </a:r>
            <a:r>
              <a:rPr lang="en-US" altLang="zh-CN" sz="2400" b="1" i="0">
                <a:solidFill>
                  <a:srgbClr val="A00021"/>
                </a:solidFill>
                <a:latin typeface="Calibri" pitchFamily="34" charset="0"/>
                <a:ea typeface="楷体" pitchFamily="34" charset="-122"/>
                <a:cs typeface="Calibri" pitchFamily="34" charset="-120"/>
              </a:rPr>
              <a:t>沙家店</a:t>
            </a:r>
            <a:endParaRPr lang="en-US" altLang="zh-CN" sz="2400"/>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wipe(left)">
                                      <p:cBhvr>
                                        <p:cTn id="7" dur="500"/>
                                        <p:tgtEl>
                                          <p:spTgt spid="3">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wipe(left)">
                                      <p:cBhvr>
                                        <p:cTn id="10" dur="500"/>
                                        <p:tgtEl>
                                          <p:spTgt spid="3">
                                            <p:txEl>
                                              <p:pRg st="0" end="0"/>
                                            </p:txEl>
                                          </p:spTgt>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2" presetClass="entr" presetSubtype="8" dur="500" fill="hold" grpId="0" nodeType="clickEffect">
                                  <p:stCondLst>
                                    <p:cond delay="0"/>
                                  </p:stCondLst>
                                  <p:childTnLst>
                                    <p:set>
                                      <p:cBhvr>
                                        <p:cTn id="14" dur="1" fill="hold">
                                          <p:stCondLst>
                                            <p:cond delay="0"/>
                                          </p:stCondLst>
                                        </p:cTn>
                                        <p:tgtEl>
                                          <p:spTgt spid="4">
                                            <p:bg/>
                                          </p:spTgt>
                                        </p:tgtEl>
                                        <p:attrNameLst>
                                          <p:attrName>style.visibility</p:attrName>
                                        </p:attrNameLst>
                                      </p:cBhvr>
                                      <p:to>
                                        <p:strVal val="visible"/>
                                      </p:to>
                                    </p:set>
                                    <p:animEffect transition="in" filter="wipe(left)">
                                      <p:cBhvr>
                                        <p:cTn id="15" dur="500"/>
                                        <p:tgtEl>
                                          <p:spTgt spid="4">
                                            <p:bg/>
                                          </p:spTgt>
                                        </p:tgtEl>
                                      </p:cBhvr>
                                    </p:animEffect>
                                  </p:childTnLst>
                                </p:cTn>
                              </p:par>
                              <p:par>
                                <p:cTn id="16" presetID="22" presetClass="entr" presetSubtype="8" dur="500" fill="hold" grpId="0" nodeType="withEffect">
                                  <p:stCondLst>
                                    <p:cond delay="0"/>
                                  </p:stCondLst>
                                  <p:childTnLst>
                                    <p:set>
                                      <p:cBhvr>
                                        <p:cTn id="17" dur="1" fill="hold">
                                          <p:stCondLst>
                                            <p:cond delay="0"/>
                                          </p:stCondLst>
                                        </p:cTn>
                                        <p:tgtEl>
                                          <p:spTgt spid="4">
                                            <p:txEl>
                                              <p:pRg st="0" end="0"/>
                                            </p:txEl>
                                          </p:spTgt>
                                        </p:tgtEl>
                                        <p:attrNameLst>
                                          <p:attrName>style.visibility</p:attrName>
                                        </p:attrNameLst>
                                      </p:cBhvr>
                                      <p:to>
                                        <p:strVal val="visible"/>
                                      </p:to>
                                    </p:set>
                                    <p:animEffect transition="in" filter="wipe(left)">
                                      <p:cBhvr>
                                        <p:cTn id="18" dur="500"/>
                                        <p:tgtEl>
                                          <p:spTgt spid="4">
                                            <p:txEl>
                                              <p:pRg st="0" end="0"/>
                                            </p:txEl>
                                          </p:spTgt>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22" presetClass="entr" presetSubtype="8" dur="500" fill="hold" grpId="0" nodeType="clickEffect">
                                  <p:stCondLst>
                                    <p:cond delay="0"/>
                                  </p:stCondLst>
                                  <p:childTnLst>
                                    <p:set>
                                      <p:cBhvr>
                                        <p:cTn id="22" dur="1" fill="hold">
                                          <p:stCondLst>
                                            <p:cond delay="0"/>
                                          </p:stCondLst>
                                        </p:cTn>
                                        <p:tgtEl>
                                          <p:spTgt spid="5">
                                            <p:bg/>
                                          </p:spTgt>
                                        </p:tgtEl>
                                        <p:attrNameLst>
                                          <p:attrName>style.visibility</p:attrName>
                                        </p:attrNameLst>
                                      </p:cBhvr>
                                      <p:to>
                                        <p:strVal val="visible"/>
                                      </p:to>
                                    </p:set>
                                    <p:animEffect transition="in" filter="wipe(left)">
                                      <p:cBhvr>
                                        <p:cTn id="23" dur="500"/>
                                        <p:tgtEl>
                                          <p:spTgt spid="5">
                                            <p:bg/>
                                          </p:spTgt>
                                        </p:tgtEl>
                                      </p:cBhvr>
                                    </p:animEffect>
                                  </p:childTnLst>
                                </p:cTn>
                              </p:par>
                              <p:par>
                                <p:cTn id="24" presetID="22" presetClass="entr" presetSubtype="8" dur="500" fill="hold" grpId="0" nodeType="withEffect">
                                  <p:stCondLst>
                                    <p:cond delay="0"/>
                                  </p:stCondLst>
                                  <p:childTnLst>
                                    <p:set>
                                      <p:cBhvr>
                                        <p:cTn id="25" dur="1" fill="hold">
                                          <p:stCondLst>
                                            <p:cond delay="0"/>
                                          </p:stCondLst>
                                        </p:cTn>
                                        <p:tgtEl>
                                          <p:spTgt spid="5">
                                            <p:txEl>
                                              <p:pRg st="0" end="0"/>
                                            </p:txEl>
                                          </p:spTgt>
                                        </p:tgtEl>
                                        <p:attrNameLst>
                                          <p:attrName>style.visibility</p:attrName>
                                        </p:attrNameLst>
                                      </p:cBhvr>
                                      <p:to>
                                        <p:strVal val="visible"/>
                                      </p:to>
                                    </p:set>
                                    <p:animEffect transition="in" filter="wipe(left)">
                                      <p:cBhvr>
                                        <p:cTn id="26" dur="500"/>
                                        <p:tgtEl>
                                          <p:spTgt spid="5">
                                            <p:txEl>
                                              <p:pRg st="0" end="0"/>
                                            </p:txEl>
                                          </p:spTgt>
                                        </p:tgtEl>
                                      </p:cBhvr>
                                    </p:animEffect>
                                  </p:childTnLst>
                                </p:cTn>
                              </p:par>
                            </p:childTnLst>
                          </p:cTn>
                        </p:par>
                      </p:childTnLst>
                    </p:cTn>
                  </p:par>
                  <p:par>
                    <p:cTn id="27" fill="hold" nodeType="clickPar">
                      <p:stCondLst>
                        <p:cond delay="indefinite"/>
                      </p:stCondLst>
                      <p:childTnLst>
                        <p:par>
                          <p:cTn id="28" fill="hold">
                            <p:stCondLst>
                              <p:cond delay="0"/>
                            </p:stCondLst>
                            <p:childTnLst>
                              <p:par>
                                <p:cTn id="29" presetID="22" presetClass="entr" presetSubtype="8" dur="500" fill="hold" grpId="0" nodeType="clickEffect">
                                  <p:stCondLst>
                                    <p:cond delay="0"/>
                                  </p:stCondLst>
                                  <p:childTnLst>
                                    <p:set>
                                      <p:cBhvr>
                                        <p:cTn id="30" dur="1" fill="hold">
                                          <p:stCondLst>
                                            <p:cond delay="0"/>
                                          </p:stCondLst>
                                        </p:cTn>
                                        <p:tgtEl>
                                          <p:spTgt spid="6">
                                            <p:bg/>
                                          </p:spTgt>
                                        </p:tgtEl>
                                        <p:attrNameLst>
                                          <p:attrName>style.visibility</p:attrName>
                                        </p:attrNameLst>
                                      </p:cBhvr>
                                      <p:to>
                                        <p:strVal val="visible"/>
                                      </p:to>
                                    </p:set>
                                    <p:animEffect transition="in" filter="wipe(left)">
                                      <p:cBhvr>
                                        <p:cTn id="31" dur="500"/>
                                        <p:tgtEl>
                                          <p:spTgt spid="6">
                                            <p:bg/>
                                          </p:spTgt>
                                        </p:tgtEl>
                                      </p:cBhvr>
                                    </p:animEffect>
                                  </p:childTnLst>
                                </p:cTn>
                              </p:par>
                              <p:par>
                                <p:cTn id="32" presetID="22" presetClass="entr" presetSubtype="8" dur="500" fill="hold" grpId="0" nodeType="withEffect">
                                  <p:stCondLst>
                                    <p:cond delay="0"/>
                                  </p:stCondLst>
                                  <p:childTnLst>
                                    <p:set>
                                      <p:cBhvr>
                                        <p:cTn id="33" dur="1" fill="hold">
                                          <p:stCondLst>
                                            <p:cond delay="0"/>
                                          </p:stCondLst>
                                        </p:cTn>
                                        <p:tgtEl>
                                          <p:spTgt spid="6">
                                            <p:txEl>
                                              <p:pRg st="0" end="0"/>
                                            </p:txEl>
                                          </p:spTgt>
                                        </p:tgtEl>
                                        <p:attrNameLst>
                                          <p:attrName>style.visibility</p:attrName>
                                        </p:attrNameLst>
                                      </p:cBhvr>
                                      <p:to>
                                        <p:strVal val="visible"/>
                                      </p:to>
                                    </p:set>
                                    <p:animEffect transition="in" filter="wipe(left)">
                                      <p:cBhvr>
                                        <p:cTn id="34"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P spid="4" grpId="0" uiExpand="1" build="p" animBg="1"/>
      <p:bldP spid="5" grpId="0" uiExpand="1" build="p" animBg="1"/>
      <p:bldP spid="6" grpId="0" uiExpand="1" build="p" animBg="1"/>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Slide 10">
    <p:spTree>
      <p:nvGrpSpPr>
        <p:cNvPr id="1" name=""/>
        <p:cNvGrpSpPr/>
        <p:nvPr/>
      </p:nvGrpSpPr>
      <p:grpSpPr>
        <a:xfrm>
          <a:off x="0" y="0"/>
          <a:ext cx="0" cy="0"/>
        </a:xfrm>
      </p:grpSpPr>
      <p:sp>
        <p:nvSpPr>
          <p:cNvPr id="2" name="C_5_BD#f6be804bf?vbadefaultcenterpage=1&amp;parentnodeid=7dd9a77d1&amp;color=0,0,0&amp;vbahtmlprocessed=1&amp;bbb=1" title=""/>
          <p:cNvSpPr/>
          <p:nvPr/>
        </p:nvSpPr>
        <p:spPr>
          <a:xfrm>
            <a:off x="548640" y="1062000"/>
            <a:ext cx="11091672" cy="94996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500"/>
              </a:lnSpc>
            </a:pPr>
            <a:r>
              <a:rPr lang="en-US" altLang="zh-CN" sz="2600" b="1" i="0">
                <a:solidFill>
                  <a:srgbClr val="000000"/>
                </a:solidFill>
                <a:latin typeface="Times New Roman" pitchFamily="34" charset="0"/>
                <a:ea typeface="Microsoft Yahei" pitchFamily="34" charset="-122"/>
                <a:cs typeface="Times New Roman" pitchFamily="34" charset="-120"/>
              </a:rPr>
              <a:t>二、刘邓大军跃进大别山</a:t>
            </a:r>
            <a:endParaRPr lang="en-US" altLang="zh-CN" sz="2600"/>
          </a:p>
        </p:txBody>
      </p:sp>
      <p:sp>
        <p:nvSpPr>
          <p:cNvPr id="3" name="P_6_BD#c1da1e8c8?segpoint=1&amp;vbadefaultcenterpage=1&amp;parentnodeid=f6be804bf&amp;color=0,0,0&amp;vbahtmlprocessed=1&amp;bbb=1" title=""/>
          <p:cNvSpPr/>
          <p:nvPr/>
        </p:nvSpPr>
        <p:spPr>
          <a:xfrm>
            <a:off x="548640" y="1640294"/>
            <a:ext cx="11091672" cy="38273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400"/>
              </a:lnSpc>
            </a:pPr>
            <a:r>
              <a:rPr lang="en-US" altLang="zh-CN" sz="2400" b="1" i="0">
                <a:solidFill>
                  <a:srgbClr val="000000"/>
                </a:solidFill>
                <a:latin typeface="SimSun" pitchFamily="34" charset="0"/>
                <a:ea typeface="SimSun" pitchFamily="34" charset="-122"/>
                <a:cs typeface="SimSun" pitchFamily="34" charset="-120"/>
              </a:rPr>
              <a:t>    </a:t>
            </a:r>
            <a:r>
              <a:rPr lang="en-US" altLang="zh-CN" sz="2400" b="1" i="0">
                <a:solidFill>
                  <a:srgbClr val="000000"/>
                </a:solidFill>
                <a:latin typeface="Calibri" pitchFamily="34" charset="0"/>
                <a:ea typeface="SimSun" pitchFamily="34" charset="-122"/>
                <a:cs typeface="Calibri" pitchFamily="34" charset="-120"/>
              </a:rPr>
              <a:t>1.时间：1947年夏。</a:t>
            </a:r>
          </a:p>
          <a:p>
            <a:pPr marL="0" marR="0" lvl="0" indent="0" algn="l" defTabSz="914400" rtl="0" eaLnBrk="1" fontAlgn="auto" latinLnBrk="1" hangingPunct="1">
              <a:lnSpc>
                <a:spcPts val="44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SimSun" panose="02010600030101010101" pitchFamily="2" charset="-122"/>
                <a:ea typeface="SimSun" pitchFamily="34" charset="-122"/>
                <a:cs typeface="SimSun" pitchFamily="34" charset="-120"/>
              </a:rPr>
              <a:t>    </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2.概况：</a:t>
            </a:r>
            <a:r>
              <a:rPr kumimoji="0" lang="en-US" altLang="zh-CN" sz="2400" b="0" i="0" u="none" strike="noStrike" kern="1200" cap="none" spc="0" normalizeH="0" baseline="0" noProof="0">
                <a:ln>
                  <a:noFill/>
                </a:ln>
                <a:solidFill>
                  <a:srgbClr val="000000"/>
                </a:solidFill>
                <a:effectLst/>
                <a:uLnTx/>
                <a:uFillTx/>
                <a:latin typeface="SimSun" pitchFamily="34" charset="0"/>
                <a:ea typeface="SimSun" pitchFamily="34" charset="-122"/>
                <a:cs typeface="SimSun" pitchFamily="34" charset="-120"/>
              </a:rPr>
              <a:t>________________</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率领晋冀鲁豫野战军主力，在</a:t>
            </a:r>
            <a:r>
              <a:rPr kumimoji="0" lang="en-US" altLang="zh-CN" sz="2400" b="0" i="0" u="none" strike="noStrike" kern="1200" cap="none" spc="0" normalizeH="0" baseline="0" noProof="0">
                <a:ln>
                  <a:noFill/>
                </a:ln>
                <a:solidFill>
                  <a:srgbClr val="000000"/>
                </a:solidFill>
                <a:effectLst/>
                <a:uLnTx/>
                <a:uFillTx/>
                <a:latin typeface="SimSun" pitchFamily="34" charset="0"/>
                <a:ea typeface="SimSun" pitchFamily="34" charset="-122"/>
                <a:cs typeface="SimSun" pitchFamily="34" charset="-120"/>
              </a:rPr>
              <a:t>__________</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强渡黄河</a:t>
            </a:r>
          </a:p>
          <a:p>
            <a:pPr marL="0" marR="0" lvl="0" indent="0" algn="l" defTabSz="914400" rtl="0" eaLnBrk="1" fontAlgn="auto" latinLnBrk="1" hangingPunct="1">
              <a:lnSpc>
                <a:spcPts val="44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天险，千里跃进大别山，直接威胁到南京、武汉。人民解放军开始由内线转入到外</a:t>
            </a:r>
          </a:p>
          <a:p>
            <a:pPr marL="0" marR="0" lvl="0" indent="0" algn="l" defTabSz="914400" rtl="0" eaLnBrk="1" fontAlgn="auto" latinLnBrk="1" hangingPunct="1">
              <a:lnSpc>
                <a:spcPts val="44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线作战。</a:t>
            </a:r>
          </a:p>
          <a:p>
            <a:pPr marL="0" marR="0" lvl="0" indent="0" algn="l" defTabSz="914400" rtl="0" eaLnBrk="1" fontAlgn="auto" latinLnBrk="1" hangingPunct="1">
              <a:lnSpc>
                <a:spcPts val="44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SimSun" panose="02010600030101010101" pitchFamily="2" charset="-122"/>
                <a:ea typeface="SimSun" pitchFamily="34" charset="-122"/>
                <a:cs typeface="SimSun" pitchFamily="34" charset="-120"/>
              </a:rPr>
              <a:t>    </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3.意义：揭开了人民解放战争</a:t>
            </a:r>
            <a:r>
              <a:rPr kumimoji="0" lang="en-US" altLang="zh-CN" sz="2400" b="0" i="0" u="none" strike="noStrike" kern="1200" cap="none" spc="0" normalizeH="0" baseline="0" noProof="0">
                <a:ln>
                  <a:noFill/>
                </a:ln>
                <a:solidFill>
                  <a:srgbClr val="000000"/>
                </a:solidFill>
                <a:effectLst/>
                <a:uLnTx/>
                <a:uFillTx/>
                <a:latin typeface="SimSun" pitchFamily="34" charset="0"/>
                <a:ea typeface="SimSun" pitchFamily="34" charset="-122"/>
                <a:cs typeface="SimSun" pitchFamily="34" charset="-120"/>
              </a:rPr>
              <a:t>________________</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，开辟了大别山根据地，威胁</a:t>
            </a:r>
          </a:p>
          <a:p>
            <a:pPr marL="0" marR="0" lvl="0" indent="0" algn="l" defTabSz="914400" rtl="0" eaLnBrk="1" fontAlgn="auto" latinLnBrk="1" hangingPunct="1">
              <a:lnSpc>
                <a:spcPts val="44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国民党统治中心</a:t>
            </a:r>
            <a:r>
              <a:rPr kumimoji="0" lang="en-US" altLang="zh-CN" sz="2400" b="0" i="0" u="none" strike="noStrike" kern="1200" cap="none" spc="0" normalizeH="0" baseline="0" noProof="0">
                <a:ln>
                  <a:noFill/>
                </a:ln>
                <a:solidFill>
                  <a:srgbClr val="000000"/>
                </a:solidFill>
                <a:effectLst/>
                <a:uLnTx/>
                <a:uFillTx/>
                <a:latin typeface="SimSun" pitchFamily="34" charset="0"/>
                <a:ea typeface="SimSun" pitchFamily="34" charset="-122"/>
                <a:cs typeface="SimSun" pitchFamily="34" charset="-120"/>
              </a:rPr>
              <a:t>____________</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，标志着人民解放战争战场形势由</a:t>
            </a:r>
            <a:r>
              <a:rPr kumimoji="0" lang="en-US" altLang="zh-CN" sz="2400" b="0" i="0" u="none" strike="noStrike" kern="1200" cap="none" spc="0" normalizeH="0" baseline="0" noProof="0">
                <a:ln>
                  <a:noFill/>
                </a:ln>
                <a:solidFill>
                  <a:srgbClr val="000000"/>
                </a:solidFill>
                <a:effectLst/>
                <a:uLnTx/>
                <a:uFillTx/>
                <a:latin typeface="SimSun" pitchFamily="34" charset="0"/>
                <a:ea typeface="SimSun" pitchFamily="34" charset="-122"/>
                <a:cs typeface="SimSun" pitchFamily="34" charset="-120"/>
              </a:rPr>
              <a:t>__________</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转入</a:t>
            </a:r>
          </a:p>
          <a:p>
            <a:pPr marL="0" marR="0" lvl="0" indent="0" algn="l" defTabSz="914400" rtl="0" eaLnBrk="1" fontAlgn="auto" latinLnBrk="1" hangingPunct="1">
              <a:lnSpc>
                <a:spcPts val="4200"/>
              </a:lnSpc>
              <a:spcBef>
                <a:spcPct val="0"/>
              </a:spcBef>
              <a:spcAft>
                <a:spcPct val="0"/>
              </a:spcAft>
              <a:buClrTx/>
              <a:buSzTx/>
              <a:buFontTx/>
              <a:buNone/>
              <a:defRPr/>
            </a:pPr>
            <a:r>
              <a:rPr kumimoji="0" lang="en-US" altLang="zh-CN" sz="2400" b="0" i="0" u="none" strike="noStrike" kern="1200" cap="none" spc="0" normalizeH="0" baseline="0" noProof="0">
                <a:ln>
                  <a:noFill/>
                </a:ln>
                <a:solidFill>
                  <a:srgbClr val="000000"/>
                </a:solidFill>
                <a:effectLst/>
                <a:uLnTx/>
                <a:uFillTx/>
                <a:latin typeface="SimSun" pitchFamily="34" charset="0"/>
                <a:ea typeface="SimSun" pitchFamily="34" charset="-122"/>
                <a:cs typeface="SimSun" pitchFamily="34" charset="-120"/>
              </a:rPr>
              <a:t>__________</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a:t>
            </a:r>
            <a:endParaRPr lang="en-US" altLang="zh-CN" sz="2400"/>
          </a:p>
        </p:txBody>
      </p:sp>
      <p:sp>
        <p:nvSpPr>
          <p:cNvPr id="6" name="P_6_AN.20_1#c1da1e8c8.blank?vbadefaultcenterpage=1&amp;parentnodeid=f6be804bf&amp;color=0,0,0&amp;vbapositionanswer=20&amp;vbahtmlprocessed=1&amp;bbb=1" title=""/>
          <p:cNvSpPr/>
          <p:nvPr/>
        </p:nvSpPr>
        <p:spPr>
          <a:xfrm>
            <a:off x="2356803" y="2171154"/>
            <a:ext cx="2365375"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刘伯承</a:t>
            </a:r>
            <a:r>
              <a:rPr lang="en-US" altLang="zh-CN" sz="2400" b="1" i="0">
                <a:solidFill>
                  <a:srgbClr val="A00021"/>
                </a:solidFill>
                <a:latin typeface="Calibri" pitchFamily="34" charset="0"/>
                <a:ea typeface="SimSun" pitchFamily="34" charset="-122"/>
                <a:cs typeface="Calibri" pitchFamily="34" charset="-120"/>
              </a:rPr>
              <a:t>、</a:t>
            </a:r>
            <a:r>
              <a:rPr lang="en-US" altLang="zh-CN" sz="2400" b="1" i="0">
                <a:solidFill>
                  <a:srgbClr val="A00021"/>
                </a:solidFill>
                <a:latin typeface="Calibri" pitchFamily="34" charset="0"/>
                <a:ea typeface="楷体" pitchFamily="34" charset="-122"/>
                <a:cs typeface="Calibri" pitchFamily="34" charset="-120"/>
              </a:rPr>
              <a:t>邓小平</a:t>
            </a:r>
            <a:endParaRPr lang="en-US" altLang="zh-CN" sz="2400"/>
          </a:p>
        </p:txBody>
      </p:sp>
      <p:sp>
        <p:nvSpPr>
          <p:cNvPr id="7" name="P_6_AN.21_1#c1da1e8c8.blank?vbadefaultcenterpage=1&amp;parentnodeid=f6be804bf&amp;color=0,0,0&amp;vbapositionanswer=21&amp;vbahtmlprocessed=1&amp;bbb=1" title=""/>
          <p:cNvSpPr/>
          <p:nvPr/>
        </p:nvSpPr>
        <p:spPr>
          <a:xfrm>
            <a:off x="8790940" y="2171154"/>
            <a:ext cx="1446213"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山东西南</a:t>
            </a:r>
            <a:endParaRPr lang="en-US" altLang="zh-CN" sz="2400"/>
          </a:p>
        </p:txBody>
      </p:sp>
      <p:sp>
        <p:nvSpPr>
          <p:cNvPr id="8" name="P_6_AN.22_1#c1da1e8c8.blank?vbadefaultcenterpage=1&amp;parentnodeid=f6be804bf&amp;color=0,0,0&amp;vbapositionanswer=22&amp;vbahtmlprocessed=1&amp;bbb=1" title=""/>
          <p:cNvSpPr/>
          <p:nvPr/>
        </p:nvSpPr>
        <p:spPr>
          <a:xfrm>
            <a:off x="5114290" y="3847554"/>
            <a:ext cx="2365375"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战略进攻的序幕</a:t>
            </a:r>
            <a:endParaRPr lang="en-US" altLang="zh-CN" sz="2400"/>
          </a:p>
        </p:txBody>
      </p:sp>
      <p:sp>
        <p:nvSpPr>
          <p:cNvPr id="9" name="P_6_AN.23_1#c1da1e8c8.blank?vbadefaultcenterpage=1&amp;parentnodeid=f6be804bf&amp;color=0,0,0&amp;vbapositionanswer=23&amp;vbahtmlprocessed=1&amp;bbb=1" title=""/>
          <p:cNvSpPr/>
          <p:nvPr/>
        </p:nvSpPr>
        <p:spPr>
          <a:xfrm>
            <a:off x="2744153" y="4406354"/>
            <a:ext cx="1752600"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南京和武汉</a:t>
            </a:r>
            <a:endParaRPr lang="en-US" altLang="zh-CN" sz="2400"/>
          </a:p>
        </p:txBody>
      </p:sp>
      <p:sp>
        <p:nvSpPr>
          <p:cNvPr id="10" name="P_6_AN.24_1#c1da1e8c8.blank?vbadefaultcenterpage=1&amp;parentnodeid=f6be804bf&amp;color=0,0,0&amp;vbapositionanswer=24&amp;vbahtmlprocessed=1&amp;bbb=1" title=""/>
          <p:cNvSpPr/>
          <p:nvPr/>
        </p:nvSpPr>
        <p:spPr>
          <a:xfrm>
            <a:off x="9168765" y="4406354"/>
            <a:ext cx="1446213"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战略防御</a:t>
            </a:r>
            <a:endParaRPr lang="en-US" altLang="zh-CN" sz="2400"/>
          </a:p>
        </p:txBody>
      </p:sp>
      <p:sp>
        <p:nvSpPr>
          <p:cNvPr id="11" name="P_6_AN.25_1#c1da1e8c8.blank?vbadefaultcenterpage=1&amp;parentnodeid=f6be804bf&amp;color=0,0,0&amp;vbapositionanswer=25&amp;vbahtmlprocessed=1&amp;bbb=1" title=""/>
          <p:cNvSpPr/>
          <p:nvPr/>
        </p:nvSpPr>
        <p:spPr>
          <a:xfrm>
            <a:off x="599440" y="4943564"/>
            <a:ext cx="1446213"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战略反攻</a:t>
            </a:r>
            <a:endParaRPr lang="en-US" altLang="zh-CN" sz="2400"/>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animEffect transition="in" filter="wipe(left)">
                                      <p:cBhvr>
                                        <p:cTn id="7" dur="500"/>
                                        <p:tgtEl>
                                          <p:spTgt spid="6">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6">
                                            <p:txEl>
                                              <p:pRg st="0" end="0"/>
                                            </p:txEl>
                                          </p:spTgt>
                                        </p:tgtEl>
                                        <p:attrNameLst>
                                          <p:attrName>style.visibility</p:attrName>
                                        </p:attrNameLst>
                                      </p:cBhvr>
                                      <p:to>
                                        <p:strVal val="visible"/>
                                      </p:to>
                                    </p:set>
                                    <p:animEffect transition="in" filter="wipe(left)">
                                      <p:cBhvr>
                                        <p:cTn id="10" dur="500"/>
                                        <p:tgtEl>
                                          <p:spTgt spid="6">
                                            <p:txEl>
                                              <p:pRg st="0" end="0"/>
                                            </p:txEl>
                                          </p:spTgt>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2" presetClass="entr" presetSubtype="8" dur="500" fill="hold" grpId="0" nodeType="clickEffect">
                                  <p:stCondLst>
                                    <p:cond delay="0"/>
                                  </p:stCondLst>
                                  <p:childTnLst>
                                    <p:set>
                                      <p:cBhvr>
                                        <p:cTn id="14" dur="1" fill="hold">
                                          <p:stCondLst>
                                            <p:cond delay="0"/>
                                          </p:stCondLst>
                                        </p:cTn>
                                        <p:tgtEl>
                                          <p:spTgt spid="7">
                                            <p:bg/>
                                          </p:spTgt>
                                        </p:tgtEl>
                                        <p:attrNameLst>
                                          <p:attrName>style.visibility</p:attrName>
                                        </p:attrNameLst>
                                      </p:cBhvr>
                                      <p:to>
                                        <p:strVal val="visible"/>
                                      </p:to>
                                    </p:set>
                                    <p:animEffect transition="in" filter="wipe(left)">
                                      <p:cBhvr>
                                        <p:cTn id="15" dur="500"/>
                                        <p:tgtEl>
                                          <p:spTgt spid="7">
                                            <p:bg/>
                                          </p:spTgt>
                                        </p:tgtEl>
                                      </p:cBhvr>
                                    </p:animEffect>
                                  </p:childTnLst>
                                </p:cTn>
                              </p:par>
                              <p:par>
                                <p:cTn id="16" presetID="22" presetClass="entr" presetSubtype="8" dur="500" fill="hold" grpId="0" nodeType="withEffect">
                                  <p:stCondLst>
                                    <p:cond delay="0"/>
                                  </p:stCondLst>
                                  <p:childTnLst>
                                    <p:set>
                                      <p:cBhvr>
                                        <p:cTn id="17" dur="1" fill="hold">
                                          <p:stCondLst>
                                            <p:cond delay="0"/>
                                          </p:stCondLst>
                                        </p:cTn>
                                        <p:tgtEl>
                                          <p:spTgt spid="7">
                                            <p:txEl>
                                              <p:pRg st="0" end="0"/>
                                            </p:txEl>
                                          </p:spTgt>
                                        </p:tgtEl>
                                        <p:attrNameLst>
                                          <p:attrName>style.visibility</p:attrName>
                                        </p:attrNameLst>
                                      </p:cBhvr>
                                      <p:to>
                                        <p:strVal val="visible"/>
                                      </p:to>
                                    </p:set>
                                    <p:animEffect transition="in" filter="wipe(left)">
                                      <p:cBhvr>
                                        <p:cTn id="18" dur="500"/>
                                        <p:tgtEl>
                                          <p:spTgt spid="7">
                                            <p:txEl>
                                              <p:pRg st="0" end="0"/>
                                            </p:txEl>
                                          </p:spTgt>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22" presetClass="entr" presetSubtype="8" dur="500" fill="hold" grpId="0" nodeType="clickEffect">
                                  <p:stCondLst>
                                    <p:cond delay="0"/>
                                  </p:stCondLst>
                                  <p:childTnLst>
                                    <p:set>
                                      <p:cBhvr>
                                        <p:cTn id="22" dur="1" fill="hold">
                                          <p:stCondLst>
                                            <p:cond delay="0"/>
                                          </p:stCondLst>
                                        </p:cTn>
                                        <p:tgtEl>
                                          <p:spTgt spid="8">
                                            <p:bg/>
                                          </p:spTgt>
                                        </p:tgtEl>
                                        <p:attrNameLst>
                                          <p:attrName>style.visibility</p:attrName>
                                        </p:attrNameLst>
                                      </p:cBhvr>
                                      <p:to>
                                        <p:strVal val="visible"/>
                                      </p:to>
                                    </p:set>
                                    <p:animEffect transition="in" filter="wipe(left)">
                                      <p:cBhvr>
                                        <p:cTn id="23" dur="500"/>
                                        <p:tgtEl>
                                          <p:spTgt spid="8">
                                            <p:bg/>
                                          </p:spTgt>
                                        </p:tgtEl>
                                      </p:cBhvr>
                                    </p:animEffect>
                                  </p:childTnLst>
                                </p:cTn>
                              </p:par>
                              <p:par>
                                <p:cTn id="24" presetID="22" presetClass="entr" presetSubtype="8" dur="500" fill="hold" grpId="0" nodeType="withEffect">
                                  <p:stCondLst>
                                    <p:cond delay="0"/>
                                  </p:stCondLst>
                                  <p:childTnLst>
                                    <p:set>
                                      <p:cBhvr>
                                        <p:cTn id="25" dur="1" fill="hold">
                                          <p:stCondLst>
                                            <p:cond delay="0"/>
                                          </p:stCondLst>
                                        </p:cTn>
                                        <p:tgtEl>
                                          <p:spTgt spid="8">
                                            <p:txEl>
                                              <p:pRg st="0" end="0"/>
                                            </p:txEl>
                                          </p:spTgt>
                                        </p:tgtEl>
                                        <p:attrNameLst>
                                          <p:attrName>style.visibility</p:attrName>
                                        </p:attrNameLst>
                                      </p:cBhvr>
                                      <p:to>
                                        <p:strVal val="visible"/>
                                      </p:to>
                                    </p:set>
                                    <p:animEffect transition="in" filter="wipe(left)">
                                      <p:cBhvr>
                                        <p:cTn id="26" dur="500"/>
                                        <p:tgtEl>
                                          <p:spTgt spid="8">
                                            <p:txEl>
                                              <p:pRg st="0" end="0"/>
                                            </p:txEl>
                                          </p:spTgt>
                                        </p:tgtEl>
                                      </p:cBhvr>
                                    </p:animEffect>
                                  </p:childTnLst>
                                </p:cTn>
                              </p:par>
                            </p:childTnLst>
                          </p:cTn>
                        </p:par>
                      </p:childTnLst>
                    </p:cTn>
                  </p:par>
                  <p:par>
                    <p:cTn id="27" fill="hold" nodeType="clickPar">
                      <p:stCondLst>
                        <p:cond delay="indefinite"/>
                      </p:stCondLst>
                      <p:childTnLst>
                        <p:par>
                          <p:cTn id="28" fill="hold">
                            <p:stCondLst>
                              <p:cond delay="0"/>
                            </p:stCondLst>
                            <p:childTnLst>
                              <p:par>
                                <p:cTn id="29" presetID="22" presetClass="entr" presetSubtype="8" dur="500" fill="hold" grpId="0" nodeType="clickEffect">
                                  <p:stCondLst>
                                    <p:cond delay="0"/>
                                  </p:stCondLst>
                                  <p:childTnLst>
                                    <p:set>
                                      <p:cBhvr>
                                        <p:cTn id="30" dur="1" fill="hold">
                                          <p:stCondLst>
                                            <p:cond delay="0"/>
                                          </p:stCondLst>
                                        </p:cTn>
                                        <p:tgtEl>
                                          <p:spTgt spid="9">
                                            <p:bg/>
                                          </p:spTgt>
                                        </p:tgtEl>
                                        <p:attrNameLst>
                                          <p:attrName>style.visibility</p:attrName>
                                        </p:attrNameLst>
                                      </p:cBhvr>
                                      <p:to>
                                        <p:strVal val="visible"/>
                                      </p:to>
                                    </p:set>
                                    <p:animEffect transition="in" filter="wipe(left)">
                                      <p:cBhvr>
                                        <p:cTn id="31" dur="500"/>
                                        <p:tgtEl>
                                          <p:spTgt spid="9">
                                            <p:bg/>
                                          </p:spTgt>
                                        </p:tgtEl>
                                      </p:cBhvr>
                                    </p:animEffect>
                                  </p:childTnLst>
                                </p:cTn>
                              </p:par>
                              <p:par>
                                <p:cTn id="32" presetID="22" presetClass="entr" presetSubtype="8" dur="500" fill="hold" grpId="0" nodeType="withEffect">
                                  <p:stCondLst>
                                    <p:cond delay="0"/>
                                  </p:stCondLst>
                                  <p:childTnLst>
                                    <p:set>
                                      <p:cBhvr>
                                        <p:cTn id="33" dur="1" fill="hold">
                                          <p:stCondLst>
                                            <p:cond delay="0"/>
                                          </p:stCondLst>
                                        </p:cTn>
                                        <p:tgtEl>
                                          <p:spTgt spid="9">
                                            <p:txEl>
                                              <p:pRg st="0" end="0"/>
                                            </p:txEl>
                                          </p:spTgt>
                                        </p:tgtEl>
                                        <p:attrNameLst>
                                          <p:attrName>style.visibility</p:attrName>
                                        </p:attrNameLst>
                                      </p:cBhvr>
                                      <p:to>
                                        <p:strVal val="visible"/>
                                      </p:to>
                                    </p:set>
                                    <p:animEffect transition="in" filter="wipe(left)">
                                      <p:cBhvr>
                                        <p:cTn id="34" dur="500"/>
                                        <p:tgtEl>
                                          <p:spTgt spid="9">
                                            <p:txEl>
                                              <p:pRg st="0" end="0"/>
                                            </p:txEl>
                                          </p:spTgt>
                                        </p:tgtEl>
                                      </p:cBhvr>
                                    </p:animEffect>
                                  </p:childTnLst>
                                </p:cTn>
                              </p:par>
                            </p:childTnLst>
                          </p:cTn>
                        </p:par>
                      </p:childTnLst>
                    </p:cTn>
                  </p:par>
                  <p:par>
                    <p:cTn id="35" fill="hold" nodeType="clickPar">
                      <p:stCondLst>
                        <p:cond delay="indefinite"/>
                      </p:stCondLst>
                      <p:childTnLst>
                        <p:par>
                          <p:cTn id="36" fill="hold">
                            <p:stCondLst>
                              <p:cond delay="0"/>
                            </p:stCondLst>
                            <p:childTnLst>
                              <p:par>
                                <p:cTn id="37" presetID="22" presetClass="entr" presetSubtype="8" dur="500" fill="hold" grpId="0" nodeType="clickEffect">
                                  <p:stCondLst>
                                    <p:cond delay="0"/>
                                  </p:stCondLst>
                                  <p:childTnLst>
                                    <p:set>
                                      <p:cBhvr>
                                        <p:cTn id="38" dur="1" fill="hold">
                                          <p:stCondLst>
                                            <p:cond delay="0"/>
                                          </p:stCondLst>
                                        </p:cTn>
                                        <p:tgtEl>
                                          <p:spTgt spid="10">
                                            <p:bg/>
                                          </p:spTgt>
                                        </p:tgtEl>
                                        <p:attrNameLst>
                                          <p:attrName>style.visibility</p:attrName>
                                        </p:attrNameLst>
                                      </p:cBhvr>
                                      <p:to>
                                        <p:strVal val="visible"/>
                                      </p:to>
                                    </p:set>
                                    <p:animEffect transition="in" filter="wipe(left)">
                                      <p:cBhvr>
                                        <p:cTn id="39" dur="500"/>
                                        <p:tgtEl>
                                          <p:spTgt spid="10">
                                            <p:bg/>
                                          </p:spTgt>
                                        </p:tgtEl>
                                      </p:cBhvr>
                                    </p:animEffect>
                                  </p:childTnLst>
                                </p:cTn>
                              </p:par>
                              <p:par>
                                <p:cTn id="40" presetID="22" presetClass="entr" presetSubtype="8" dur="500" fill="hold" grpId="0" nodeType="withEffect">
                                  <p:stCondLst>
                                    <p:cond delay="0"/>
                                  </p:stCondLst>
                                  <p:childTnLst>
                                    <p:set>
                                      <p:cBhvr>
                                        <p:cTn id="41" dur="1" fill="hold">
                                          <p:stCondLst>
                                            <p:cond delay="0"/>
                                          </p:stCondLst>
                                        </p:cTn>
                                        <p:tgtEl>
                                          <p:spTgt spid="10">
                                            <p:txEl>
                                              <p:pRg st="0" end="0"/>
                                            </p:txEl>
                                          </p:spTgt>
                                        </p:tgtEl>
                                        <p:attrNameLst>
                                          <p:attrName>style.visibility</p:attrName>
                                        </p:attrNameLst>
                                      </p:cBhvr>
                                      <p:to>
                                        <p:strVal val="visible"/>
                                      </p:to>
                                    </p:set>
                                    <p:animEffect transition="in" filter="wipe(left)">
                                      <p:cBhvr>
                                        <p:cTn id="42" dur="500"/>
                                        <p:tgtEl>
                                          <p:spTgt spid="10">
                                            <p:txEl>
                                              <p:pRg st="0" end="0"/>
                                            </p:txEl>
                                          </p:spTgt>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22" presetClass="entr" presetSubtype="8" dur="500" fill="hold" grpId="0" nodeType="clickEffect">
                                  <p:stCondLst>
                                    <p:cond delay="0"/>
                                  </p:stCondLst>
                                  <p:childTnLst>
                                    <p:set>
                                      <p:cBhvr>
                                        <p:cTn id="46" dur="1" fill="hold">
                                          <p:stCondLst>
                                            <p:cond delay="0"/>
                                          </p:stCondLst>
                                        </p:cTn>
                                        <p:tgtEl>
                                          <p:spTgt spid="11">
                                            <p:bg/>
                                          </p:spTgt>
                                        </p:tgtEl>
                                        <p:attrNameLst>
                                          <p:attrName>style.visibility</p:attrName>
                                        </p:attrNameLst>
                                      </p:cBhvr>
                                      <p:to>
                                        <p:strVal val="visible"/>
                                      </p:to>
                                    </p:set>
                                    <p:animEffect transition="in" filter="wipe(left)">
                                      <p:cBhvr>
                                        <p:cTn id="47" dur="500"/>
                                        <p:tgtEl>
                                          <p:spTgt spid="11">
                                            <p:bg/>
                                          </p:spTgt>
                                        </p:tgtEl>
                                      </p:cBhvr>
                                    </p:animEffect>
                                  </p:childTnLst>
                                </p:cTn>
                              </p:par>
                              <p:par>
                                <p:cTn id="48" presetID="22" presetClass="entr" presetSubtype="8" dur="500" fill="hold" grpId="0" nodeType="withEffect">
                                  <p:stCondLst>
                                    <p:cond delay="0"/>
                                  </p:stCondLst>
                                  <p:childTnLst>
                                    <p:set>
                                      <p:cBhvr>
                                        <p:cTn id="49" dur="1" fill="hold">
                                          <p:stCondLst>
                                            <p:cond delay="0"/>
                                          </p:stCondLst>
                                        </p:cTn>
                                        <p:tgtEl>
                                          <p:spTgt spid="11">
                                            <p:txEl>
                                              <p:pRg st="0" end="0"/>
                                            </p:txEl>
                                          </p:spTgt>
                                        </p:tgtEl>
                                        <p:attrNameLst>
                                          <p:attrName>style.visibility</p:attrName>
                                        </p:attrNameLst>
                                      </p:cBhvr>
                                      <p:to>
                                        <p:strVal val="visible"/>
                                      </p:to>
                                    </p:set>
                                    <p:animEffect transition="in" filter="wipe(left)">
                                      <p:cBhvr>
                                        <p:cTn id="50" dur="500"/>
                                        <p:tgtEl>
                                          <p:spTgt spid="1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animBg="1"/>
      <p:bldP spid="7" grpId="0" uiExpand="1" build="p" animBg="1"/>
      <p:bldP spid="8" grpId="0" uiExpand="1" build="p" animBg="1"/>
      <p:bldP spid="9" grpId="0" uiExpand="1" build="p" animBg="1"/>
      <p:bldP spid="10" grpId="0" uiExpand="1" build="p" animBg="1"/>
      <p:bldP spid="11" grpId="0" uiExpand="1" build="p" animBg="1"/>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Slide 11">
    <p:spTree>
      <p:nvGrpSpPr>
        <p:cNvPr id="1" name=""/>
        <p:cNvGrpSpPr/>
        <p:nvPr/>
      </p:nvGrpSpPr>
      <p:grpSpPr>
        <a:xfrm>
          <a:off x="0" y="0"/>
          <a:ext cx="0" cy="0"/>
        </a:xfrm>
      </p:grpSpPr>
      <p:sp>
        <p:nvSpPr>
          <p:cNvPr id="2" name="C_5_BD#50c4b60a9?vbadefaultcenterpage=1&amp;parentnodeid=7dd9a77d1&amp;color=0,0,0&amp;vbahtmlprocessed=1&amp;bbb=1" title=""/>
          <p:cNvSpPr/>
          <p:nvPr/>
        </p:nvSpPr>
        <p:spPr>
          <a:xfrm>
            <a:off x="548640" y="1062000"/>
            <a:ext cx="11091672" cy="94996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500"/>
              </a:lnSpc>
            </a:pPr>
            <a:r>
              <a:rPr lang="en-US" altLang="zh-CN" sz="2600" b="1" i="0">
                <a:solidFill>
                  <a:srgbClr val="000000"/>
                </a:solidFill>
                <a:latin typeface="Times New Roman" pitchFamily="34" charset="0"/>
                <a:ea typeface="Microsoft Yahei" pitchFamily="34" charset="-122"/>
                <a:cs typeface="Times New Roman" pitchFamily="34" charset="-120"/>
              </a:rPr>
              <a:t>三、辽沈、淮海、平津三大战役</a:t>
            </a:r>
            <a:endParaRPr lang="en-US" altLang="zh-CN" sz="2600"/>
          </a:p>
        </p:txBody>
      </p:sp>
      <p:sp>
        <p:nvSpPr>
          <p:cNvPr id="3" name="P_6_BD#5b8b3fb1d?segpoint=1&amp;vbadefaultcenterpage=1&amp;parentnodeid=50c4b60a9&amp;color=0,0,0&amp;vbahtmlprocessed=1&amp;bbb=1&amp;hasbroken=1" title=""/>
          <p:cNvSpPr/>
          <p:nvPr/>
        </p:nvSpPr>
        <p:spPr>
          <a:xfrm>
            <a:off x="548640" y="1640294"/>
            <a:ext cx="11091672" cy="15921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400"/>
              </a:lnSpc>
            </a:pPr>
            <a:r>
              <a:rPr lang="en-US" altLang="zh-CN" sz="2400" b="1" i="0">
                <a:solidFill>
                  <a:srgbClr val="000000"/>
                </a:solidFill>
                <a:latin typeface="SimSun" pitchFamily="34" charset="0"/>
                <a:ea typeface="SimSun" pitchFamily="34" charset="-122"/>
                <a:cs typeface="SimSun" pitchFamily="34" charset="-120"/>
              </a:rPr>
              <a:t>    </a:t>
            </a:r>
            <a:r>
              <a:rPr lang="en-US" altLang="zh-CN" sz="2400" b="1" i="0">
                <a:solidFill>
                  <a:srgbClr val="000000"/>
                </a:solidFill>
                <a:latin typeface="Calibri" pitchFamily="34" charset="0"/>
                <a:ea typeface="SimSun" pitchFamily="34" charset="-122"/>
                <a:cs typeface="Calibri" pitchFamily="34" charset="-120"/>
              </a:rPr>
              <a:t>1.背景：刘邓大军千里跃进大别山后，其他战场的人民解放军也相继转入进攻。</a:t>
            </a:r>
          </a:p>
          <a:p>
            <a:pPr latinLnBrk="1">
              <a:lnSpc>
                <a:spcPts val="4400"/>
              </a:lnSpc>
            </a:pPr>
            <a:r>
              <a:rPr lang="en-US" altLang="zh-CN" sz="2400" b="1" i="0">
                <a:solidFill>
                  <a:srgbClr val="000000"/>
                </a:solidFill>
                <a:latin typeface="Calibri" pitchFamily="34" charset="0"/>
                <a:ea typeface="SimSun" pitchFamily="34" charset="-122"/>
                <a:cs typeface="Calibri" pitchFamily="34" charset="-120"/>
              </a:rPr>
              <a:t>经过连续作战，解放军先后歼灭国民党军精锐200多万，迫使国民党军队主力退守</a:t>
            </a:r>
          </a:p>
          <a:p>
            <a:pPr latinLnBrk="1">
              <a:lnSpc>
                <a:spcPts val="4200"/>
              </a:lnSpc>
            </a:pPr>
            <a:r>
              <a:rPr lang="en-US" altLang="zh-CN" sz="2400" b="1" i="0">
                <a:solidFill>
                  <a:srgbClr val="000000"/>
                </a:solidFill>
                <a:latin typeface="Calibri" pitchFamily="34" charset="0"/>
                <a:ea typeface="SimSun" pitchFamily="34" charset="-122"/>
                <a:cs typeface="Calibri" pitchFamily="34" charset="-120"/>
              </a:rPr>
              <a:t>沈阳、北平、徐州等孤城，被动防御作战。中共中央认为战略决战的时机已经成熟。</a:t>
            </a:r>
            <a:endParaRPr lang="en-US" altLang="zh-CN" sz="2400"/>
          </a:p>
        </p:txBody>
      </p:sp>
    </p:spTree>
  </p:cSld>
  <p:clrMapOvr>
    <a:masterClrMapping/>
  </p:clrMapOvr>
  <p:transition>
    <p:split dir="in"/>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Slide 12">
    <p:spTree>
      <p:nvGrpSpPr>
        <p:cNvPr id="1" name=""/>
        <p:cNvGrpSpPr/>
        <p:nvPr/>
      </p:nvGrpSpPr>
      <p:grpSpPr>
        <a:xfrm>
          <a:off x="0" y="0"/>
          <a:ext cx="0" cy="0"/>
        </a:xfrm>
      </p:grpSpPr>
      <p:sp>
        <p:nvSpPr>
          <p:cNvPr id="2" name="P_6_BD#5b8b3fb1d?segpoint=1&amp;vbadefaultcenterpage=1&amp;parentnodeid=50c4b60a9&amp;color=0,0,0&amp;vbahtmlprocessed=1&amp;bbb=1" title=""/>
          <p:cNvSpPr/>
          <p:nvPr/>
        </p:nvSpPr>
        <p:spPr>
          <a:xfrm>
            <a:off x="548640" y="1487145"/>
            <a:ext cx="11091672" cy="43861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400"/>
              </a:lnSpc>
            </a:pPr>
            <a:r>
              <a:rPr lang="en-US" altLang="zh-CN" sz="2400" b="1" i="0">
                <a:solidFill>
                  <a:srgbClr val="000000"/>
                </a:solidFill>
                <a:latin typeface="SimSun" pitchFamily="34" charset="0"/>
                <a:ea typeface="SimSun" pitchFamily="34" charset="-122"/>
                <a:cs typeface="SimSun" pitchFamily="34" charset="-120"/>
              </a:rPr>
              <a:t>    </a:t>
            </a:r>
            <a:r>
              <a:rPr lang="en-US" altLang="zh-CN" sz="2400" b="1" i="0">
                <a:solidFill>
                  <a:srgbClr val="000000"/>
                </a:solidFill>
                <a:latin typeface="Calibri" pitchFamily="34" charset="0"/>
                <a:ea typeface="SimSun" pitchFamily="34" charset="-122"/>
                <a:cs typeface="Calibri" pitchFamily="34" charset="-120"/>
              </a:rPr>
              <a:t>2.概况</a:t>
            </a:r>
          </a:p>
          <a:p>
            <a:pPr marL="0" marR="0" lvl="0" indent="0" algn="l" defTabSz="914400" rtl="0" eaLnBrk="1" fontAlgn="auto" latinLnBrk="1" hangingPunct="1">
              <a:lnSpc>
                <a:spcPts val="44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SimSun" panose="02010600030101010101" pitchFamily="2" charset="-122"/>
                <a:ea typeface="SimSun" pitchFamily="34" charset="-122"/>
                <a:cs typeface="SimSun" pitchFamily="34" charset="-120"/>
              </a:rPr>
              <a:t>    </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（1）辽沈战役：（1948年9月—11月）林彪、罗荣桓指挥</a:t>
            </a:r>
            <a:r>
              <a:rPr kumimoji="0" lang="en-US" altLang="zh-CN" sz="2400" b="0" i="0" u="none" strike="noStrike" kern="1200" cap="none" spc="0" normalizeH="0" baseline="0" noProof="0">
                <a:ln>
                  <a:noFill/>
                </a:ln>
                <a:solidFill>
                  <a:srgbClr val="000000"/>
                </a:solidFill>
                <a:effectLst/>
                <a:uLnTx/>
                <a:uFillTx/>
                <a:latin typeface="SimSun" pitchFamily="34" charset="0"/>
                <a:ea typeface="SimSun" pitchFamily="34" charset="-122"/>
                <a:cs typeface="SimSun" pitchFamily="34" charset="-120"/>
              </a:rPr>
              <a:t>____________</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首先攻</a:t>
            </a:r>
          </a:p>
          <a:p>
            <a:pPr marL="0" marR="0" lvl="0" indent="0" algn="l" defTabSz="914400" rtl="0" eaLnBrk="1" fontAlgn="auto" latinLnBrk="1" hangingPunct="1">
              <a:lnSpc>
                <a:spcPts val="44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占辽宁</a:t>
            </a:r>
            <a:r>
              <a:rPr kumimoji="0" lang="en-US" altLang="zh-CN" sz="2400" b="0" i="0" u="none" strike="noStrike" kern="1200" cap="none" spc="0" normalizeH="0" baseline="0" noProof="0">
                <a:ln>
                  <a:noFill/>
                </a:ln>
                <a:solidFill>
                  <a:srgbClr val="000000"/>
                </a:solidFill>
                <a:effectLst/>
                <a:uLnTx/>
                <a:uFillTx/>
                <a:latin typeface="SimSun" pitchFamily="34" charset="0"/>
                <a:ea typeface="SimSun" pitchFamily="34" charset="-122"/>
                <a:cs typeface="SimSun" pitchFamily="34" charset="-120"/>
              </a:rPr>
              <a:t>______</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，一举切断了敌人向关内的退路。随后，攻占长春、沈阳，共歼灭国</a:t>
            </a:r>
          </a:p>
          <a:p>
            <a:pPr marL="0" marR="0" lvl="0" indent="0" algn="l" defTabSz="914400" rtl="0" eaLnBrk="1" fontAlgn="auto" latinLnBrk="1" hangingPunct="1">
              <a:lnSpc>
                <a:spcPts val="44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民党军47万余人，</a:t>
            </a:r>
            <a:r>
              <a:rPr kumimoji="0" lang="en-US" altLang="zh-CN" sz="2400" b="0" i="0" u="none" strike="noStrike" kern="1200" cap="none" spc="0" normalizeH="0" baseline="0" noProof="0">
                <a:ln>
                  <a:noFill/>
                </a:ln>
                <a:solidFill>
                  <a:srgbClr val="000000"/>
                </a:solidFill>
                <a:effectLst/>
                <a:uLnTx/>
                <a:uFillTx/>
                <a:latin typeface="SimSun" pitchFamily="34" charset="0"/>
                <a:ea typeface="SimSun" pitchFamily="34" charset="-122"/>
                <a:cs typeface="SimSun" pitchFamily="34" charset="-120"/>
              </a:rPr>
              <a:t>______________</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a:t>
            </a:r>
          </a:p>
          <a:p>
            <a:pPr marL="0" marR="0" lvl="0" indent="0" algn="l" defTabSz="914400" rtl="0" eaLnBrk="1" fontAlgn="auto" latinLnBrk="1" hangingPunct="1">
              <a:lnSpc>
                <a:spcPts val="44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SimSun" panose="02010600030101010101" pitchFamily="2" charset="-122"/>
                <a:ea typeface="SimSun" pitchFamily="34" charset="-122"/>
                <a:cs typeface="SimSun" pitchFamily="34" charset="-120"/>
              </a:rPr>
              <a:t>    </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（2）淮海战役：（1948年11月—1949年1月）</a:t>
            </a:r>
            <a:r>
              <a:rPr kumimoji="0" lang="en-US" altLang="zh-CN" sz="2400" b="0" i="0" u="none" strike="noStrike" kern="1200" cap="none" spc="0" normalizeH="0" baseline="0" noProof="0">
                <a:ln>
                  <a:noFill/>
                </a:ln>
                <a:solidFill>
                  <a:srgbClr val="000000"/>
                </a:solidFill>
                <a:effectLst/>
                <a:uLnTx/>
                <a:uFillTx/>
                <a:latin typeface="SimSun" pitchFamily="34" charset="0"/>
                <a:ea typeface="SimSun" pitchFamily="34" charset="-122"/>
                <a:cs typeface="SimSun" pitchFamily="34" charset="-120"/>
              </a:rPr>
              <a:t>______</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野战军与</a:t>
            </a:r>
            <a:r>
              <a:rPr kumimoji="0" lang="en-US" altLang="zh-CN" sz="2400" b="0" i="0" u="none" strike="noStrike" kern="1200" cap="none" spc="0" normalizeH="0" baseline="0" noProof="0">
                <a:ln>
                  <a:noFill/>
                </a:ln>
                <a:solidFill>
                  <a:srgbClr val="000000"/>
                </a:solidFill>
                <a:effectLst/>
                <a:uLnTx/>
                <a:uFillTx/>
                <a:latin typeface="SimSun" pitchFamily="34" charset="0"/>
                <a:ea typeface="SimSun" pitchFamily="34" charset="-122"/>
                <a:cs typeface="SimSun" pitchFamily="34" charset="-120"/>
              </a:rPr>
              <a:t>______</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野战军在</a:t>
            </a:r>
          </a:p>
          <a:p>
            <a:pPr marL="0" marR="0" lvl="0" indent="0" algn="l" defTabSz="914400" rtl="0" eaLnBrk="1" fontAlgn="auto" latinLnBrk="1" hangingPunct="1">
              <a:lnSpc>
                <a:spcPts val="4400"/>
              </a:lnSpc>
              <a:spcBef>
                <a:spcPct val="0"/>
              </a:spcBef>
              <a:spcAft>
                <a:spcPct val="0"/>
              </a:spcAft>
              <a:buClrTx/>
              <a:buSzTx/>
              <a:buFontTx/>
              <a:buNone/>
              <a:defRPr/>
            </a:pPr>
            <a:r>
              <a:rPr kumimoji="0" lang="en-US" altLang="zh-CN" sz="2400" b="0" i="0" u="none" strike="noStrike" kern="1200" cap="none" spc="0" normalizeH="0" baseline="0" noProof="0">
                <a:ln>
                  <a:noFill/>
                </a:ln>
                <a:solidFill>
                  <a:srgbClr val="000000"/>
                </a:solidFill>
                <a:effectLst/>
                <a:uLnTx/>
                <a:uFillTx/>
                <a:latin typeface="SimSun" pitchFamily="34" charset="0"/>
                <a:ea typeface="SimSun" pitchFamily="34" charset="-122"/>
                <a:cs typeface="SimSun" pitchFamily="34" charset="-120"/>
              </a:rPr>
              <a:t>______________________</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、粟裕、谭震林等指挥下，在以</a:t>
            </a:r>
            <a:r>
              <a:rPr kumimoji="0" lang="en-US" altLang="zh-CN" sz="2400" b="0" i="0" u="none" strike="noStrike" kern="1200" cap="none" spc="0" normalizeH="0" baseline="0" noProof="0">
                <a:ln>
                  <a:noFill/>
                </a:ln>
                <a:solidFill>
                  <a:srgbClr val="000000"/>
                </a:solidFill>
                <a:effectLst/>
                <a:uLnTx/>
                <a:uFillTx/>
                <a:latin typeface="SimSun" pitchFamily="34" charset="0"/>
                <a:ea typeface="SimSun" pitchFamily="34" charset="-122"/>
                <a:cs typeface="SimSun" pitchFamily="34" charset="-120"/>
              </a:rPr>
              <a:t>______</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为中心的广大地区</a:t>
            </a:r>
          </a:p>
          <a:p>
            <a:pPr marL="0" marR="0" lvl="0" indent="0" algn="l" defTabSz="914400" rtl="0" eaLnBrk="1" fontAlgn="auto" latinLnBrk="1" hangingPunct="1">
              <a:lnSpc>
                <a:spcPts val="44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发起淮海战役。淮海战役的胜利解放了长江中下游</a:t>
            </a:r>
            <a:r>
              <a:rPr kumimoji="0" lang="en-US" altLang="zh-CN" sz="2400" b="0" i="0" u="none" strike="noStrike" kern="1200" cap="none" spc="0" normalizeH="0" baseline="0" noProof="0">
                <a:ln>
                  <a:noFill/>
                </a:ln>
                <a:solidFill>
                  <a:srgbClr val="000000"/>
                </a:solidFill>
                <a:effectLst/>
                <a:uLnTx/>
                <a:uFillTx/>
                <a:latin typeface="SimSun" pitchFamily="34" charset="0"/>
                <a:ea typeface="SimSun" pitchFamily="34" charset="-122"/>
                <a:cs typeface="SimSun" pitchFamily="34" charset="-120"/>
              </a:rPr>
              <a:t>______</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的广大地区，共歼灭国民</a:t>
            </a:r>
          </a:p>
          <a:p>
            <a:pPr marL="0" marR="0" lvl="0" indent="0" algn="l" defTabSz="914400" rtl="0" eaLnBrk="1" fontAlgn="auto" latinLnBrk="1" hangingPunct="1">
              <a:lnSpc>
                <a:spcPts val="42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党军55万余人，为解放长江</a:t>
            </a:r>
            <a:r>
              <a:rPr kumimoji="0" lang="en-US" altLang="zh-CN" sz="2400" b="0" i="0" u="none" strike="noStrike" kern="1200" cap="none" spc="0" normalizeH="0" baseline="0" noProof="0">
                <a:ln>
                  <a:noFill/>
                </a:ln>
                <a:solidFill>
                  <a:srgbClr val="000000"/>
                </a:solidFill>
                <a:effectLst/>
                <a:uLnTx/>
                <a:uFillTx/>
                <a:latin typeface="SimSun" pitchFamily="34" charset="0"/>
                <a:ea typeface="SimSun" pitchFamily="34" charset="-122"/>
                <a:cs typeface="SimSun" pitchFamily="34" charset="-120"/>
              </a:rPr>
              <a:t>______</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各省</a:t>
            </a:r>
            <a:r>
              <a:rPr kumimoji="0" lang="en-US" altLang="zh-CN" sz="2400" b="0" i="0" u="none" strike="noStrike" kern="1200" cap="none" spc="0" normalizeH="0" baseline="0" noProof="0">
                <a:ln>
                  <a:noFill/>
                </a:ln>
                <a:solidFill>
                  <a:srgbClr val="000000"/>
                </a:solidFill>
                <a:effectLst/>
                <a:uLnTx/>
                <a:uFillTx/>
                <a:latin typeface="SimSun" pitchFamily="34" charset="0"/>
                <a:ea typeface="SimSun" pitchFamily="34" charset="-122"/>
                <a:cs typeface="SimSun" pitchFamily="34" charset="-120"/>
              </a:rPr>
              <a:t>____________</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a:t>
            </a:r>
            <a:endParaRPr lang="en-US" altLang="zh-CN" sz="2400"/>
          </a:p>
        </p:txBody>
      </p:sp>
      <p:sp>
        <p:nvSpPr>
          <p:cNvPr id="5" name="P_6_AN.26_1#5b8b3fb1d.blank?vbadefaultcenterpage=1&amp;parentnodeid=50c4b60a9&amp;color=0,0,0&amp;vbapositionanswer=26&amp;vbahtmlprocessed=1&amp;bbb=1" title=""/>
          <p:cNvSpPr/>
          <p:nvPr/>
        </p:nvSpPr>
        <p:spPr>
          <a:xfrm>
            <a:off x="8851265" y="2018005"/>
            <a:ext cx="1752600"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东北野战军</a:t>
            </a:r>
            <a:endParaRPr lang="en-US" altLang="zh-CN" sz="2400"/>
          </a:p>
        </p:txBody>
      </p:sp>
      <p:sp>
        <p:nvSpPr>
          <p:cNvPr id="6" name="P_6_AN.27_1#5b8b3fb1d.blank?vbadefaultcenterpage=1&amp;parentnodeid=50c4b60a9&amp;color=0,0,0&amp;vbapositionanswer=27&amp;vbahtmlprocessed=1&amp;bbb=1" title=""/>
          <p:cNvSpPr/>
          <p:nvPr/>
        </p:nvSpPr>
        <p:spPr>
          <a:xfrm>
            <a:off x="1518603" y="2576805"/>
            <a:ext cx="833438"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锦州</a:t>
            </a:r>
            <a:endParaRPr lang="en-US" altLang="zh-CN" sz="2400"/>
          </a:p>
        </p:txBody>
      </p:sp>
      <p:sp>
        <p:nvSpPr>
          <p:cNvPr id="7" name="P_6_AN.28_1#5b8b3fb1d.blank?vbadefaultcenterpage=1&amp;parentnodeid=50c4b60a9&amp;color=0,0,0&amp;vbapositionanswer=28&amp;vbahtmlprocessed=1&amp;bbb=1" title=""/>
          <p:cNvSpPr/>
          <p:nvPr/>
        </p:nvSpPr>
        <p:spPr>
          <a:xfrm>
            <a:off x="3039428" y="3135605"/>
            <a:ext cx="2058988"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解放东北全境</a:t>
            </a:r>
            <a:endParaRPr lang="en-US" altLang="zh-CN" sz="2400"/>
          </a:p>
        </p:txBody>
      </p:sp>
      <p:sp>
        <p:nvSpPr>
          <p:cNvPr id="8" name="P_6_AN.29_1#5b8b3fb1d.blank?vbadefaultcenterpage=1&amp;parentnodeid=50c4b60a9&amp;color=0,0,0&amp;vbapositionanswer=29&amp;vbahtmlprocessed=1&amp;bbb=1" title=""/>
          <p:cNvSpPr/>
          <p:nvPr/>
        </p:nvSpPr>
        <p:spPr>
          <a:xfrm>
            <a:off x="7322503" y="3694406"/>
            <a:ext cx="833438"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中原</a:t>
            </a:r>
            <a:endParaRPr lang="en-US" altLang="zh-CN" sz="2400"/>
          </a:p>
        </p:txBody>
      </p:sp>
      <p:sp>
        <p:nvSpPr>
          <p:cNvPr id="9" name="P_6_AN.30_1#5b8b3fb1d.blank?vbadefaultcenterpage=1&amp;parentnodeid=50c4b60a9&amp;color=0,0,0&amp;vbapositionanswer=30&amp;vbahtmlprocessed=1&amp;bbb=1" title=""/>
          <p:cNvSpPr/>
          <p:nvPr/>
        </p:nvSpPr>
        <p:spPr>
          <a:xfrm>
            <a:off x="9462453" y="3694406"/>
            <a:ext cx="833438"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华东</a:t>
            </a:r>
            <a:endParaRPr lang="en-US" altLang="zh-CN" sz="2400"/>
          </a:p>
        </p:txBody>
      </p:sp>
      <p:sp>
        <p:nvSpPr>
          <p:cNvPr id="10" name="P_6_AN.31_1#5b8b3fb1d.blank?vbadefaultcenterpage=1&amp;parentnodeid=50c4b60a9&amp;color=0,0,0&amp;vbapositionanswer=31&amp;vbahtmlprocessed=1&amp;bbb=1" title=""/>
          <p:cNvSpPr/>
          <p:nvPr/>
        </p:nvSpPr>
        <p:spPr>
          <a:xfrm>
            <a:off x="586740" y="4253205"/>
            <a:ext cx="3284538"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刘伯承</a:t>
            </a:r>
            <a:r>
              <a:rPr lang="en-US" altLang="zh-CN" sz="2400" b="1" i="0">
                <a:solidFill>
                  <a:srgbClr val="A00021"/>
                </a:solidFill>
                <a:latin typeface="Calibri" pitchFamily="34" charset="0"/>
                <a:ea typeface="SimSun" pitchFamily="34" charset="-122"/>
                <a:cs typeface="Calibri" pitchFamily="34" charset="-120"/>
              </a:rPr>
              <a:t>、</a:t>
            </a:r>
            <a:r>
              <a:rPr lang="en-US" altLang="zh-CN" sz="2400" b="1" i="0">
                <a:solidFill>
                  <a:srgbClr val="A00021"/>
                </a:solidFill>
                <a:latin typeface="Calibri" pitchFamily="34" charset="0"/>
                <a:ea typeface="楷体" pitchFamily="34" charset="-122"/>
                <a:cs typeface="Calibri" pitchFamily="34" charset="-120"/>
              </a:rPr>
              <a:t>陈毅</a:t>
            </a:r>
            <a:r>
              <a:rPr lang="en-US" altLang="zh-CN" sz="2400" b="1" i="0">
                <a:solidFill>
                  <a:srgbClr val="A00021"/>
                </a:solidFill>
                <a:latin typeface="Calibri" pitchFamily="34" charset="0"/>
                <a:ea typeface="SimSun" pitchFamily="34" charset="-122"/>
                <a:cs typeface="Calibri" pitchFamily="34" charset="-120"/>
              </a:rPr>
              <a:t>、</a:t>
            </a:r>
            <a:r>
              <a:rPr lang="en-US" altLang="zh-CN" sz="2400" b="1" i="0">
                <a:solidFill>
                  <a:srgbClr val="A00021"/>
                </a:solidFill>
                <a:latin typeface="Calibri" pitchFamily="34" charset="0"/>
                <a:ea typeface="楷体" pitchFamily="34" charset="-122"/>
                <a:cs typeface="Calibri" pitchFamily="34" charset="-120"/>
              </a:rPr>
              <a:t>邓小平</a:t>
            </a:r>
            <a:endParaRPr lang="en-US" altLang="zh-CN" sz="2400"/>
          </a:p>
        </p:txBody>
      </p:sp>
      <p:sp>
        <p:nvSpPr>
          <p:cNvPr id="11" name="P_6_AN.32_1#5b8b3fb1d.blank?vbadefaultcenterpage=1&amp;parentnodeid=50c4b60a9&amp;color=0,0,0&amp;vbapositionanswer=32&amp;vbahtmlprocessed=1&amp;bbb=1" title=""/>
          <p:cNvSpPr/>
          <p:nvPr/>
        </p:nvSpPr>
        <p:spPr>
          <a:xfrm>
            <a:off x="8241665" y="4253205"/>
            <a:ext cx="833438"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徐州</a:t>
            </a:r>
            <a:endParaRPr lang="en-US" altLang="zh-CN" sz="2400"/>
          </a:p>
        </p:txBody>
      </p:sp>
      <p:sp>
        <p:nvSpPr>
          <p:cNvPr id="12" name="P_6_AN.33_1#5b8b3fb1d.blank?vbadefaultcenterpage=1&amp;parentnodeid=50c4b60a9&amp;color=0,0,0&amp;vbapositionanswer=33&amp;vbahtmlprocessed=1&amp;bbb=1" title=""/>
          <p:cNvSpPr/>
          <p:nvPr/>
        </p:nvSpPr>
        <p:spPr>
          <a:xfrm>
            <a:off x="7339965" y="4812005"/>
            <a:ext cx="833438"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以北</a:t>
            </a:r>
            <a:endParaRPr lang="en-US" altLang="zh-CN" sz="2400"/>
          </a:p>
        </p:txBody>
      </p:sp>
      <p:sp>
        <p:nvSpPr>
          <p:cNvPr id="13" name="P_6_AN.34_1#5b8b3fb1d.blank?vbadefaultcenterpage=1&amp;parentnodeid=50c4b60a9&amp;color=0,0,0&amp;vbapositionanswer=34&amp;vbahtmlprocessed=1&amp;bbb=1" title=""/>
          <p:cNvSpPr/>
          <p:nvPr/>
        </p:nvSpPr>
        <p:spPr>
          <a:xfrm>
            <a:off x="4277678" y="5349216"/>
            <a:ext cx="833438"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以南</a:t>
            </a:r>
            <a:endParaRPr lang="en-US" altLang="zh-CN" sz="2400"/>
          </a:p>
        </p:txBody>
      </p:sp>
      <p:sp>
        <p:nvSpPr>
          <p:cNvPr id="14" name="P_6_AN.35_1#5b8b3fb1d.blank?vbadefaultcenterpage=1&amp;parentnodeid=50c4b60a9&amp;color=0,0,0&amp;vbapositionanswer=35&amp;vbahtmlprocessed=1&amp;bbb=1" title=""/>
          <p:cNvSpPr/>
          <p:nvPr/>
        </p:nvSpPr>
        <p:spPr>
          <a:xfrm>
            <a:off x="5804853" y="5349216"/>
            <a:ext cx="1752600"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奠定了基础</a:t>
            </a:r>
            <a:endParaRPr lang="en-US" altLang="zh-CN" sz="2400"/>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wipe(left)">
                                      <p:cBhvr>
                                        <p:cTn id="7" dur="500"/>
                                        <p:tgtEl>
                                          <p:spTgt spid="5">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5">
                                            <p:txEl>
                                              <p:pRg st="0" end="0"/>
                                            </p:txEl>
                                          </p:spTgt>
                                        </p:tgtEl>
                                        <p:attrNameLst>
                                          <p:attrName>style.visibility</p:attrName>
                                        </p:attrNameLst>
                                      </p:cBhvr>
                                      <p:to>
                                        <p:strVal val="visible"/>
                                      </p:to>
                                    </p:set>
                                    <p:animEffect transition="in" filter="wipe(left)">
                                      <p:cBhvr>
                                        <p:cTn id="10" dur="500"/>
                                        <p:tgtEl>
                                          <p:spTgt spid="5">
                                            <p:txEl>
                                              <p:pRg st="0" end="0"/>
                                            </p:txEl>
                                          </p:spTgt>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2" presetClass="entr" presetSubtype="8" dur="500" fill="hold" grpId="0" nodeType="clickEffect">
                                  <p:stCondLst>
                                    <p:cond delay="0"/>
                                  </p:stCondLst>
                                  <p:childTnLst>
                                    <p:set>
                                      <p:cBhvr>
                                        <p:cTn id="14" dur="1" fill="hold">
                                          <p:stCondLst>
                                            <p:cond delay="0"/>
                                          </p:stCondLst>
                                        </p:cTn>
                                        <p:tgtEl>
                                          <p:spTgt spid="6">
                                            <p:bg/>
                                          </p:spTgt>
                                        </p:tgtEl>
                                        <p:attrNameLst>
                                          <p:attrName>style.visibility</p:attrName>
                                        </p:attrNameLst>
                                      </p:cBhvr>
                                      <p:to>
                                        <p:strVal val="visible"/>
                                      </p:to>
                                    </p:set>
                                    <p:animEffect transition="in" filter="wipe(left)">
                                      <p:cBhvr>
                                        <p:cTn id="15" dur="500"/>
                                        <p:tgtEl>
                                          <p:spTgt spid="6">
                                            <p:bg/>
                                          </p:spTgt>
                                        </p:tgtEl>
                                      </p:cBhvr>
                                    </p:animEffect>
                                  </p:childTnLst>
                                </p:cTn>
                              </p:par>
                              <p:par>
                                <p:cTn id="16" presetID="22" presetClass="entr" presetSubtype="8" dur="500" fill="hold" grpId="0" nodeType="withEffect">
                                  <p:stCondLst>
                                    <p:cond delay="0"/>
                                  </p:stCondLst>
                                  <p:childTnLst>
                                    <p:set>
                                      <p:cBhvr>
                                        <p:cTn id="17" dur="1" fill="hold">
                                          <p:stCondLst>
                                            <p:cond delay="0"/>
                                          </p:stCondLst>
                                        </p:cTn>
                                        <p:tgtEl>
                                          <p:spTgt spid="6">
                                            <p:txEl>
                                              <p:pRg st="0" end="0"/>
                                            </p:txEl>
                                          </p:spTgt>
                                        </p:tgtEl>
                                        <p:attrNameLst>
                                          <p:attrName>style.visibility</p:attrName>
                                        </p:attrNameLst>
                                      </p:cBhvr>
                                      <p:to>
                                        <p:strVal val="visible"/>
                                      </p:to>
                                    </p:set>
                                    <p:animEffect transition="in" filter="wipe(left)">
                                      <p:cBhvr>
                                        <p:cTn id="18" dur="500"/>
                                        <p:tgtEl>
                                          <p:spTgt spid="6">
                                            <p:txEl>
                                              <p:pRg st="0" end="0"/>
                                            </p:txEl>
                                          </p:spTgt>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22" presetClass="entr" presetSubtype="8" dur="500" fill="hold" grpId="0" nodeType="clickEffect">
                                  <p:stCondLst>
                                    <p:cond delay="0"/>
                                  </p:stCondLst>
                                  <p:childTnLst>
                                    <p:set>
                                      <p:cBhvr>
                                        <p:cTn id="22" dur="1" fill="hold">
                                          <p:stCondLst>
                                            <p:cond delay="0"/>
                                          </p:stCondLst>
                                        </p:cTn>
                                        <p:tgtEl>
                                          <p:spTgt spid="7">
                                            <p:bg/>
                                          </p:spTgt>
                                        </p:tgtEl>
                                        <p:attrNameLst>
                                          <p:attrName>style.visibility</p:attrName>
                                        </p:attrNameLst>
                                      </p:cBhvr>
                                      <p:to>
                                        <p:strVal val="visible"/>
                                      </p:to>
                                    </p:set>
                                    <p:animEffect transition="in" filter="wipe(left)">
                                      <p:cBhvr>
                                        <p:cTn id="23" dur="500"/>
                                        <p:tgtEl>
                                          <p:spTgt spid="7">
                                            <p:bg/>
                                          </p:spTgt>
                                        </p:tgtEl>
                                      </p:cBhvr>
                                    </p:animEffect>
                                  </p:childTnLst>
                                </p:cTn>
                              </p:par>
                              <p:par>
                                <p:cTn id="24" presetID="22" presetClass="entr" presetSubtype="8" dur="500" fill="hold" grpId="0" nodeType="withEffect">
                                  <p:stCondLst>
                                    <p:cond delay="0"/>
                                  </p:stCondLst>
                                  <p:childTnLst>
                                    <p:set>
                                      <p:cBhvr>
                                        <p:cTn id="25" dur="1" fill="hold">
                                          <p:stCondLst>
                                            <p:cond delay="0"/>
                                          </p:stCondLst>
                                        </p:cTn>
                                        <p:tgtEl>
                                          <p:spTgt spid="7">
                                            <p:txEl>
                                              <p:pRg st="0" end="0"/>
                                            </p:txEl>
                                          </p:spTgt>
                                        </p:tgtEl>
                                        <p:attrNameLst>
                                          <p:attrName>style.visibility</p:attrName>
                                        </p:attrNameLst>
                                      </p:cBhvr>
                                      <p:to>
                                        <p:strVal val="visible"/>
                                      </p:to>
                                    </p:set>
                                    <p:animEffect transition="in" filter="wipe(left)">
                                      <p:cBhvr>
                                        <p:cTn id="26" dur="500"/>
                                        <p:tgtEl>
                                          <p:spTgt spid="7">
                                            <p:txEl>
                                              <p:pRg st="0" end="0"/>
                                            </p:txEl>
                                          </p:spTgt>
                                        </p:tgtEl>
                                      </p:cBhvr>
                                    </p:animEffect>
                                  </p:childTnLst>
                                </p:cTn>
                              </p:par>
                            </p:childTnLst>
                          </p:cTn>
                        </p:par>
                      </p:childTnLst>
                    </p:cTn>
                  </p:par>
                  <p:par>
                    <p:cTn id="27" fill="hold" nodeType="clickPar">
                      <p:stCondLst>
                        <p:cond delay="indefinite"/>
                      </p:stCondLst>
                      <p:childTnLst>
                        <p:par>
                          <p:cTn id="28" fill="hold">
                            <p:stCondLst>
                              <p:cond delay="0"/>
                            </p:stCondLst>
                            <p:childTnLst>
                              <p:par>
                                <p:cTn id="29" presetID="22" presetClass="entr" presetSubtype="8" dur="500" fill="hold" grpId="0" nodeType="clickEffect">
                                  <p:stCondLst>
                                    <p:cond delay="0"/>
                                  </p:stCondLst>
                                  <p:childTnLst>
                                    <p:set>
                                      <p:cBhvr>
                                        <p:cTn id="30" dur="1" fill="hold">
                                          <p:stCondLst>
                                            <p:cond delay="0"/>
                                          </p:stCondLst>
                                        </p:cTn>
                                        <p:tgtEl>
                                          <p:spTgt spid="8">
                                            <p:bg/>
                                          </p:spTgt>
                                        </p:tgtEl>
                                        <p:attrNameLst>
                                          <p:attrName>style.visibility</p:attrName>
                                        </p:attrNameLst>
                                      </p:cBhvr>
                                      <p:to>
                                        <p:strVal val="visible"/>
                                      </p:to>
                                    </p:set>
                                    <p:animEffect transition="in" filter="wipe(left)">
                                      <p:cBhvr>
                                        <p:cTn id="31" dur="500"/>
                                        <p:tgtEl>
                                          <p:spTgt spid="8">
                                            <p:bg/>
                                          </p:spTgt>
                                        </p:tgtEl>
                                      </p:cBhvr>
                                    </p:animEffect>
                                  </p:childTnLst>
                                </p:cTn>
                              </p:par>
                              <p:par>
                                <p:cTn id="32" presetID="22" presetClass="entr" presetSubtype="8" dur="500" fill="hold" grpId="0" nodeType="withEffect">
                                  <p:stCondLst>
                                    <p:cond delay="0"/>
                                  </p:stCondLst>
                                  <p:childTnLst>
                                    <p:set>
                                      <p:cBhvr>
                                        <p:cTn id="33" dur="1" fill="hold">
                                          <p:stCondLst>
                                            <p:cond delay="0"/>
                                          </p:stCondLst>
                                        </p:cTn>
                                        <p:tgtEl>
                                          <p:spTgt spid="8">
                                            <p:txEl>
                                              <p:pRg st="0" end="0"/>
                                            </p:txEl>
                                          </p:spTgt>
                                        </p:tgtEl>
                                        <p:attrNameLst>
                                          <p:attrName>style.visibility</p:attrName>
                                        </p:attrNameLst>
                                      </p:cBhvr>
                                      <p:to>
                                        <p:strVal val="visible"/>
                                      </p:to>
                                    </p:set>
                                    <p:animEffect transition="in" filter="wipe(left)">
                                      <p:cBhvr>
                                        <p:cTn id="34" dur="500"/>
                                        <p:tgtEl>
                                          <p:spTgt spid="8">
                                            <p:txEl>
                                              <p:pRg st="0" end="0"/>
                                            </p:txEl>
                                          </p:spTgt>
                                        </p:tgtEl>
                                      </p:cBhvr>
                                    </p:animEffect>
                                  </p:childTnLst>
                                </p:cTn>
                              </p:par>
                            </p:childTnLst>
                          </p:cTn>
                        </p:par>
                      </p:childTnLst>
                    </p:cTn>
                  </p:par>
                  <p:par>
                    <p:cTn id="35" fill="hold" nodeType="clickPar">
                      <p:stCondLst>
                        <p:cond delay="indefinite"/>
                      </p:stCondLst>
                      <p:childTnLst>
                        <p:par>
                          <p:cTn id="36" fill="hold">
                            <p:stCondLst>
                              <p:cond delay="0"/>
                            </p:stCondLst>
                            <p:childTnLst>
                              <p:par>
                                <p:cTn id="37" presetID="22" presetClass="entr" presetSubtype="8" dur="500" fill="hold" grpId="0" nodeType="clickEffect">
                                  <p:stCondLst>
                                    <p:cond delay="0"/>
                                  </p:stCondLst>
                                  <p:childTnLst>
                                    <p:set>
                                      <p:cBhvr>
                                        <p:cTn id="38" dur="1" fill="hold">
                                          <p:stCondLst>
                                            <p:cond delay="0"/>
                                          </p:stCondLst>
                                        </p:cTn>
                                        <p:tgtEl>
                                          <p:spTgt spid="9">
                                            <p:bg/>
                                          </p:spTgt>
                                        </p:tgtEl>
                                        <p:attrNameLst>
                                          <p:attrName>style.visibility</p:attrName>
                                        </p:attrNameLst>
                                      </p:cBhvr>
                                      <p:to>
                                        <p:strVal val="visible"/>
                                      </p:to>
                                    </p:set>
                                    <p:animEffect transition="in" filter="wipe(left)">
                                      <p:cBhvr>
                                        <p:cTn id="39" dur="500"/>
                                        <p:tgtEl>
                                          <p:spTgt spid="9">
                                            <p:bg/>
                                          </p:spTgt>
                                        </p:tgtEl>
                                      </p:cBhvr>
                                    </p:animEffect>
                                  </p:childTnLst>
                                </p:cTn>
                              </p:par>
                              <p:par>
                                <p:cTn id="40" presetID="22" presetClass="entr" presetSubtype="8" dur="500" fill="hold" grpId="0" nodeType="withEffect">
                                  <p:stCondLst>
                                    <p:cond delay="0"/>
                                  </p:stCondLst>
                                  <p:childTnLst>
                                    <p:set>
                                      <p:cBhvr>
                                        <p:cTn id="41" dur="1" fill="hold">
                                          <p:stCondLst>
                                            <p:cond delay="0"/>
                                          </p:stCondLst>
                                        </p:cTn>
                                        <p:tgtEl>
                                          <p:spTgt spid="9">
                                            <p:txEl>
                                              <p:pRg st="0" end="0"/>
                                            </p:txEl>
                                          </p:spTgt>
                                        </p:tgtEl>
                                        <p:attrNameLst>
                                          <p:attrName>style.visibility</p:attrName>
                                        </p:attrNameLst>
                                      </p:cBhvr>
                                      <p:to>
                                        <p:strVal val="visible"/>
                                      </p:to>
                                    </p:set>
                                    <p:animEffect transition="in" filter="wipe(left)">
                                      <p:cBhvr>
                                        <p:cTn id="42" dur="500"/>
                                        <p:tgtEl>
                                          <p:spTgt spid="9">
                                            <p:txEl>
                                              <p:pRg st="0" end="0"/>
                                            </p:txEl>
                                          </p:spTgt>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22" presetClass="entr" presetSubtype="8" dur="500" fill="hold" grpId="0" nodeType="clickEffect">
                                  <p:stCondLst>
                                    <p:cond delay="0"/>
                                  </p:stCondLst>
                                  <p:childTnLst>
                                    <p:set>
                                      <p:cBhvr>
                                        <p:cTn id="46" dur="1" fill="hold">
                                          <p:stCondLst>
                                            <p:cond delay="0"/>
                                          </p:stCondLst>
                                        </p:cTn>
                                        <p:tgtEl>
                                          <p:spTgt spid="10">
                                            <p:bg/>
                                          </p:spTgt>
                                        </p:tgtEl>
                                        <p:attrNameLst>
                                          <p:attrName>style.visibility</p:attrName>
                                        </p:attrNameLst>
                                      </p:cBhvr>
                                      <p:to>
                                        <p:strVal val="visible"/>
                                      </p:to>
                                    </p:set>
                                    <p:animEffect transition="in" filter="wipe(left)">
                                      <p:cBhvr>
                                        <p:cTn id="47" dur="500"/>
                                        <p:tgtEl>
                                          <p:spTgt spid="10">
                                            <p:bg/>
                                          </p:spTgt>
                                        </p:tgtEl>
                                      </p:cBhvr>
                                    </p:animEffect>
                                  </p:childTnLst>
                                </p:cTn>
                              </p:par>
                              <p:par>
                                <p:cTn id="48" presetID="22" presetClass="entr" presetSubtype="8" dur="500" fill="hold" grpId="0" nodeType="withEffect">
                                  <p:stCondLst>
                                    <p:cond delay="0"/>
                                  </p:stCondLst>
                                  <p:childTnLst>
                                    <p:set>
                                      <p:cBhvr>
                                        <p:cTn id="49" dur="1" fill="hold">
                                          <p:stCondLst>
                                            <p:cond delay="0"/>
                                          </p:stCondLst>
                                        </p:cTn>
                                        <p:tgtEl>
                                          <p:spTgt spid="10">
                                            <p:txEl>
                                              <p:pRg st="0" end="0"/>
                                            </p:txEl>
                                          </p:spTgt>
                                        </p:tgtEl>
                                        <p:attrNameLst>
                                          <p:attrName>style.visibility</p:attrName>
                                        </p:attrNameLst>
                                      </p:cBhvr>
                                      <p:to>
                                        <p:strVal val="visible"/>
                                      </p:to>
                                    </p:set>
                                    <p:animEffect transition="in" filter="wipe(left)">
                                      <p:cBhvr>
                                        <p:cTn id="50" dur="500"/>
                                        <p:tgtEl>
                                          <p:spTgt spid="10">
                                            <p:txEl>
                                              <p:pRg st="0" end="0"/>
                                            </p:txEl>
                                          </p:spTgt>
                                        </p:tgtEl>
                                      </p:cBhvr>
                                    </p:animEffect>
                                  </p:childTnLst>
                                </p:cTn>
                              </p:par>
                            </p:childTnLst>
                          </p:cTn>
                        </p:par>
                      </p:childTnLst>
                    </p:cTn>
                  </p:par>
                  <p:par>
                    <p:cTn id="51" fill="hold" nodeType="clickPar">
                      <p:stCondLst>
                        <p:cond delay="indefinite"/>
                      </p:stCondLst>
                      <p:childTnLst>
                        <p:par>
                          <p:cTn id="52" fill="hold">
                            <p:stCondLst>
                              <p:cond delay="0"/>
                            </p:stCondLst>
                            <p:childTnLst>
                              <p:par>
                                <p:cTn id="53" presetID="22" presetClass="entr" presetSubtype="8" dur="500" fill="hold" grpId="0" nodeType="clickEffect">
                                  <p:stCondLst>
                                    <p:cond delay="0"/>
                                  </p:stCondLst>
                                  <p:childTnLst>
                                    <p:set>
                                      <p:cBhvr>
                                        <p:cTn id="54" dur="1" fill="hold">
                                          <p:stCondLst>
                                            <p:cond delay="0"/>
                                          </p:stCondLst>
                                        </p:cTn>
                                        <p:tgtEl>
                                          <p:spTgt spid="11">
                                            <p:bg/>
                                          </p:spTgt>
                                        </p:tgtEl>
                                        <p:attrNameLst>
                                          <p:attrName>style.visibility</p:attrName>
                                        </p:attrNameLst>
                                      </p:cBhvr>
                                      <p:to>
                                        <p:strVal val="visible"/>
                                      </p:to>
                                    </p:set>
                                    <p:animEffect transition="in" filter="wipe(left)">
                                      <p:cBhvr>
                                        <p:cTn id="55" dur="500"/>
                                        <p:tgtEl>
                                          <p:spTgt spid="11">
                                            <p:bg/>
                                          </p:spTgt>
                                        </p:tgtEl>
                                      </p:cBhvr>
                                    </p:animEffect>
                                  </p:childTnLst>
                                </p:cTn>
                              </p:par>
                              <p:par>
                                <p:cTn id="56" presetID="22" presetClass="entr" presetSubtype="8" dur="500" fill="hold" grpId="0" nodeType="withEffect">
                                  <p:stCondLst>
                                    <p:cond delay="0"/>
                                  </p:stCondLst>
                                  <p:childTnLst>
                                    <p:set>
                                      <p:cBhvr>
                                        <p:cTn id="57" dur="1" fill="hold">
                                          <p:stCondLst>
                                            <p:cond delay="0"/>
                                          </p:stCondLst>
                                        </p:cTn>
                                        <p:tgtEl>
                                          <p:spTgt spid="11">
                                            <p:txEl>
                                              <p:pRg st="0" end="0"/>
                                            </p:txEl>
                                          </p:spTgt>
                                        </p:tgtEl>
                                        <p:attrNameLst>
                                          <p:attrName>style.visibility</p:attrName>
                                        </p:attrNameLst>
                                      </p:cBhvr>
                                      <p:to>
                                        <p:strVal val="visible"/>
                                      </p:to>
                                    </p:set>
                                    <p:animEffect transition="in" filter="wipe(left)">
                                      <p:cBhvr>
                                        <p:cTn id="58" dur="500"/>
                                        <p:tgtEl>
                                          <p:spTgt spid="11">
                                            <p:txEl>
                                              <p:pRg st="0" end="0"/>
                                            </p:txEl>
                                          </p:spTgt>
                                        </p:tgtEl>
                                      </p:cBhvr>
                                    </p:animEffect>
                                  </p:childTnLst>
                                </p:cTn>
                              </p:par>
                            </p:childTnLst>
                          </p:cTn>
                        </p:par>
                      </p:childTnLst>
                    </p:cTn>
                  </p:par>
                  <p:par>
                    <p:cTn id="59" fill="hold" nodeType="clickPar">
                      <p:stCondLst>
                        <p:cond delay="indefinite"/>
                      </p:stCondLst>
                      <p:childTnLst>
                        <p:par>
                          <p:cTn id="60" fill="hold">
                            <p:stCondLst>
                              <p:cond delay="0"/>
                            </p:stCondLst>
                            <p:childTnLst>
                              <p:par>
                                <p:cTn id="61" presetID="22" presetClass="entr" presetSubtype="8" dur="500" fill="hold" grpId="0" nodeType="clickEffect">
                                  <p:stCondLst>
                                    <p:cond delay="0"/>
                                  </p:stCondLst>
                                  <p:childTnLst>
                                    <p:set>
                                      <p:cBhvr>
                                        <p:cTn id="62" dur="1" fill="hold">
                                          <p:stCondLst>
                                            <p:cond delay="0"/>
                                          </p:stCondLst>
                                        </p:cTn>
                                        <p:tgtEl>
                                          <p:spTgt spid="12">
                                            <p:bg/>
                                          </p:spTgt>
                                        </p:tgtEl>
                                        <p:attrNameLst>
                                          <p:attrName>style.visibility</p:attrName>
                                        </p:attrNameLst>
                                      </p:cBhvr>
                                      <p:to>
                                        <p:strVal val="visible"/>
                                      </p:to>
                                    </p:set>
                                    <p:animEffect transition="in" filter="wipe(left)">
                                      <p:cBhvr>
                                        <p:cTn id="63" dur="500"/>
                                        <p:tgtEl>
                                          <p:spTgt spid="12">
                                            <p:bg/>
                                          </p:spTgt>
                                        </p:tgtEl>
                                      </p:cBhvr>
                                    </p:animEffect>
                                  </p:childTnLst>
                                </p:cTn>
                              </p:par>
                              <p:par>
                                <p:cTn id="64" presetID="22" presetClass="entr" presetSubtype="8" dur="500" fill="hold" grpId="0" nodeType="withEffect">
                                  <p:stCondLst>
                                    <p:cond delay="0"/>
                                  </p:stCondLst>
                                  <p:childTnLst>
                                    <p:set>
                                      <p:cBhvr>
                                        <p:cTn id="65" dur="1" fill="hold">
                                          <p:stCondLst>
                                            <p:cond delay="0"/>
                                          </p:stCondLst>
                                        </p:cTn>
                                        <p:tgtEl>
                                          <p:spTgt spid="12">
                                            <p:txEl>
                                              <p:pRg st="0" end="0"/>
                                            </p:txEl>
                                          </p:spTgt>
                                        </p:tgtEl>
                                        <p:attrNameLst>
                                          <p:attrName>style.visibility</p:attrName>
                                        </p:attrNameLst>
                                      </p:cBhvr>
                                      <p:to>
                                        <p:strVal val="visible"/>
                                      </p:to>
                                    </p:set>
                                    <p:animEffect transition="in" filter="wipe(left)">
                                      <p:cBhvr>
                                        <p:cTn id="66" dur="500"/>
                                        <p:tgtEl>
                                          <p:spTgt spid="12">
                                            <p:txEl>
                                              <p:pRg st="0" end="0"/>
                                            </p:txEl>
                                          </p:spTgt>
                                        </p:tgtEl>
                                      </p:cBhvr>
                                    </p:animEffect>
                                  </p:childTnLst>
                                </p:cTn>
                              </p:par>
                            </p:childTnLst>
                          </p:cTn>
                        </p:par>
                      </p:childTnLst>
                    </p:cTn>
                  </p:par>
                  <p:par>
                    <p:cTn id="67" fill="hold" nodeType="clickPar">
                      <p:stCondLst>
                        <p:cond delay="indefinite"/>
                      </p:stCondLst>
                      <p:childTnLst>
                        <p:par>
                          <p:cTn id="68" fill="hold">
                            <p:stCondLst>
                              <p:cond delay="0"/>
                            </p:stCondLst>
                            <p:childTnLst>
                              <p:par>
                                <p:cTn id="69" presetID="22" presetClass="entr" presetSubtype="8" dur="500" fill="hold" grpId="0" nodeType="clickEffect">
                                  <p:stCondLst>
                                    <p:cond delay="0"/>
                                  </p:stCondLst>
                                  <p:childTnLst>
                                    <p:set>
                                      <p:cBhvr>
                                        <p:cTn id="70" dur="1" fill="hold">
                                          <p:stCondLst>
                                            <p:cond delay="0"/>
                                          </p:stCondLst>
                                        </p:cTn>
                                        <p:tgtEl>
                                          <p:spTgt spid="13">
                                            <p:bg/>
                                          </p:spTgt>
                                        </p:tgtEl>
                                        <p:attrNameLst>
                                          <p:attrName>style.visibility</p:attrName>
                                        </p:attrNameLst>
                                      </p:cBhvr>
                                      <p:to>
                                        <p:strVal val="visible"/>
                                      </p:to>
                                    </p:set>
                                    <p:animEffect transition="in" filter="wipe(left)">
                                      <p:cBhvr>
                                        <p:cTn id="71" dur="500"/>
                                        <p:tgtEl>
                                          <p:spTgt spid="13">
                                            <p:bg/>
                                          </p:spTgt>
                                        </p:tgtEl>
                                      </p:cBhvr>
                                    </p:animEffect>
                                  </p:childTnLst>
                                </p:cTn>
                              </p:par>
                              <p:par>
                                <p:cTn id="72" presetID="22" presetClass="entr" presetSubtype="8" dur="500" fill="hold" grpId="0" nodeType="withEffect">
                                  <p:stCondLst>
                                    <p:cond delay="0"/>
                                  </p:stCondLst>
                                  <p:childTnLst>
                                    <p:set>
                                      <p:cBhvr>
                                        <p:cTn id="73" dur="1" fill="hold">
                                          <p:stCondLst>
                                            <p:cond delay="0"/>
                                          </p:stCondLst>
                                        </p:cTn>
                                        <p:tgtEl>
                                          <p:spTgt spid="13">
                                            <p:txEl>
                                              <p:pRg st="0" end="0"/>
                                            </p:txEl>
                                          </p:spTgt>
                                        </p:tgtEl>
                                        <p:attrNameLst>
                                          <p:attrName>style.visibility</p:attrName>
                                        </p:attrNameLst>
                                      </p:cBhvr>
                                      <p:to>
                                        <p:strVal val="visible"/>
                                      </p:to>
                                    </p:set>
                                    <p:animEffect transition="in" filter="wipe(left)">
                                      <p:cBhvr>
                                        <p:cTn id="74" dur="500"/>
                                        <p:tgtEl>
                                          <p:spTgt spid="13">
                                            <p:txEl>
                                              <p:pRg st="0" end="0"/>
                                            </p:txEl>
                                          </p:spTgt>
                                        </p:tgtEl>
                                      </p:cBhvr>
                                    </p:animEffect>
                                  </p:childTnLst>
                                </p:cTn>
                              </p:par>
                            </p:childTnLst>
                          </p:cTn>
                        </p:par>
                      </p:childTnLst>
                    </p:cTn>
                  </p:par>
                  <p:par>
                    <p:cTn id="75" fill="hold" nodeType="clickPar">
                      <p:stCondLst>
                        <p:cond delay="indefinite"/>
                      </p:stCondLst>
                      <p:childTnLst>
                        <p:par>
                          <p:cTn id="76" fill="hold">
                            <p:stCondLst>
                              <p:cond delay="0"/>
                            </p:stCondLst>
                            <p:childTnLst>
                              <p:par>
                                <p:cTn id="77" presetID="22" presetClass="entr" presetSubtype="8" dur="500" fill="hold" grpId="0" nodeType="clickEffect">
                                  <p:stCondLst>
                                    <p:cond delay="0"/>
                                  </p:stCondLst>
                                  <p:childTnLst>
                                    <p:set>
                                      <p:cBhvr>
                                        <p:cTn id="78" dur="1" fill="hold">
                                          <p:stCondLst>
                                            <p:cond delay="0"/>
                                          </p:stCondLst>
                                        </p:cTn>
                                        <p:tgtEl>
                                          <p:spTgt spid="14">
                                            <p:bg/>
                                          </p:spTgt>
                                        </p:tgtEl>
                                        <p:attrNameLst>
                                          <p:attrName>style.visibility</p:attrName>
                                        </p:attrNameLst>
                                      </p:cBhvr>
                                      <p:to>
                                        <p:strVal val="visible"/>
                                      </p:to>
                                    </p:set>
                                    <p:animEffect transition="in" filter="wipe(left)">
                                      <p:cBhvr>
                                        <p:cTn id="79" dur="500"/>
                                        <p:tgtEl>
                                          <p:spTgt spid="14">
                                            <p:bg/>
                                          </p:spTgt>
                                        </p:tgtEl>
                                      </p:cBhvr>
                                    </p:animEffect>
                                  </p:childTnLst>
                                </p:cTn>
                              </p:par>
                              <p:par>
                                <p:cTn id="80" presetID="22" presetClass="entr" presetSubtype="8" dur="500" fill="hold" grpId="0" nodeType="withEffect">
                                  <p:stCondLst>
                                    <p:cond delay="0"/>
                                  </p:stCondLst>
                                  <p:childTnLst>
                                    <p:set>
                                      <p:cBhvr>
                                        <p:cTn id="81" dur="1" fill="hold">
                                          <p:stCondLst>
                                            <p:cond delay="0"/>
                                          </p:stCondLst>
                                        </p:cTn>
                                        <p:tgtEl>
                                          <p:spTgt spid="14">
                                            <p:txEl>
                                              <p:pRg st="0" end="0"/>
                                            </p:txEl>
                                          </p:spTgt>
                                        </p:tgtEl>
                                        <p:attrNameLst>
                                          <p:attrName>style.visibility</p:attrName>
                                        </p:attrNameLst>
                                      </p:cBhvr>
                                      <p:to>
                                        <p:strVal val="visible"/>
                                      </p:to>
                                    </p:set>
                                    <p:animEffect transition="in" filter="wipe(left)">
                                      <p:cBhvr>
                                        <p:cTn id="82" dur="500"/>
                                        <p:tgtEl>
                                          <p:spTgt spid="1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animBg="1"/>
      <p:bldP spid="6" grpId="0" uiExpand="1" build="p" animBg="1"/>
      <p:bldP spid="7" grpId="0" uiExpand="1" build="p" animBg="1"/>
      <p:bldP spid="8" grpId="0" uiExpand="1" build="p" animBg="1"/>
      <p:bldP spid="9" grpId="0" uiExpand="1" build="p" animBg="1"/>
      <p:bldP spid="10" grpId="0" uiExpand="1" build="p" animBg="1"/>
      <p:bldP spid="11" grpId="0" uiExpand="1" build="p" animBg="1"/>
      <p:bldP spid="12" grpId="0" uiExpand="1" build="p" animBg="1"/>
      <p:bldP spid="13" grpId="0" uiExpand="1" build="p" animBg="1"/>
      <p:bldP spid="14" grpId="0" uiExpand="1" build="p" animBg="1"/>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Slide 13">
    <p:spTree>
      <p:nvGrpSpPr>
        <p:cNvPr id="1" name=""/>
        <p:cNvGrpSpPr/>
        <p:nvPr/>
      </p:nvGrpSpPr>
      <p:grpSpPr>
        <a:xfrm>
          <a:off x="0" y="0"/>
          <a:ext cx="0" cy="0"/>
        </a:xfrm>
      </p:grpSpPr>
      <p:sp>
        <p:nvSpPr>
          <p:cNvPr id="2" name="P_6_BD#5b8b3fb1d?segpoint=1&amp;vbadefaultcenterpage=1&amp;parentnodeid=50c4b60a9&amp;color=0,0,0&amp;vbahtmlprocessed=1&amp;bbb=1&amp;hasbroken=1" title=""/>
          <p:cNvSpPr/>
          <p:nvPr/>
        </p:nvSpPr>
        <p:spPr>
          <a:xfrm>
            <a:off x="548640" y="1780516"/>
            <a:ext cx="11091672" cy="38273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400"/>
              </a:lnSpc>
            </a:pPr>
            <a:r>
              <a:rPr lang="en-US" altLang="zh-CN" sz="2400" b="1" i="0">
                <a:solidFill>
                  <a:srgbClr val="000000"/>
                </a:solidFill>
                <a:latin typeface="SimSun" pitchFamily="34" charset="0"/>
                <a:ea typeface="SimSun" pitchFamily="34" charset="-122"/>
                <a:cs typeface="SimSun" pitchFamily="34" charset="-120"/>
              </a:rPr>
              <a:t>    </a:t>
            </a:r>
            <a:r>
              <a:rPr lang="en-US" altLang="zh-CN" sz="2400" b="1" i="0">
                <a:solidFill>
                  <a:srgbClr val="000000"/>
                </a:solidFill>
                <a:latin typeface="Calibri" pitchFamily="34" charset="0"/>
                <a:ea typeface="SimSun" pitchFamily="34" charset="-122"/>
                <a:cs typeface="Calibri" pitchFamily="34" charset="-120"/>
              </a:rPr>
              <a:t>（3）平津战役：（1948年11月—1949年1月）</a:t>
            </a:r>
            <a:r>
              <a:rPr lang="en-US" altLang="zh-CN" sz="2400" i="0">
                <a:solidFill>
                  <a:srgbClr val="000000"/>
                </a:solidFill>
                <a:latin typeface="SimSun" pitchFamily="34" charset="0"/>
                <a:ea typeface="SimSun" pitchFamily="34" charset="-122"/>
                <a:cs typeface="SimSun" pitchFamily="34" charset="-120"/>
              </a:rPr>
              <a:t>______</a:t>
            </a:r>
            <a:r>
              <a:rPr lang="en-US" altLang="zh-CN" sz="2400" b="1" i="0">
                <a:solidFill>
                  <a:srgbClr val="000000"/>
                </a:solidFill>
                <a:latin typeface="Calibri" pitchFamily="34" charset="0"/>
                <a:ea typeface="SimSun" pitchFamily="34" charset="-122"/>
                <a:cs typeface="Calibri" pitchFamily="34" charset="-120"/>
              </a:rPr>
              <a:t>野战军与聂荣臻指挥的</a:t>
            </a:r>
          </a:p>
          <a:p>
            <a:pPr latinLnBrk="1">
              <a:lnSpc>
                <a:spcPts val="4400"/>
              </a:lnSpc>
            </a:pPr>
            <a:r>
              <a:rPr lang="en-US" altLang="zh-CN" sz="2400" i="0">
                <a:solidFill>
                  <a:srgbClr val="000000"/>
                </a:solidFill>
                <a:latin typeface="SimSun" pitchFamily="34" charset="0"/>
                <a:ea typeface="SimSun" pitchFamily="34" charset="-122"/>
                <a:cs typeface="SimSun" pitchFamily="34" charset="-120"/>
              </a:rPr>
              <a:t>______</a:t>
            </a:r>
            <a:r>
              <a:rPr lang="en-US" altLang="zh-CN" sz="2400" b="1" i="0">
                <a:solidFill>
                  <a:srgbClr val="000000"/>
                </a:solidFill>
                <a:latin typeface="Calibri" pitchFamily="34" charset="0"/>
                <a:ea typeface="SimSun" pitchFamily="34" charset="-122"/>
                <a:cs typeface="Calibri" pitchFamily="34" charset="-120"/>
              </a:rPr>
              <a:t>人民解放军共同发起平津战役，解放军将国民党军分割包围在北平、天津和</a:t>
            </a:r>
          </a:p>
          <a:p>
            <a:pPr latinLnBrk="1">
              <a:lnSpc>
                <a:spcPts val="4400"/>
              </a:lnSpc>
            </a:pPr>
            <a:r>
              <a:rPr lang="en-US" altLang="zh-CN" sz="2400" b="1" i="0">
                <a:solidFill>
                  <a:srgbClr val="000000"/>
                </a:solidFill>
                <a:latin typeface="Calibri" pitchFamily="34" charset="0"/>
                <a:ea typeface="SimSun" pitchFamily="34" charset="-122"/>
                <a:cs typeface="Calibri" pitchFamily="34" charset="-120"/>
              </a:rPr>
              <a:t>张家口等孤城，并武力攻占张家口、天津，威逼北平。北平国民党守军总司令</a:t>
            </a:r>
          </a:p>
          <a:p>
            <a:pPr latinLnBrk="1">
              <a:lnSpc>
                <a:spcPts val="4400"/>
              </a:lnSpc>
            </a:pPr>
            <a:r>
              <a:rPr lang="en-US" altLang="zh-CN" sz="2400" i="0">
                <a:solidFill>
                  <a:srgbClr val="000000"/>
                </a:solidFill>
                <a:latin typeface="SimSun" pitchFamily="34" charset="0"/>
                <a:ea typeface="SimSun" pitchFamily="34" charset="-122"/>
                <a:cs typeface="SimSun" pitchFamily="34" charset="-120"/>
              </a:rPr>
              <a:t>_________</a:t>
            </a:r>
            <a:r>
              <a:rPr lang="en-US" altLang="zh-CN" sz="2400" b="1" i="0">
                <a:solidFill>
                  <a:srgbClr val="000000"/>
                </a:solidFill>
                <a:latin typeface="Calibri" pitchFamily="34" charset="0"/>
                <a:ea typeface="SimSun" pitchFamily="34" charset="-122"/>
                <a:cs typeface="Calibri" pitchFamily="34" charset="-120"/>
              </a:rPr>
              <a:t>在中国共产党的争取下，接受和平改编。1949年初，</a:t>
            </a:r>
            <a:r>
              <a:rPr lang="en-US" altLang="zh-CN" sz="2400" i="0">
                <a:solidFill>
                  <a:srgbClr val="000000"/>
                </a:solidFill>
                <a:latin typeface="SimSun" pitchFamily="34" charset="0"/>
                <a:ea typeface="SimSun" pitchFamily="34" charset="-122"/>
                <a:cs typeface="SimSun" pitchFamily="34" charset="-120"/>
              </a:rPr>
              <a:t>______________</a:t>
            </a:r>
            <a:r>
              <a:rPr lang="en-US" altLang="zh-CN" sz="2400" b="1" i="0">
                <a:solidFill>
                  <a:srgbClr val="000000"/>
                </a:solidFill>
                <a:latin typeface="Calibri" pitchFamily="34" charset="0"/>
                <a:ea typeface="SimSun" pitchFamily="34" charset="-122"/>
                <a:cs typeface="Calibri" pitchFamily="34" charset="-120"/>
              </a:rPr>
              <a:t>。</a:t>
            </a:r>
          </a:p>
          <a:p>
            <a:pPr latinLnBrk="1">
              <a:lnSpc>
                <a:spcPts val="4400"/>
              </a:lnSpc>
            </a:pPr>
            <a:r>
              <a:rPr lang="en-US" altLang="zh-CN" sz="2400" b="1" i="0">
                <a:solidFill>
                  <a:srgbClr val="000000"/>
                </a:solidFill>
                <a:latin typeface="Calibri" pitchFamily="34" charset="0"/>
                <a:ea typeface="SimSun" pitchFamily="34" charset="-122"/>
                <a:cs typeface="Calibri" pitchFamily="34" charset="-120"/>
              </a:rPr>
              <a:t>平津战役的胜利，共歼灭和改编国民党军52万余人，使</a:t>
            </a:r>
            <a:r>
              <a:rPr lang="en-US" altLang="zh-CN" sz="2400" i="0">
                <a:solidFill>
                  <a:srgbClr val="000000"/>
                </a:solidFill>
                <a:latin typeface="SimSun" pitchFamily="34" charset="0"/>
                <a:ea typeface="SimSun" pitchFamily="34" charset="-122"/>
                <a:cs typeface="SimSun" pitchFamily="34" charset="-120"/>
              </a:rPr>
              <a:t>__________________</a:t>
            </a:r>
            <a:r>
              <a:rPr lang="en-US" altLang="zh-CN" sz="2400" b="1" i="0">
                <a:solidFill>
                  <a:srgbClr val="000000"/>
                </a:solidFill>
                <a:latin typeface="Calibri" pitchFamily="34" charset="0"/>
                <a:ea typeface="SimSun" pitchFamily="34" charset="-122"/>
                <a:cs typeface="Calibri" pitchFamily="34" charset="-120"/>
              </a:rPr>
              <a:t>。</a:t>
            </a:r>
          </a:p>
          <a:p>
            <a:pPr marL="0" marR="0" lvl="0" indent="0" algn="l" defTabSz="914400" rtl="0" eaLnBrk="1" fontAlgn="auto" latinLnBrk="1" hangingPunct="1">
              <a:lnSpc>
                <a:spcPts val="44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SimSun" panose="02010600030101010101" pitchFamily="2" charset="-122"/>
                <a:ea typeface="SimSun" pitchFamily="34" charset="-122"/>
                <a:cs typeface="SimSun" pitchFamily="34" charset="-120"/>
              </a:rPr>
              <a:t>    </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3.三大战役的意义：三大战役共歼灭和改编国民党军队150多万人，</a:t>
            </a:r>
            <a:r>
              <a:rPr kumimoji="0" lang="en-US" altLang="zh-CN" sz="2400" b="0" i="0" u="none" strike="noStrike" kern="1200" cap="none" spc="0" normalizeH="0" baseline="0" noProof="0">
                <a:ln>
                  <a:noFill/>
                </a:ln>
                <a:solidFill>
                  <a:srgbClr val="000000"/>
                </a:solidFill>
                <a:effectLst/>
                <a:uLnTx/>
                <a:uFillTx/>
                <a:latin typeface="SimSun" pitchFamily="34" charset="0"/>
                <a:ea typeface="SimSun" pitchFamily="34" charset="-122"/>
                <a:cs typeface="SimSun" pitchFamily="34" charset="-120"/>
              </a:rPr>
              <a:t>_________</a:t>
            </a:r>
          </a:p>
          <a:p>
            <a:pPr marL="0" marR="0" lvl="0" indent="0" algn="l" defTabSz="914400" rtl="0" eaLnBrk="1" fontAlgn="auto" latinLnBrk="1" hangingPunct="1">
              <a:lnSpc>
                <a:spcPts val="4200"/>
              </a:lnSpc>
              <a:spcBef>
                <a:spcPct val="0"/>
              </a:spcBef>
              <a:spcAft>
                <a:spcPct val="0"/>
              </a:spcAft>
              <a:buClrTx/>
              <a:buSzTx/>
              <a:buFontTx/>
              <a:buNone/>
              <a:defRPr/>
            </a:pPr>
            <a:r>
              <a:rPr kumimoji="0" lang="en-US" altLang="zh-CN" sz="2400" b="0" i="0" u="none" strike="noStrike" kern="1200" cap="none" spc="0" normalizeH="0" baseline="0" noProof="0">
                <a:ln>
                  <a:noFill/>
                </a:ln>
                <a:solidFill>
                  <a:srgbClr val="000000"/>
                </a:solidFill>
                <a:effectLst/>
                <a:uLnTx/>
                <a:uFillTx/>
                <a:latin typeface="SimSun" pitchFamily="34" charset="0"/>
                <a:ea typeface="SimSun" pitchFamily="34" charset="-122"/>
                <a:cs typeface="SimSun" pitchFamily="34" charset="-120"/>
              </a:rPr>
              <a:t>___________________</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，大大加速了人民解放战争在全国的胜利。</a:t>
            </a:r>
            <a:endParaRPr lang="en-US" altLang="zh-CN" sz="2400"/>
          </a:p>
        </p:txBody>
      </p:sp>
      <p:sp>
        <p:nvSpPr>
          <p:cNvPr id="4" name="P_6_AN.36_1#5b8b3fb1d.blank?vbadefaultcenterpage=1&amp;parentnodeid=50c4b60a9&amp;color=0,0,0&amp;vbapositionanswer=36&amp;vbahtmlprocessed=1&amp;bbb=1" title=""/>
          <p:cNvSpPr/>
          <p:nvPr/>
        </p:nvSpPr>
        <p:spPr>
          <a:xfrm>
            <a:off x="7322503" y="1752576"/>
            <a:ext cx="833438"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东北</a:t>
            </a:r>
            <a:endParaRPr lang="en-US" altLang="zh-CN" sz="2400"/>
          </a:p>
        </p:txBody>
      </p:sp>
      <p:sp>
        <p:nvSpPr>
          <p:cNvPr id="5" name="P_6_AN.37_1#5b8b3fb1d.blank?vbadefaultcenterpage=1&amp;parentnodeid=50c4b60a9&amp;color=0,0,0&amp;vbapositionanswer=37&amp;vbahtmlprocessed=1&amp;bbb=1" title=""/>
          <p:cNvSpPr/>
          <p:nvPr/>
        </p:nvSpPr>
        <p:spPr>
          <a:xfrm>
            <a:off x="599440" y="2311376"/>
            <a:ext cx="833438"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华北</a:t>
            </a:r>
            <a:endParaRPr lang="en-US" altLang="zh-CN" sz="2400"/>
          </a:p>
        </p:txBody>
      </p:sp>
      <p:sp>
        <p:nvSpPr>
          <p:cNvPr id="6" name="P_6_AN.38_1#5b8b3fb1d.blank?vbadefaultcenterpage=1&amp;parentnodeid=50c4b60a9&amp;color=0,0,0&amp;vbapositionanswer=38&amp;vbahtmlprocessed=1&amp;bbb=1" title=""/>
          <p:cNvSpPr/>
          <p:nvPr/>
        </p:nvSpPr>
        <p:spPr>
          <a:xfrm>
            <a:off x="675640" y="3428975"/>
            <a:ext cx="1139825"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傅作义</a:t>
            </a:r>
            <a:endParaRPr lang="en-US" altLang="zh-CN" sz="2400"/>
          </a:p>
        </p:txBody>
      </p:sp>
      <p:sp>
        <p:nvSpPr>
          <p:cNvPr id="7" name="P_6_AN.39_1#5b8b3fb1d.blank?vbadefaultcenterpage=1&amp;parentnodeid=50c4b60a9&amp;color=0,0,0&amp;vbapositionanswer=39&amp;vbahtmlprocessed=1&amp;bbb=1" title=""/>
          <p:cNvSpPr/>
          <p:nvPr/>
        </p:nvSpPr>
        <p:spPr>
          <a:xfrm>
            <a:off x="9008428" y="3428975"/>
            <a:ext cx="2058988"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北平和平解放</a:t>
            </a:r>
            <a:endParaRPr lang="en-US" altLang="zh-CN" sz="2400"/>
          </a:p>
        </p:txBody>
      </p:sp>
      <p:sp>
        <p:nvSpPr>
          <p:cNvPr id="8" name="P_6_AN.40_1#5b8b3fb1d.blank?vbadefaultcenterpage=1&amp;parentnodeid=50c4b60a9&amp;color=0,0,0&amp;vbapositionanswer=40&amp;vbahtmlprocessed=1&amp;bbb=1" title=""/>
          <p:cNvSpPr/>
          <p:nvPr/>
        </p:nvSpPr>
        <p:spPr>
          <a:xfrm>
            <a:off x="7941628" y="3987776"/>
            <a:ext cx="2671763"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华北全境基本解放</a:t>
            </a:r>
            <a:endParaRPr lang="en-US" altLang="zh-CN" sz="2400"/>
          </a:p>
        </p:txBody>
      </p:sp>
      <p:sp>
        <p:nvSpPr>
          <p:cNvPr id="9" name="P_6_AN.41_1#5b8b3fb1d.blank?vbadefaultcenterpage=1&amp;parentnodeid=50c4b60a9&amp;color=0,0,0&amp;vbapositionanswer=41&amp;vbahtmlprocessed=1&amp;bbb=1&amp;hasbroken=1" title=""/>
          <p:cNvSpPr/>
          <p:nvPr/>
        </p:nvSpPr>
        <p:spPr>
          <a:xfrm>
            <a:off x="548640" y="4546575"/>
            <a:ext cx="11091672" cy="103339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atinLnBrk="1">
              <a:lnSpc>
                <a:spcPts val="4400"/>
              </a:lnSpc>
            </a:pPr>
            <a:r>
              <a:rPr lang="en-US" altLang="zh-CN" sz="2400" b="1" i="0">
                <a:solidFill>
                  <a:srgbClr val="A00021"/>
                </a:solidFill>
                <a:latin typeface="SimSun" panose="02010600030101010101" pitchFamily="2" charset="-122"/>
                <a:ea typeface="楷体" pitchFamily="34" charset="-122"/>
                <a:cs typeface="Calibri" pitchFamily="34" charset="-120"/>
              </a:rPr>
              <a:t>                                                                </a:t>
            </a:r>
            <a:r>
              <a:rPr lang="en-US" altLang="zh-CN" sz="2400" b="1" i="0">
                <a:solidFill>
                  <a:srgbClr val="A00021"/>
                </a:solidFill>
                <a:latin typeface="Calibri" pitchFamily="34" charset="0"/>
                <a:ea typeface="楷体" pitchFamily="34" charset="-122"/>
                <a:cs typeface="Calibri" pitchFamily="34" charset="-120"/>
              </a:rPr>
              <a:t>国民党军</a:t>
            </a:r>
          </a:p>
          <a:p>
            <a:pPr latinLnBrk="1">
              <a:lnSpc>
                <a:spcPts val="4200"/>
              </a:lnSpc>
            </a:pPr>
            <a:r>
              <a:rPr lang="en-US" altLang="zh-CN" sz="2400" b="1" i="0">
                <a:solidFill>
                  <a:srgbClr val="A00021"/>
                </a:solidFill>
                <a:latin typeface="Calibri" pitchFamily="34" charset="0"/>
                <a:ea typeface="楷体" pitchFamily="34" charset="-122"/>
                <a:cs typeface="Calibri" pitchFamily="34" charset="-120"/>
              </a:rPr>
              <a:t>队的主力基本被消灭</a:t>
            </a:r>
            <a:endParaRPr lang="en-US" altLang="zh-CN" sz="2400"/>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wipe(left)">
                                      <p:cBhvr>
                                        <p:cTn id="7" dur="500"/>
                                        <p:tgtEl>
                                          <p:spTgt spid="4">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wipe(left)">
                                      <p:cBhvr>
                                        <p:cTn id="10" dur="500"/>
                                        <p:tgtEl>
                                          <p:spTgt spid="4">
                                            <p:txEl>
                                              <p:pRg st="0" end="0"/>
                                            </p:txEl>
                                          </p:spTgt>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2" presetClass="entr" presetSubtype="8" dur="500" fill="hold" grpId="0" nodeType="clickEffect">
                                  <p:stCondLst>
                                    <p:cond delay="0"/>
                                  </p:stCondLst>
                                  <p:childTnLst>
                                    <p:set>
                                      <p:cBhvr>
                                        <p:cTn id="14" dur="1" fill="hold">
                                          <p:stCondLst>
                                            <p:cond delay="0"/>
                                          </p:stCondLst>
                                        </p:cTn>
                                        <p:tgtEl>
                                          <p:spTgt spid="5">
                                            <p:bg/>
                                          </p:spTgt>
                                        </p:tgtEl>
                                        <p:attrNameLst>
                                          <p:attrName>style.visibility</p:attrName>
                                        </p:attrNameLst>
                                      </p:cBhvr>
                                      <p:to>
                                        <p:strVal val="visible"/>
                                      </p:to>
                                    </p:set>
                                    <p:animEffect transition="in" filter="wipe(left)">
                                      <p:cBhvr>
                                        <p:cTn id="15" dur="500"/>
                                        <p:tgtEl>
                                          <p:spTgt spid="5">
                                            <p:bg/>
                                          </p:spTgt>
                                        </p:tgtEl>
                                      </p:cBhvr>
                                    </p:animEffect>
                                  </p:childTnLst>
                                </p:cTn>
                              </p:par>
                              <p:par>
                                <p:cTn id="16" presetID="22" presetClass="entr" presetSubtype="8" dur="500" fill="hold" grpId="0" nodeType="withEffect">
                                  <p:stCondLst>
                                    <p:cond delay="0"/>
                                  </p:stCondLst>
                                  <p:childTnLst>
                                    <p:set>
                                      <p:cBhvr>
                                        <p:cTn id="17" dur="1" fill="hold">
                                          <p:stCondLst>
                                            <p:cond delay="0"/>
                                          </p:stCondLst>
                                        </p:cTn>
                                        <p:tgtEl>
                                          <p:spTgt spid="5">
                                            <p:txEl>
                                              <p:pRg st="0" end="0"/>
                                            </p:txEl>
                                          </p:spTgt>
                                        </p:tgtEl>
                                        <p:attrNameLst>
                                          <p:attrName>style.visibility</p:attrName>
                                        </p:attrNameLst>
                                      </p:cBhvr>
                                      <p:to>
                                        <p:strVal val="visible"/>
                                      </p:to>
                                    </p:set>
                                    <p:animEffect transition="in" filter="wipe(left)">
                                      <p:cBhvr>
                                        <p:cTn id="18" dur="500"/>
                                        <p:tgtEl>
                                          <p:spTgt spid="5">
                                            <p:txEl>
                                              <p:pRg st="0" end="0"/>
                                            </p:txEl>
                                          </p:spTgt>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22" presetClass="entr" presetSubtype="8" dur="500" fill="hold" grpId="0" nodeType="clickEffect">
                                  <p:stCondLst>
                                    <p:cond delay="0"/>
                                  </p:stCondLst>
                                  <p:childTnLst>
                                    <p:set>
                                      <p:cBhvr>
                                        <p:cTn id="22" dur="1" fill="hold">
                                          <p:stCondLst>
                                            <p:cond delay="0"/>
                                          </p:stCondLst>
                                        </p:cTn>
                                        <p:tgtEl>
                                          <p:spTgt spid="6">
                                            <p:bg/>
                                          </p:spTgt>
                                        </p:tgtEl>
                                        <p:attrNameLst>
                                          <p:attrName>style.visibility</p:attrName>
                                        </p:attrNameLst>
                                      </p:cBhvr>
                                      <p:to>
                                        <p:strVal val="visible"/>
                                      </p:to>
                                    </p:set>
                                    <p:animEffect transition="in" filter="wipe(left)">
                                      <p:cBhvr>
                                        <p:cTn id="23" dur="500"/>
                                        <p:tgtEl>
                                          <p:spTgt spid="6">
                                            <p:bg/>
                                          </p:spTgt>
                                        </p:tgtEl>
                                      </p:cBhvr>
                                    </p:animEffect>
                                  </p:childTnLst>
                                </p:cTn>
                              </p:par>
                              <p:par>
                                <p:cTn id="24" presetID="22" presetClass="entr" presetSubtype="8" dur="500" fill="hold" grpId="0" nodeType="withEffect">
                                  <p:stCondLst>
                                    <p:cond delay="0"/>
                                  </p:stCondLst>
                                  <p:childTnLst>
                                    <p:set>
                                      <p:cBhvr>
                                        <p:cTn id="25" dur="1" fill="hold">
                                          <p:stCondLst>
                                            <p:cond delay="0"/>
                                          </p:stCondLst>
                                        </p:cTn>
                                        <p:tgtEl>
                                          <p:spTgt spid="6">
                                            <p:txEl>
                                              <p:pRg st="0" end="0"/>
                                            </p:txEl>
                                          </p:spTgt>
                                        </p:tgtEl>
                                        <p:attrNameLst>
                                          <p:attrName>style.visibility</p:attrName>
                                        </p:attrNameLst>
                                      </p:cBhvr>
                                      <p:to>
                                        <p:strVal val="visible"/>
                                      </p:to>
                                    </p:set>
                                    <p:animEffect transition="in" filter="wipe(left)">
                                      <p:cBhvr>
                                        <p:cTn id="26" dur="500"/>
                                        <p:tgtEl>
                                          <p:spTgt spid="6">
                                            <p:txEl>
                                              <p:pRg st="0" end="0"/>
                                            </p:txEl>
                                          </p:spTgt>
                                        </p:tgtEl>
                                      </p:cBhvr>
                                    </p:animEffect>
                                  </p:childTnLst>
                                </p:cTn>
                              </p:par>
                            </p:childTnLst>
                          </p:cTn>
                        </p:par>
                      </p:childTnLst>
                    </p:cTn>
                  </p:par>
                  <p:par>
                    <p:cTn id="27" fill="hold" nodeType="clickPar">
                      <p:stCondLst>
                        <p:cond delay="indefinite"/>
                      </p:stCondLst>
                      <p:childTnLst>
                        <p:par>
                          <p:cTn id="28" fill="hold">
                            <p:stCondLst>
                              <p:cond delay="0"/>
                            </p:stCondLst>
                            <p:childTnLst>
                              <p:par>
                                <p:cTn id="29" presetID="22" presetClass="entr" presetSubtype="8" dur="500" fill="hold" grpId="0" nodeType="clickEffect">
                                  <p:stCondLst>
                                    <p:cond delay="0"/>
                                  </p:stCondLst>
                                  <p:childTnLst>
                                    <p:set>
                                      <p:cBhvr>
                                        <p:cTn id="30" dur="1" fill="hold">
                                          <p:stCondLst>
                                            <p:cond delay="0"/>
                                          </p:stCondLst>
                                        </p:cTn>
                                        <p:tgtEl>
                                          <p:spTgt spid="7">
                                            <p:bg/>
                                          </p:spTgt>
                                        </p:tgtEl>
                                        <p:attrNameLst>
                                          <p:attrName>style.visibility</p:attrName>
                                        </p:attrNameLst>
                                      </p:cBhvr>
                                      <p:to>
                                        <p:strVal val="visible"/>
                                      </p:to>
                                    </p:set>
                                    <p:animEffect transition="in" filter="wipe(left)">
                                      <p:cBhvr>
                                        <p:cTn id="31" dur="500"/>
                                        <p:tgtEl>
                                          <p:spTgt spid="7">
                                            <p:bg/>
                                          </p:spTgt>
                                        </p:tgtEl>
                                      </p:cBhvr>
                                    </p:animEffect>
                                  </p:childTnLst>
                                </p:cTn>
                              </p:par>
                              <p:par>
                                <p:cTn id="32" presetID="22" presetClass="entr" presetSubtype="8" dur="500" fill="hold" grpId="0" nodeType="withEffect">
                                  <p:stCondLst>
                                    <p:cond delay="0"/>
                                  </p:stCondLst>
                                  <p:childTnLst>
                                    <p:set>
                                      <p:cBhvr>
                                        <p:cTn id="33" dur="1" fill="hold">
                                          <p:stCondLst>
                                            <p:cond delay="0"/>
                                          </p:stCondLst>
                                        </p:cTn>
                                        <p:tgtEl>
                                          <p:spTgt spid="7">
                                            <p:txEl>
                                              <p:pRg st="0" end="0"/>
                                            </p:txEl>
                                          </p:spTgt>
                                        </p:tgtEl>
                                        <p:attrNameLst>
                                          <p:attrName>style.visibility</p:attrName>
                                        </p:attrNameLst>
                                      </p:cBhvr>
                                      <p:to>
                                        <p:strVal val="visible"/>
                                      </p:to>
                                    </p:set>
                                    <p:animEffect transition="in" filter="wipe(left)">
                                      <p:cBhvr>
                                        <p:cTn id="34" dur="500"/>
                                        <p:tgtEl>
                                          <p:spTgt spid="7">
                                            <p:txEl>
                                              <p:pRg st="0" end="0"/>
                                            </p:txEl>
                                          </p:spTgt>
                                        </p:tgtEl>
                                      </p:cBhvr>
                                    </p:animEffect>
                                  </p:childTnLst>
                                </p:cTn>
                              </p:par>
                            </p:childTnLst>
                          </p:cTn>
                        </p:par>
                      </p:childTnLst>
                    </p:cTn>
                  </p:par>
                  <p:par>
                    <p:cTn id="35" fill="hold" nodeType="clickPar">
                      <p:stCondLst>
                        <p:cond delay="indefinite"/>
                      </p:stCondLst>
                      <p:childTnLst>
                        <p:par>
                          <p:cTn id="36" fill="hold">
                            <p:stCondLst>
                              <p:cond delay="0"/>
                            </p:stCondLst>
                            <p:childTnLst>
                              <p:par>
                                <p:cTn id="37" presetID="22" presetClass="entr" presetSubtype="8" dur="500" fill="hold" grpId="0" nodeType="clickEffect">
                                  <p:stCondLst>
                                    <p:cond delay="0"/>
                                  </p:stCondLst>
                                  <p:childTnLst>
                                    <p:set>
                                      <p:cBhvr>
                                        <p:cTn id="38" dur="1" fill="hold">
                                          <p:stCondLst>
                                            <p:cond delay="0"/>
                                          </p:stCondLst>
                                        </p:cTn>
                                        <p:tgtEl>
                                          <p:spTgt spid="8">
                                            <p:bg/>
                                          </p:spTgt>
                                        </p:tgtEl>
                                        <p:attrNameLst>
                                          <p:attrName>style.visibility</p:attrName>
                                        </p:attrNameLst>
                                      </p:cBhvr>
                                      <p:to>
                                        <p:strVal val="visible"/>
                                      </p:to>
                                    </p:set>
                                    <p:animEffect transition="in" filter="wipe(left)">
                                      <p:cBhvr>
                                        <p:cTn id="39" dur="500"/>
                                        <p:tgtEl>
                                          <p:spTgt spid="8">
                                            <p:bg/>
                                          </p:spTgt>
                                        </p:tgtEl>
                                      </p:cBhvr>
                                    </p:animEffect>
                                  </p:childTnLst>
                                </p:cTn>
                              </p:par>
                              <p:par>
                                <p:cTn id="40" presetID="22" presetClass="entr" presetSubtype="8" dur="500" fill="hold" grpId="0" nodeType="withEffect">
                                  <p:stCondLst>
                                    <p:cond delay="0"/>
                                  </p:stCondLst>
                                  <p:childTnLst>
                                    <p:set>
                                      <p:cBhvr>
                                        <p:cTn id="41" dur="1" fill="hold">
                                          <p:stCondLst>
                                            <p:cond delay="0"/>
                                          </p:stCondLst>
                                        </p:cTn>
                                        <p:tgtEl>
                                          <p:spTgt spid="8">
                                            <p:txEl>
                                              <p:pRg st="0" end="0"/>
                                            </p:txEl>
                                          </p:spTgt>
                                        </p:tgtEl>
                                        <p:attrNameLst>
                                          <p:attrName>style.visibility</p:attrName>
                                        </p:attrNameLst>
                                      </p:cBhvr>
                                      <p:to>
                                        <p:strVal val="visible"/>
                                      </p:to>
                                    </p:set>
                                    <p:animEffect transition="in" filter="wipe(left)">
                                      <p:cBhvr>
                                        <p:cTn id="42" dur="500"/>
                                        <p:tgtEl>
                                          <p:spTgt spid="8">
                                            <p:txEl>
                                              <p:pRg st="0" end="0"/>
                                            </p:txEl>
                                          </p:spTgt>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22" presetClass="entr" presetSubtype="8" dur="500" fill="hold" grpId="0" nodeType="clickEffect">
                                  <p:stCondLst>
                                    <p:cond delay="0"/>
                                  </p:stCondLst>
                                  <p:childTnLst>
                                    <p:set>
                                      <p:cBhvr>
                                        <p:cTn id="46" dur="1" fill="hold">
                                          <p:stCondLst>
                                            <p:cond delay="0"/>
                                          </p:stCondLst>
                                        </p:cTn>
                                        <p:tgtEl>
                                          <p:spTgt spid="9">
                                            <p:bg/>
                                          </p:spTgt>
                                        </p:tgtEl>
                                        <p:attrNameLst>
                                          <p:attrName>style.visibility</p:attrName>
                                        </p:attrNameLst>
                                      </p:cBhvr>
                                      <p:to>
                                        <p:strVal val="visible"/>
                                      </p:to>
                                    </p:set>
                                    <p:animEffect transition="in" filter="wipe(left)">
                                      <p:cBhvr>
                                        <p:cTn id="47" dur="500"/>
                                        <p:tgtEl>
                                          <p:spTgt spid="9">
                                            <p:bg/>
                                          </p:spTgt>
                                        </p:tgtEl>
                                      </p:cBhvr>
                                    </p:animEffect>
                                  </p:childTnLst>
                                </p:cTn>
                              </p:par>
                              <p:par>
                                <p:cTn id="48" presetID="22" presetClass="entr" presetSubtype="8" dur="500" fill="hold" grpId="0" nodeType="withEffect">
                                  <p:stCondLst>
                                    <p:cond delay="0"/>
                                  </p:stCondLst>
                                  <p:childTnLst>
                                    <p:set>
                                      <p:cBhvr>
                                        <p:cTn id="49" dur="1" fill="hold">
                                          <p:stCondLst>
                                            <p:cond delay="0"/>
                                          </p:stCondLst>
                                        </p:cTn>
                                        <p:tgtEl>
                                          <p:spTgt spid="9">
                                            <p:txEl>
                                              <p:pRg st="0" end="0"/>
                                            </p:txEl>
                                          </p:spTgt>
                                        </p:tgtEl>
                                        <p:attrNameLst>
                                          <p:attrName>style.visibility</p:attrName>
                                        </p:attrNameLst>
                                      </p:cBhvr>
                                      <p:to>
                                        <p:strVal val="visible"/>
                                      </p:to>
                                    </p:set>
                                    <p:animEffect transition="in" filter="wipe(left)">
                                      <p:cBhvr>
                                        <p:cTn id="50" dur="500"/>
                                        <p:tgtEl>
                                          <p:spTgt spid="9">
                                            <p:txEl>
                                              <p:pRg st="0" end="0"/>
                                            </p:txEl>
                                          </p:spTgt>
                                        </p:tgtEl>
                                      </p:cBhvr>
                                    </p:animEffect>
                                  </p:childTnLst>
                                </p:cTn>
                              </p:par>
                              <p:par>
                                <p:cTn id="51" presetID="22" presetClass="entr" presetSubtype="8" dur="500" fill="hold" grpId="0" nodeType="withEffect">
                                  <p:stCondLst>
                                    <p:cond delay="0"/>
                                  </p:stCondLst>
                                  <p:childTnLst>
                                    <p:set>
                                      <p:cBhvr>
                                        <p:cTn id="52" dur="1" fill="hold">
                                          <p:stCondLst>
                                            <p:cond delay="0"/>
                                          </p:stCondLst>
                                        </p:cTn>
                                        <p:tgtEl>
                                          <p:spTgt spid="9">
                                            <p:txEl>
                                              <p:pRg st="1" end="1"/>
                                            </p:txEl>
                                          </p:spTgt>
                                        </p:tgtEl>
                                        <p:attrNameLst>
                                          <p:attrName>style.visibility</p:attrName>
                                        </p:attrNameLst>
                                      </p:cBhvr>
                                      <p:to>
                                        <p:strVal val="visible"/>
                                      </p:to>
                                    </p:set>
                                    <p:animEffect transition="in" filter="wipe(left)">
                                      <p:cBhvr>
                                        <p:cTn id="53" dur="500"/>
                                        <p:tgtEl>
                                          <p:spTgt spid="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animBg="1"/>
      <p:bldP spid="5" grpId="0" uiExpand="1" build="p" animBg="1"/>
      <p:bldP spid="6" grpId="0" uiExpand="1" build="p" animBg="1"/>
      <p:bldP spid="7" grpId="0" uiExpand="1" build="p" animBg="1"/>
      <p:bldP spid="8" grpId="0" uiExpand="1" build="p" animBg="1"/>
      <p:bldP spid="9" grpId="0" uiExpand="1" build="p" animBg="1"/>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Slide 14">
    <p:spTree>
      <p:nvGrpSpPr>
        <p:cNvPr id="1" name=""/>
        <p:cNvGrpSpPr/>
        <p:nvPr/>
      </p:nvGrpSpPr>
      <p:grpSpPr>
        <a:xfrm>
          <a:off x="0" y="0"/>
          <a:ext cx="0" cy="0"/>
        </a:xfrm>
      </p:grpSpPr>
      <p:sp>
        <p:nvSpPr>
          <p:cNvPr id="2" name="C_5_BD#6d3039ae2?vbadefaultcenterpage=1&amp;parentnodeid=7dd9a77d1&amp;color=0,0,0&amp;vbahtmlprocessed=1&amp;bbb=1" title=""/>
          <p:cNvSpPr/>
          <p:nvPr/>
        </p:nvSpPr>
        <p:spPr>
          <a:xfrm>
            <a:off x="548640" y="1062000"/>
            <a:ext cx="11091672" cy="94996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500"/>
              </a:lnSpc>
            </a:pPr>
            <a:r>
              <a:rPr lang="en-US" altLang="zh-CN" sz="2600" b="1" i="0">
                <a:solidFill>
                  <a:srgbClr val="000000"/>
                </a:solidFill>
                <a:latin typeface="Times New Roman" pitchFamily="34" charset="0"/>
                <a:ea typeface="Microsoft Yahei" pitchFamily="34" charset="-122"/>
                <a:cs typeface="Times New Roman" pitchFamily="34" charset="-120"/>
              </a:rPr>
              <a:t>四、南京解放</a:t>
            </a:r>
            <a:endParaRPr lang="en-US" altLang="zh-CN" sz="2600"/>
          </a:p>
        </p:txBody>
      </p:sp>
      <p:sp>
        <p:nvSpPr>
          <p:cNvPr id="3" name="P_6_BD#7cb8f1721?vbadefaultcenterpage=1&amp;parentnodeid=6d3039ae2&amp;color=0,0,0&amp;vbahtmlprocessed=1&amp;bbb=1&amp;hasbroken=1" title=""/>
          <p:cNvSpPr/>
          <p:nvPr/>
        </p:nvSpPr>
        <p:spPr>
          <a:xfrm>
            <a:off x="548640" y="1640294"/>
            <a:ext cx="11091672" cy="10333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400"/>
              </a:lnSpc>
            </a:pPr>
            <a:r>
              <a:rPr lang="en-US" altLang="zh-CN" sz="2400" b="1" i="0">
                <a:solidFill>
                  <a:srgbClr val="000000"/>
                </a:solidFill>
                <a:latin typeface="SimSun" pitchFamily="34" charset="0"/>
                <a:ea typeface="SimSun" pitchFamily="34" charset="-122"/>
                <a:cs typeface="SimSun" pitchFamily="34" charset="-120"/>
              </a:rPr>
              <a:t>    </a:t>
            </a:r>
            <a:r>
              <a:rPr lang="en-US" altLang="zh-CN" sz="2400" b="1" i="0">
                <a:solidFill>
                  <a:srgbClr val="000000"/>
                </a:solidFill>
                <a:latin typeface="Calibri" pitchFamily="34" charset="0"/>
                <a:ea typeface="SimSun" pitchFamily="34" charset="-122"/>
                <a:cs typeface="Calibri" pitchFamily="34" charset="-120"/>
              </a:rPr>
              <a:t>1949年4月，人民解放军百万雄师兵分三路，西起</a:t>
            </a:r>
            <a:r>
              <a:rPr lang="en-US" altLang="zh-CN" sz="2400" i="0">
                <a:solidFill>
                  <a:srgbClr val="000000"/>
                </a:solidFill>
                <a:latin typeface="SimSun" pitchFamily="34" charset="0"/>
                <a:ea typeface="SimSun" pitchFamily="34" charset="-122"/>
                <a:cs typeface="SimSun" pitchFamily="34" charset="-120"/>
              </a:rPr>
              <a:t>__________</a:t>
            </a:r>
            <a:r>
              <a:rPr lang="en-US" altLang="zh-CN" sz="2400" b="1" i="0">
                <a:solidFill>
                  <a:srgbClr val="000000"/>
                </a:solidFill>
                <a:latin typeface="Calibri" pitchFamily="34" charset="0"/>
                <a:ea typeface="SimSun" pitchFamily="34" charset="-122"/>
                <a:cs typeface="Calibri" pitchFamily="34" charset="-120"/>
              </a:rPr>
              <a:t>，东至江苏江阴，</a:t>
            </a:r>
          </a:p>
          <a:p>
            <a:pPr latinLnBrk="1">
              <a:lnSpc>
                <a:spcPts val="4200"/>
              </a:lnSpc>
            </a:pPr>
            <a:r>
              <a:rPr lang="en-US" altLang="zh-CN" sz="2400" b="1" i="0">
                <a:solidFill>
                  <a:srgbClr val="000000"/>
                </a:solidFill>
                <a:latin typeface="Calibri" pitchFamily="34" charset="0"/>
                <a:ea typeface="SimSun" pitchFamily="34" charset="-122"/>
                <a:cs typeface="Calibri" pitchFamily="34" charset="-120"/>
              </a:rPr>
              <a:t>横渡</a:t>
            </a:r>
            <a:r>
              <a:rPr lang="en-US" altLang="zh-CN" sz="2400" i="0">
                <a:solidFill>
                  <a:srgbClr val="000000"/>
                </a:solidFill>
                <a:latin typeface="SimSun" pitchFamily="34" charset="0"/>
                <a:ea typeface="SimSun" pitchFamily="34" charset="-122"/>
                <a:cs typeface="SimSun" pitchFamily="34" charset="-120"/>
              </a:rPr>
              <a:t>______</a:t>
            </a:r>
            <a:r>
              <a:rPr lang="en-US" altLang="zh-CN" sz="2400" b="1" i="0">
                <a:solidFill>
                  <a:srgbClr val="000000"/>
                </a:solidFill>
                <a:latin typeface="Calibri" pitchFamily="34" charset="0"/>
                <a:ea typeface="SimSun" pitchFamily="34" charset="-122"/>
                <a:cs typeface="Calibri" pitchFamily="34" charset="-120"/>
              </a:rPr>
              <a:t>，</a:t>
            </a:r>
            <a:r>
              <a:rPr lang="en-US" altLang="zh-CN" sz="2400" i="0">
                <a:solidFill>
                  <a:srgbClr val="000000"/>
                </a:solidFill>
                <a:latin typeface="SimSun" pitchFamily="34" charset="0"/>
                <a:ea typeface="SimSun" pitchFamily="34" charset="-122"/>
                <a:cs typeface="SimSun" pitchFamily="34" charset="-120"/>
              </a:rPr>
              <a:t>____________________________________</a:t>
            </a:r>
            <a:r>
              <a:rPr lang="en-US" altLang="zh-CN" sz="2400" b="1" i="0">
                <a:solidFill>
                  <a:srgbClr val="000000"/>
                </a:solidFill>
                <a:latin typeface="Calibri" pitchFamily="34" charset="0"/>
                <a:ea typeface="SimSun" pitchFamily="34" charset="-122"/>
                <a:cs typeface="Calibri" pitchFamily="34" charset="-120"/>
              </a:rPr>
              <a:t>。国民党残余势力退往台湾。</a:t>
            </a:r>
            <a:endParaRPr lang="en-US" altLang="zh-CN" sz="2400"/>
          </a:p>
        </p:txBody>
      </p:sp>
      <p:sp>
        <p:nvSpPr>
          <p:cNvPr id="4" name="P_6_AN.42_1#7cb8f1721.blank?vbadefaultcenterpage=1&amp;parentnodeid=6d3039ae2&amp;color=0,0,0&amp;vbapositionanswer=42&amp;vbahtmlprocessed=1&amp;bbb=1" title=""/>
          <p:cNvSpPr/>
          <p:nvPr/>
        </p:nvSpPr>
        <p:spPr>
          <a:xfrm>
            <a:off x="7806690" y="1612354"/>
            <a:ext cx="1446213"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江西湖口</a:t>
            </a:r>
            <a:endParaRPr lang="en-US" altLang="zh-CN" sz="2400"/>
          </a:p>
        </p:txBody>
      </p:sp>
      <p:sp>
        <p:nvSpPr>
          <p:cNvPr id="5" name="P_6_AN.43_1#7cb8f1721.blank?vbadefaultcenterpage=1&amp;parentnodeid=6d3039ae2&amp;color=0,0,0&amp;vbapositionanswer=43&amp;vbahtmlprocessed=1&amp;bbb=1" title=""/>
          <p:cNvSpPr/>
          <p:nvPr/>
        </p:nvSpPr>
        <p:spPr>
          <a:xfrm>
            <a:off x="1212215" y="2149564"/>
            <a:ext cx="833438"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长江</a:t>
            </a:r>
            <a:endParaRPr lang="en-US" altLang="zh-CN" sz="2400"/>
          </a:p>
        </p:txBody>
      </p:sp>
      <p:sp>
        <p:nvSpPr>
          <p:cNvPr id="6" name="P_6_AN.44_1#7cb8f1721.blank?vbadefaultcenterpage=1&amp;parentnodeid=6d3039ae2&amp;color=0,0,0&amp;vbapositionanswer=44&amp;vbahtmlprocessed=1&amp;bbb=1" title=""/>
          <p:cNvSpPr/>
          <p:nvPr/>
        </p:nvSpPr>
        <p:spPr>
          <a:xfrm>
            <a:off x="2420303" y="2149564"/>
            <a:ext cx="5429250"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占领南京</a:t>
            </a:r>
            <a:r>
              <a:rPr lang="en-US" altLang="zh-CN" sz="2400" b="1" i="0">
                <a:solidFill>
                  <a:srgbClr val="A00021"/>
                </a:solidFill>
                <a:latin typeface="Calibri" pitchFamily="34" charset="0"/>
                <a:ea typeface="SimSun" pitchFamily="34" charset="-122"/>
                <a:cs typeface="Calibri" pitchFamily="34" charset="-120"/>
              </a:rPr>
              <a:t>，</a:t>
            </a:r>
            <a:r>
              <a:rPr lang="en-US" altLang="zh-CN" sz="2400" b="1" i="0">
                <a:solidFill>
                  <a:srgbClr val="A00021"/>
                </a:solidFill>
                <a:latin typeface="Calibri" pitchFamily="34" charset="0"/>
                <a:ea typeface="楷体" pitchFamily="34" charset="-122"/>
                <a:cs typeface="Calibri" pitchFamily="34" charset="-120"/>
              </a:rPr>
              <a:t>结束了国民党在大陆的统治</a:t>
            </a:r>
            <a:endParaRPr lang="en-US" altLang="zh-CN" sz="2400"/>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wipe(left)">
                                      <p:cBhvr>
                                        <p:cTn id="7" dur="500"/>
                                        <p:tgtEl>
                                          <p:spTgt spid="4">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wipe(left)">
                                      <p:cBhvr>
                                        <p:cTn id="10" dur="500"/>
                                        <p:tgtEl>
                                          <p:spTgt spid="4">
                                            <p:txEl>
                                              <p:pRg st="0" end="0"/>
                                            </p:txEl>
                                          </p:spTgt>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2" presetClass="entr" presetSubtype="8" dur="500" fill="hold" grpId="0" nodeType="clickEffect">
                                  <p:stCondLst>
                                    <p:cond delay="0"/>
                                  </p:stCondLst>
                                  <p:childTnLst>
                                    <p:set>
                                      <p:cBhvr>
                                        <p:cTn id="14" dur="1" fill="hold">
                                          <p:stCondLst>
                                            <p:cond delay="0"/>
                                          </p:stCondLst>
                                        </p:cTn>
                                        <p:tgtEl>
                                          <p:spTgt spid="5">
                                            <p:bg/>
                                          </p:spTgt>
                                        </p:tgtEl>
                                        <p:attrNameLst>
                                          <p:attrName>style.visibility</p:attrName>
                                        </p:attrNameLst>
                                      </p:cBhvr>
                                      <p:to>
                                        <p:strVal val="visible"/>
                                      </p:to>
                                    </p:set>
                                    <p:animEffect transition="in" filter="wipe(left)">
                                      <p:cBhvr>
                                        <p:cTn id="15" dur="500"/>
                                        <p:tgtEl>
                                          <p:spTgt spid="5">
                                            <p:bg/>
                                          </p:spTgt>
                                        </p:tgtEl>
                                      </p:cBhvr>
                                    </p:animEffect>
                                  </p:childTnLst>
                                </p:cTn>
                              </p:par>
                              <p:par>
                                <p:cTn id="16" presetID="22" presetClass="entr" presetSubtype="8" dur="500" fill="hold" grpId="0" nodeType="withEffect">
                                  <p:stCondLst>
                                    <p:cond delay="0"/>
                                  </p:stCondLst>
                                  <p:childTnLst>
                                    <p:set>
                                      <p:cBhvr>
                                        <p:cTn id="17" dur="1" fill="hold">
                                          <p:stCondLst>
                                            <p:cond delay="0"/>
                                          </p:stCondLst>
                                        </p:cTn>
                                        <p:tgtEl>
                                          <p:spTgt spid="5">
                                            <p:txEl>
                                              <p:pRg st="0" end="0"/>
                                            </p:txEl>
                                          </p:spTgt>
                                        </p:tgtEl>
                                        <p:attrNameLst>
                                          <p:attrName>style.visibility</p:attrName>
                                        </p:attrNameLst>
                                      </p:cBhvr>
                                      <p:to>
                                        <p:strVal val="visible"/>
                                      </p:to>
                                    </p:set>
                                    <p:animEffect transition="in" filter="wipe(left)">
                                      <p:cBhvr>
                                        <p:cTn id="18" dur="500"/>
                                        <p:tgtEl>
                                          <p:spTgt spid="5">
                                            <p:txEl>
                                              <p:pRg st="0" end="0"/>
                                            </p:txEl>
                                          </p:spTgt>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22" presetClass="entr" presetSubtype="8" dur="500" fill="hold" grpId="0" nodeType="clickEffect">
                                  <p:stCondLst>
                                    <p:cond delay="0"/>
                                  </p:stCondLst>
                                  <p:childTnLst>
                                    <p:set>
                                      <p:cBhvr>
                                        <p:cTn id="22" dur="1" fill="hold">
                                          <p:stCondLst>
                                            <p:cond delay="0"/>
                                          </p:stCondLst>
                                        </p:cTn>
                                        <p:tgtEl>
                                          <p:spTgt spid="6">
                                            <p:bg/>
                                          </p:spTgt>
                                        </p:tgtEl>
                                        <p:attrNameLst>
                                          <p:attrName>style.visibility</p:attrName>
                                        </p:attrNameLst>
                                      </p:cBhvr>
                                      <p:to>
                                        <p:strVal val="visible"/>
                                      </p:to>
                                    </p:set>
                                    <p:animEffect transition="in" filter="wipe(left)">
                                      <p:cBhvr>
                                        <p:cTn id="23" dur="500"/>
                                        <p:tgtEl>
                                          <p:spTgt spid="6">
                                            <p:bg/>
                                          </p:spTgt>
                                        </p:tgtEl>
                                      </p:cBhvr>
                                    </p:animEffect>
                                  </p:childTnLst>
                                </p:cTn>
                              </p:par>
                              <p:par>
                                <p:cTn id="24" presetID="22" presetClass="entr" presetSubtype="8" dur="500" fill="hold" grpId="0" nodeType="withEffect">
                                  <p:stCondLst>
                                    <p:cond delay="0"/>
                                  </p:stCondLst>
                                  <p:childTnLst>
                                    <p:set>
                                      <p:cBhvr>
                                        <p:cTn id="25" dur="1" fill="hold">
                                          <p:stCondLst>
                                            <p:cond delay="0"/>
                                          </p:stCondLst>
                                        </p:cTn>
                                        <p:tgtEl>
                                          <p:spTgt spid="6">
                                            <p:txEl>
                                              <p:pRg st="0" end="0"/>
                                            </p:txEl>
                                          </p:spTgt>
                                        </p:tgtEl>
                                        <p:attrNameLst>
                                          <p:attrName>style.visibility</p:attrName>
                                        </p:attrNameLst>
                                      </p:cBhvr>
                                      <p:to>
                                        <p:strVal val="visible"/>
                                      </p:to>
                                    </p:set>
                                    <p:animEffect transition="in" filter="wipe(left)">
                                      <p:cBhvr>
                                        <p:cTn id="26"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animBg="1"/>
      <p:bldP spid="5" grpId="0" uiExpand="1" build="p" animBg="1"/>
      <p:bldP spid="6" grpId="0" uiExpand="1" build="p" animBg="1"/>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Slide 15">
    <p:spTree>
      <p:nvGrpSpPr>
        <p:cNvPr id="1" name=""/>
        <p:cNvGrpSpPr/>
        <p:nvPr/>
      </p:nvGrpSpPr>
      <p:grpSpPr>
        <a:xfrm>
          <a:off x="0" y="0"/>
          <a:ext cx="0" cy="0"/>
        </a:xfrm>
      </p:grpSpPr>
      <p:sp>
        <p:nvSpPr>
          <p:cNvPr id="2" name="C_4_BD#34c37570e?vbadefaultcenterpage=1&amp;parentnodeid=3ae80039f&amp;color=0,0,0&amp;vbahtmlprocessed=1&amp;bbb=1&amp;hasbroken=1" title=""/>
          <p:cNvSpPr/>
          <p:nvPr/>
        </p:nvSpPr>
        <p:spPr>
          <a:xfrm>
            <a:off x="548640" y="1062000"/>
            <a:ext cx="11091672" cy="163576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5100"/>
              </a:lnSpc>
            </a:pPr>
            <a:r>
              <a:rPr lang="en-US" altLang="zh-CN" sz="2800" b="1" i="0">
                <a:solidFill>
                  <a:srgbClr val="000000"/>
                </a:solidFill>
                <a:latin typeface="Times New Roman" pitchFamily="34" charset="0"/>
                <a:ea typeface="Microsoft Yahei" pitchFamily="34" charset="-122"/>
                <a:cs typeface="Times New Roman" pitchFamily="34" charset="-120"/>
              </a:rPr>
              <a:t>考点三</a:t>
            </a:r>
            <a:r>
              <a:rPr lang="en-US" altLang="zh-CN" sz="2800" b="1" i="0">
                <a:solidFill>
                  <a:srgbClr val="000000"/>
                </a:solidFill>
                <a:latin typeface="SimSun" pitchFamily="34" charset="0"/>
                <a:ea typeface="SimSun" pitchFamily="34" charset="-122"/>
                <a:cs typeface="SimSun" pitchFamily="34" charset="-120"/>
              </a:rPr>
              <a:t> </a:t>
            </a:r>
            <a:r>
              <a:rPr lang="en-US" altLang="zh-CN" sz="2800" b="1" i="0">
                <a:solidFill>
                  <a:srgbClr val="000000"/>
                </a:solidFill>
                <a:latin typeface="Times New Roman" pitchFamily="34" charset="0"/>
                <a:ea typeface="Microsoft Yahei" pitchFamily="34" charset="-122"/>
                <a:cs typeface="Times New Roman" pitchFamily="34" charset="-120"/>
              </a:rPr>
              <a:t>知道解放区的土地改革，简析国民党南京政权覆亡和人民解放</a:t>
            </a:r>
          </a:p>
          <a:p>
            <a:pPr latinLnBrk="1">
              <a:lnSpc>
                <a:spcPts val="5000"/>
              </a:lnSpc>
            </a:pPr>
            <a:r>
              <a:rPr lang="en-US" altLang="zh-CN" sz="2800" b="1" i="0">
                <a:solidFill>
                  <a:srgbClr val="000000"/>
                </a:solidFill>
                <a:latin typeface="Times New Roman" pitchFamily="34" charset="0"/>
                <a:ea typeface="Microsoft Yahei" pitchFamily="34" charset="-122"/>
                <a:cs typeface="Times New Roman" pitchFamily="34" charset="-120"/>
              </a:rPr>
              <a:t>战争迅速胜利的主要原因。</a:t>
            </a:r>
            <a:endParaRPr lang="en-US" altLang="zh-CN" sz="2800"/>
          </a:p>
        </p:txBody>
      </p:sp>
      <p:sp>
        <p:nvSpPr>
          <p:cNvPr id="3" name="C_5_BD#617ad025e?vbadefaultcenterpage=1&amp;parentnodeid=34c37570e&amp;color=0,0,0&amp;vbahtmlprocessed=1&amp;bbb=1" title=""/>
          <p:cNvSpPr/>
          <p:nvPr/>
        </p:nvSpPr>
        <p:spPr>
          <a:xfrm>
            <a:off x="548640" y="2334847"/>
            <a:ext cx="11091672" cy="94996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500"/>
              </a:lnSpc>
            </a:pPr>
            <a:r>
              <a:rPr lang="en-US" altLang="zh-CN" sz="2600" b="1" i="0">
                <a:solidFill>
                  <a:srgbClr val="000000"/>
                </a:solidFill>
                <a:latin typeface="Times New Roman" pitchFamily="34" charset="0"/>
                <a:ea typeface="Microsoft Yahei" pitchFamily="34" charset="-122"/>
                <a:cs typeface="Times New Roman" pitchFamily="34" charset="-120"/>
              </a:rPr>
              <a:t>一、解放区的土地改革</a:t>
            </a:r>
            <a:endParaRPr lang="en-US" altLang="zh-CN" sz="2600"/>
          </a:p>
        </p:txBody>
      </p:sp>
      <p:sp>
        <p:nvSpPr>
          <p:cNvPr id="4" name="P_6_BD#32da205a3?segpoint=1&amp;vbadefaultcenterpage=1&amp;parentnodeid=617ad025e&amp;color=0,0,0&amp;vbahtmlprocessed=1&amp;bbb=1&amp;hasbroken=1" title=""/>
          <p:cNvSpPr/>
          <p:nvPr/>
        </p:nvSpPr>
        <p:spPr>
          <a:xfrm>
            <a:off x="548640" y="2910294"/>
            <a:ext cx="11091672" cy="21509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400"/>
              </a:lnSpc>
            </a:pPr>
            <a:r>
              <a:rPr lang="en-US" altLang="zh-CN" sz="2400" b="1" i="0">
                <a:solidFill>
                  <a:srgbClr val="000000"/>
                </a:solidFill>
                <a:latin typeface="SimSun" pitchFamily="34" charset="0"/>
                <a:ea typeface="SimSun" pitchFamily="34" charset="-122"/>
                <a:cs typeface="SimSun" pitchFamily="34" charset="-120"/>
              </a:rPr>
              <a:t>    </a:t>
            </a:r>
            <a:r>
              <a:rPr lang="en-US" altLang="zh-CN" sz="2400" b="1" i="0">
                <a:solidFill>
                  <a:srgbClr val="000000"/>
                </a:solidFill>
                <a:latin typeface="Calibri" pitchFamily="34" charset="0"/>
                <a:ea typeface="SimSun" pitchFamily="34" charset="-122"/>
                <a:cs typeface="Calibri" pitchFamily="34" charset="-120"/>
              </a:rPr>
              <a:t>1.背景：抗日战争胜利后，中国共产党适时调整了土地政策，将抗战时期的</a:t>
            </a:r>
          </a:p>
          <a:p>
            <a:pPr latinLnBrk="1">
              <a:lnSpc>
                <a:spcPts val="4400"/>
              </a:lnSpc>
            </a:pPr>
            <a:r>
              <a:rPr lang="en-US" altLang="zh-CN" sz="2400" i="0">
                <a:solidFill>
                  <a:srgbClr val="000000"/>
                </a:solidFill>
                <a:latin typeface="SimSun" pitchFamily="34" charset="0"/>
                <a:ea typeface="SimSun" pitchFamily="34" charset="-122"/>
                <a:cs typeface="SimSun" pitchFamily="34" charset="-120"/>
              </a:rPr>
              <a:t>__________</a:t>
            </a:r>
            <a:r>
              <a:rPr lang="en-US" altLang="zh-CN" sz="2400" b="1" i="0">
                <a:solidFill>
                  <a:srgbClr val="000000"/>
                </a:solidFill>
                <a:latin typeface="Calibri" pitchFamily="34" charset="0"/>
                <a:ea typeface="SimSun" pitchFamily="34" charset="-122"/>
                <a:cs typeface="Calibri" pitchFamily="34" charset="-120"/>
              </a:rPr>
              <a:t>政策改为实行</a:t>
            </a:r>
            <a:r>
              <a:rPr lang="en-US" altLang="zh-CN" sz="2400" i="0">
                <a:solidFill>
                  <a:srgbClr val="000000"/>
                </a:solidFill>
                <a:latin typeface="SimSun" pitchFamily="34" charset="0"/>
                <a:ea typeface="SimSun" pitchFamily="34" charset="-122"/>
                <a:cs typeface="SimSun" pitchFamily="34" charset="-120"/>
              </a:rPr>
              <a:t>____________</a:t>
            </a:r>
            <a:r>
              <a:rPr lang="en-US" altLang="zh-CN" sz="2400" b="1" i="0">
                <a:solidFill>
                  <a:srgbClr val="000000"/>
                </a:solidFill>
                <a:latin typeface="Calibri" pitchFamily="34" charset="0"/>
                <a:ea typeface="SimSun" pitchFamily="34" charset="-122"/>
                <a:cs typeface="Calibri" pitchFamily="34" charset="-120"/>
              </a:rPr>
              <a:t>的土地政策。</a:t>
            </a:r>
          </a:p>
          <a:p>
            <a:pPr marL="0" marR="0" lvl="0" indent="0" algn="l" defTabSz="914400" rtl="0" eaLnBrk="1" fontAlgn="auto" latinLnBrk="1" hangingPunct="1">
              <a:lnSpc>
                <a:spcPts val="44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SimSun" panose="02010600030101010101" pitchFamily="2" charset="-122"/>
                <a:ea typeface="SimSun" pitchFamily="34" charset="-122"/>
                <a:cs typeface="SimSun" pitchFamily="34" charset="-120"/>
              </a:rPr>
              <a:t>    </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2.法律依据：</a:t>
            </a:r>
            <a:r>
              <a:rPr kumimoji="0" lang="en-US" altLang="zh-CN" sz="2400" b="0" i="0" u="none" strike="noStrike" kern="1200" cap="none" spc="0" normalizeH="0" baseline="0" noProof="0">
                <a:ln>
                  <a:noFill/>
                </a:ln>
                <a:solidFill>
                  <a:srgbClr val="000000"/>
                </a:solidFill>
                <a:effectLst/>
                <a:uLnTx/>
                <a:uFillTx/>
                <a:latin typeface="SimSun" pitchFamily="34" charset="0"/>
                <a:ea typeface="SimSun" pitchFamily="34" charset="-122"/>
                <a:cs typeface="SimSun" pitchFamily="34" charset="-120"/>
              </a:rPr>
              <a:t>____________________</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（主要内容：没收地主土地，废除封建剥</a:t>
            </a:r>
          </a:p>
          <a:p>
            <a:pPr marL="0" marR="0" lvl="0" indent="0" algn="l" defTabSz="914400" rtl="0" eaLnBrk="1" fontAlgn="auto" latinLnBrk="1" hangingPunct="1">
              <a:lnSpc>
                <a:spcPts val="42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削的土地制度，实行耕者有其田，按照农村人口平均分配土地）。</a:t>
            </a:r>
            <a:endParaRPr lang="en-US" altLang="zh-CN" sz="2400"/>
          </a:p>
        </p:txBody>
      </p:sp>
      <p:sp>
        <p:nvSpPr>
          <p:cNvPr id="6" name="P_6_AN.45_1#32da205a3.blank?vbadefaultcenterpage=1&amp;parentnodeid=617ad025e&amp;color=0,0,0&amp;vbapositionanswer=45&amp;vbahtmlprocessed=1&amp;bbb=1" title=""/>
          <p:cNvSpPr/>
          <p:nvPr/>
        </p:nvSpPr>
        <p:spPr>
          <a:xfrm>
            <a:off x="599440" y="3441154"/>
            <a:ext cx="1446213"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减租减息</a:t>
            </a:r>
            <a:endParaRPr lang="en-US" altLang="zh-CN" sz="2400"/>
          </a:p>
        </p:txBody>
      </p:sp>
      <p:sp>
        <p:nvSpPr>
          <p:cNvPr id="7" name="P_6_AN.46_1#32da205a3.blank?vbadefaultcenterpage=1&amp;parentnodeid=617ad025e&amp;color=0,0,0&amp;vbapositionanswer=46&amp;vbahtmlprocessed=1&amp;bbb=1" title=""/>
          <p:cNvSpPr/>
          <p:nvPr/>
        </p:nvSpPr>
        <p:spPr>
          <a:xfrm>
            <a:off x="3961765" y="3441154"/>
            <a:ext cx="1752600"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耕者有其田</a:t>
            </a:r>
            <a:endParaRPr lang="en-US" altLang="zh-CN" sz="2400"/>
          </a:p>
        </p:txBody>
      </p:sp>
      <p:sp>
        <p:nvSpPr>
          <p:cNvPr id="8" name="P_6_AN.47_1#32da205a3.blank?vbadefaultcenterpage=1&amp;parentnodeid=617ad025e&amp;color=0,0,0&amp;vbapositionanswer=47&amp;vbahtmlprocessed=1&amp;bbb=1" title=""/>
          <p:cNvSpPr/>
          <p:nvPr/>
        </p:nvSpPr>
        <p:spPr>
          <a:xfrm>
            <a:off x="2969578" y="3999954"/>
            <a:ext cx="2978150"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SimSun" pitchFamily="34" charset="-122"/>
                <a:cs typeface="Calibri" pitchFamily="34" charset="-120"/>
              </a:rPr>
              <a:t>《</a:t>
            </a:r>
            <a:r>
              <a:rPr lang="en-US" altLang="zh-CN" sz="2400" b="1" i="0">
                <a:solidFill>
                  <a:srgbClr val="A00021"/>
                </a:solidFill>
                <a:latin typeface="Calibri" pitchFamily="34" charset="0"/>
                <a:ea typeface="楷体" pitchFamily="34" charset="-122"/>
                <a:cs typeface="Calibri" pitchFamily="34" charset="-120"/>
              </a:rPr>
              <a:t>中国土地法大纲</a:t>
            </a:r>
            <a:r>
              <a:rPr lang="en-US" altLang="zh-CN" sz="2400" b="1" i="0">
                <a:solidFill>
                  <a:srgbClr val="A00021"/>
                </a:solidFill>
                <a:latin typeface="Calibri" pitchFamily="34" charset="0"/>
                <a:ea typeface="SimSun" pitchFamily="34" charset="-122"/>
                <a:cs typeface="Calibri" pitchFamily="34" charset="-120"/>
              </a:rPr>
              <a:t>》</a:t>
            </a:r>
            <a:endParaRPr lang="en-US" altLang="zh-CN" sz="2400"/>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animEffect transition="in" filter="wipe(left)">
                                      <p:cBhvr>
                                        <p:cTn id="7" dur="500"/>
                                        <p:tgtEl>
                                          <p:spTgt spid="6">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6">
                                            <p:txEl>
                                              <p:pRg st="0" end="0"/>
                                            </p:txEl>
                                          </p:spTgt>
                                        </p:tgtEl>
                                        <p:attrNameLst>
                                          <p:attrName>style.visibility</p:attrName>
                                        </p:attrNameLst>
                                      </p:cBhvr>
                                      <p:to>
                                        <p:strVal val="visible"/>
                                      </p:to>
                                    </p:set>
                                    <p:animEffect transition="in" filter="wipe(left)">
                                      <p:cBhvr>
                                        <p:cTn id="10" dur="500"/>
                                        <p:tgtEl>
                                          <p:spTgt spid="6">
                                            <p:txEl>
                                              <p:pRg st="0" end="0"/>
                                            </p:txEl>
                                          </p:spTgt>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2" presetClass="entr" presetSubtype="8" dur="500" fill="hold" grpId="0" nodeType="clickEffect">
                                  <p:stCondLst>
                                    <p:cond delay="0"/>
                                  </p:stCondLst>
                                  <p:childTnLst>
                                    <p:set>
                                      <p:cBhvr>
                                        <p:cTn id="14" dur="1" fill="hold">
                                          <p:stCondLst>
                                            <p:cond delay="0"/>
                                          </p:stCondLst>
                                        </p:cTn>
                                        <p:tgtEl>
                                          <p:spTgt spid="7">
                                            <p:bg/>
                                          </p:spTgt>
                                        </p:tgtEl>
                                        <p:attrNameLst>
                                          <p:attrName>style.visibility</p:attrName>
                                        </p:attrNameLst>
                                      </p:cBhvr>
                                      <p:to>
                                        <p:strVal val="visible"/>
                                      </p:to>
                                    </p:set>
                                    <p:animEffect transition="in" filter="wipe(left)">
                                      <p:cBhvr>
                                        <p:cTn id="15" dur="500"/>
                                        <p:tgtEl>
                                          <p:spTgt spid="7">
                                            <p:bg/>
                                          </p:spTgt>
                                        </p:tgtEl>
                                      </p:cBhvr>
                                    </p:animEffect>
                                  </p:childTnLst>
                                </p:cTn>
                              </p:par>
                              <p:par>
                                <p:cTn id="16" presetID="22" presetClass="entr" presetSubtype="8" dur="500" fill="hold" grpId="0" nodeType="withEffect">
                                  <p:stCondLst>
                                    <p:cond delay="0"/>
                                  </p:stCondLst>
                                  <p:childTnLst>
                                    <p:set>
                                      <p:cBhvr>
                                        <p:cTn id="17" dur="1" fill="hold">
                                          <p:stCondLst>
                                            <p:cond delay="0"/>
                                          </p:stCondLst>
                                        </p:cTn>
                                        <p:tgtEl>
                                          <p:spTgt spid="7">
                                            <p:txEl>
                                              <p:pRg st="0" end="0"/>
                                            </p:txEl>
                                          </p:spTgt>
                                        </p:tgtEl>
                                        <p:attrNameLst>
                                          <p:attrName>style.visibility</p:attrName>
                                        </p:attrNameLst>
                                      </p:cBhvr>
                                      <p:to>
                                        <p:strVal val="visible"/>
                                      </p:to>
                                    </p:set>
                                    <p:animEffect transition="in" filter="wipe(left)">
                                      <p:cBhvr>
                                        <p:cTn id="18" dur="500"/>
                                        <p:tgtEl>
                                          <p:spTgt spid="7">
                                            <p:txEl>
                                              <p:pRg st="0" end="0"/>
                                            </p:txEl>
                                          </p:spTgt>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22" presetClass="entr" presetSubtype="8" dur="500" fill="hold" grpId="0" nodeType="clickEffect">
                                  <p:stCondLst>
                                    <p:cond delay="0"/>
                                  </p:stCondLst>
                                  <p:childTnLst>
                                    <p:set>
                                      <p:cBhvr>
                                        <p:cTn id="22" dur="1" fill="hold">
                                          <p:stCondLst>
                                            <p:cond delay="0"/>
                                          </p:stCondLst>
                                        </p:cTn>
                                        <p:tgtEl>
                                          <p:spTgt spid="8">
                                            <p:bg/>
                                          </p:spTgt>
                                        </p:tgtEl>
                                        <p:attrNameLst>
                                          <p:attrName>style.visibility</p:attrName>
                                        </p:attrNameLst>
                                      </p:cBhvr>
                                      <p:to>
                                        <p:strVal val="visible"/>
                                      </p:to>
                                    </p:set>
                                    <p:animEffect transition="in" filter="wipe(left)">
                                      <p:cBhvr>
                                        <p:cTn id="23" dur="500"/>
                                        <p:tgtEl>
                                          <p:spTgt spid="8">
                                            <p:bg/>
                                          </p:spTgt>
                                        </p:tgtEl>
                                      </p:cBhvr>
                                    </p:animEffect>
                                  </p:childTnLst>
                                </p:cTn>
                              </p:par>
                              <p:par>
                                <p:cTn id="24" presetID="22" presetClass="entr" presetSubtype="8" dur="500" fill="hold" grpId="0" nodeType="withEffect">
                                  <p:stCondLst>
                                    <p:cond delay="0"/>
                                  </p:stCondLst>
                                  <p:childTnLst>
                                    <p:set>
                                      <p:cBhvr>
                                        <p:cTn id="25" dur="1" fill="hold">
                                          <p:stCondLst>
                                            <p:cond delay="0"/>
                                          </p:stCondLst>
                                        </p:cTn>
                                        <p:tgtEl>
                                          <p:spTgt spid="8">
                                            <p:txEl>
                                              <p:pRg st="0" end="0"/>
                                            </p:txEl>
                                          </p:spTgt>
                                        </p:tgtEl>
                                        <p:attrNameLst>
                                          <p:attrName>style.visibility</p:attrName>
                                        </p:attrNameLst>
                                      </p:cBhvr>
                                      <p:to>
                                        <p:strVal val="visible"/>
                                      </p:to>
                                    </p:set>
                                    <p:animEffect transition="in" filter="wipe(left)">
                                      <p:cBhvr>
                                        <p:cTn id="26"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animBg="1"/>
      <p:bldP spid="7" grpId="0" uiExpand="1" build="p" animBg="1"/>
      <p:bldP spid="8" grpId="0" uiExpand="1" build="p" animBg="1"/>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Slide 16">
    <p:spTree>
      <p:nvGrpSpPr>
        <p:cNvPr id="1" name=""/>
        <p:cNvGrpSpPr/>
        <p:nvPr/>
      </p:nvGrpSpPr>
      <p:grpSpPr>
        <a:xfrm>
          <a:off x="0" y="0"/>
          <a:ext cx="0" cy="0"/>
        </a:xfrm>
      </p:grpSpPr>
      <p:sp>
        <p:nvSpPr>
          <p:cNvPr id="2" name="P_6_BD#32da205a3?segpoint=1&amp;vbadefaultcenterpage=1&amp;parentnodeid=617ad025e&amp;color=0,0,0&amp;vbahtmlprocessed=1&amp;bbb=1&amp;hasbroken=1" title=""/>
          <p:cNvSpPr/>
          <p:nvPr/>
        </p:nvSpPr>
        <p:spPr>
          <a:xfrm>
            <a:off x="548640" y="1761466"/>
            <a:ext cx="11091672" cy="38273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400"/>
              </a:lnSpc>
            </a:pPr>
            <a:r>
              <a:rPr lang="en-US" altLang="zh-CN" sz="2400" b="1" i="0">
                <a:solidFill>
                  <a:srgbClr val="000000"/>
                </a:solidFill>
                <a:latin typeface="SimSun" pitchFamily="34" charset="0"/>
                <a:ea typeface="SimSun" pitchFamily="34" charset="-122"/>
                <a:cs typeface="SimSun" pitchFamily="34" charset="-120"/>
              </a:rPr>
              <a:t>    </a:t>
            </a:r>
            <a:r>
              <a:rPr lang="en-US" altLang="zh-CN" sz="2400" b="1" i="0">
                <a:solidFill>
                  <a:srgbClr val="000000"/>
                </a:solidFill>
                <a:latin typeface="Calibri" pitchFamily="34" charset="0"/>
                <a:ea typeface="SimSun" pitchFamily="34" charset="-122"/>
                <a:cs typeface="Calibri" pitchFamily="34" charset="-120"/>
              </a:rPr>
              <a:t>3.总路线：依靠贫雇农，团结中农，有步骤地、有分别地消灭封建性剥削的土</a:t>
            </a:r>
          </a:p>
          <a:p>
            <a:pPr latinLnBrk="1">
              <a:lnSpc>
                <a:spcPts val="4400"/>
              </a:lnSpc>
            </a:pPr>
            <a:r>
              <a:rPr lang="en-US" altLang="zh-CN" sz="2400" b="1" i="0">
                <a:solidFill>
                  <a:srgbClr val="000000"/>
                </a:solidFill>
                <a:latin typeface="Calibri" pitchFamily="34" charset="0"/>
                <a:ea typeface="SimSun" pitchFamily="34" charset="-122"/>
                <a:cs typeface="Calibri" pitchFamily="34" charset="-120"/>
              </a:rPr>
              <a:t>地制度，发展农业生产。</a:t>
            </a:r>
          </a:p>
          <a:p>
            <a:pPr marL="0" marR="0" lvl="0" indent="0" algn="l" defTabSz="914400" rtl="0" eaLnBrk="1" fontAlgn="auto" latinLnBrk="1" hangingPunct="1">
              <a:lnSpc>
                <a:spcPts val="44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SimSun" panose="02010600030101010101" pitchFamily="2" charset="-122"/>
                <a:ea typeface="SimSun" pitchFamily="34" charset="-122"/>
                <a:cs typeface="SimSun" pitchFamily="34" charset="-120"/>
              </a:rPr>
              <a:t>    </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4.结果：解放区的土地改革历时一年多顺利完成，广大农民分得了土地、房屋、</a:t>
            </a:r>
          </a:p>
          <a:p>
            <a:pPr marL="0" marR="0" lvl="0" indent="0" algn="l" defTabSz="914400" rtl="0" eaLnBrk="1" fontAlgn="auto" latinLnBrk="1" hangingPunct="1">
              <a:lnSpc>
                <a:spcPts val="44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粮食和衣物。</a:t>
            </a:r>
          </a:p>
          <a:p>
            <a:pPr marL="0" marR="0" lvl="0" indent="0" algn="l" defTabSz="914400" rtl="0" eaLnBrk="1" fontAlgn="auto" latinLnBrk="1" hangingPunct="1">
              <a:lnSpc>
                <a:spcPts val="44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SimSun" panose="02010600030101010101" pitchFamily="2" charset="-122"/>
                <a:ea typeface="SimSun" pitchFamily="34" charset="-122"/>
                <a:cs typeface="SimSun" pitchFamily="34" charset="-120"/>
              </a:rPr>
              <a:t>    </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5.意义：解放区的土地改革使农村的阶级关系和土地占有状况发生了根本性变</a:t>
            </a:r>
          </a:p>
          <a:p>
            <a:pPr marL="0" marR="0" lvl="0" indent="0" algn="l" defTabSz="914400" rtl="0" eaLnBrk="1" fontAlgn="auto" latinLnBrk="1" hangingPunct="1">
              <a:lnSpc>
                <a:spcPts val="44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化，</a:t>
            </a:r>
            <a:r>
              <a:rPr kumimoji="0" lang="en-US" altLang="zh-CN" sz="2400" b="0" i="0" u="none" strike="noStrike" kern="1200" cap="none" spc="0" normalizeH="0" baseline="0" noProof="0">
                <a:ln>
                  <a:noFill/>
                </a:ln>
                <a:solidFill>
                  <a:srgbClr val="000000"/>
                </a:solidFill>
                <a:effectLst/>
                <a:uLnTx/>
                <a:uFillTx/>
                <a:latin typeface="SimSun" pitchFamily="34" charset="0"/>
                <a:ea typeface="SimSun" pitchFamily="34" charset="-122"/>
                <a:cs typeface="SimSun" pitchFamily="34" charset="-120"/>
              </a:rPr>
              <a:t>______________________________</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。翻身农民踊跃参军参战，</a:t>
            </a:r>
            <a:r>
              <a:rPr kumimoji="0" lang="en-US" altLang="zh-CN" sz="2400" b="0" i="0" u="none" strike="noStrike" kern="1200" cap="none" spc="0" normalizeH="0" baseline="0" noProof="0">
                <a:ln>
                  <a:noFill/>
                </a:ln>
                <a:solidFill>
                  <a:srgbClr val="000000"/>
                </a:solidFill>
                <a:effectLst/>
                <a:uLnTx/>
                <a:uFillTx/>
                <a:latin typeface="SimSun" pitchFamily="34" charset="0"/>
                <a:ea typeface="SimSun" pitchFamily="34" charset="-122"/>
                <a:cs typeface="SimSun" pitchFamily="34" charset="-120"/>
              </a:rPr>
              <a:t>______________</a:t>
            </a:r>
          </a:p>
          <a:p>
            <a:pPr marL="0" marR="0" lvl="0" indent="0" algn="l" defTabSz="914400" rtl="0" eaLnBrk="1" fontAlgn="auto" latinLnBrk="1" hangingPunct="1">
              <a:lnSpc>
                <a:spcPts val="4200"/>
              </a:lnSpc>
              <a:spcBef>
                <a:spcPct val="0"/>
              </a:spcBef>
              <a:spcAft>
                <a:spcPct val="0"/>
              </a:spcAft>
              <a:buClrTx/>
              <a:buSzTx/>
              <a:buFontTx/>
              <a:buNone/>
              <a:defRPr/>
            </a:pPr>
            <a:r>
              <a:rPr kumimoji="0" lang="en-US" altLang="zh-CN" sz="2400" b="0" i="0" u="none" strike="noStrike" kern="1200" cap="none" spc="0" normalizeH="0" baseline="0" noProof="0">
                <a:ln>
                  <a:noFill/>
                </a:ln>
                <a:solidFill>
                  <a:srgbClr val="000000"/>
                </a:solidFill>
                <a:effectLst/>
                <a:uLnTx/>
                <a:uFillTx/>
                <a:latin typeface="SimSun" pitchFamily="34" charset="0"/>
                <a:ea typeface="SimSun" pitchFamily="34" charset="-122"/>
                <a:cs typeface="SimSun" pitchFamily="34" charset="-120"/>
              </a:rPr>
              <a:t>___________________________________</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a:t>
            </a:r>
            <a:endParaRPr lang="en-US" altLang="zh-CN" sz="2400"/>
          </a:p>
        </p:txBody>
      </p:sp>
      <p:sp>
        <p:nvSpPr>
          <p:cNvPr id="5" name="P_6_AN.48_1#32da205a3.blank?vbadefaultcenterpage=1&amp;parentnodeid=617ad025e&amp;color=0,0,0&amp;vbapositionanswer=48&amp;vbahtmlprocessed=1&amp;bbb=1" title=""/>
          <p:cNvSpPr/>
          <p:nvPr/>
        </p:nvSpPr>
        <p:spPr>
          <a:xfrm>
            <a:off x="1199515" y="4527525"/>
            <a:ext cx="4510088"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激发了农民革命和生产的积极性</a:t>
            </a:r>
            <a:endParaRPr lang="en-US" altLang="zh-CN" sz="2400"/>
          </a:p>
        </p:txBody>
      </p:sp>
      <p:sp>
        <p:nvSpPr>
          <p:cNvPr id="6" name="P_6_AN.49_1#32da205a3.blank?vbadefaultcenterpage=1&amp;parentnodeid=617ad025e&amp;color=0,0,0&amp;vbapositionanswer=49&amp;vbahtmlprocessed=1&amp;bbb=1&amp;hasbroken=1" title=""/>
          <p:cNvSpPr/>
          <p:nvPr/>
        </p:nvSpPr>
        <p:spPr>
          <a:xfrm>
            <a:off x="548640" y="4527525"/>
            <a:ext cx="11091672" cy="103339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atinLnBrk="1">
              <a:lnSpc>
                <a:spcPts val="4400"/>
              </a:lnSpc>
            </a:pPr>
            <a:r>
              <a:rPr lang="en-US" altLang="zh-CN" sz="2400" b="1" i="0">
                <a:solidFill>
                  <a:srgbClr val="A00021"/>
                </a:solidFill>
                <a:latin typeface="SimSun" panose="02010600030101010101" pitchFamily="2" charset="-122"/>
                <a:ea typeface="楷体" pitchFamily="34" charset="-122"/>
                <a:cs typeface="Calibri" pitchFamily="34" charset="-120"/>
              </a:rPr>
              <a:t>                                                           </a:t>
            </a:r>
            <a:r>
              <a:rPr lang="en-US" altLang="zh-CN" sz="2400" b="1" i="0">
                <a:solidFill>
                  <a:srgbClr val="A00021"/>
                </a:solidFill>
                <a:latin typeface="Calibri" pitchFamily="34" charset="0"/>
                <a:ea typeface="楷体" pitchFamily="34" charset="-122"/>
                <a:cs typeface="Calibri" pitchFamily="34" charset="-120"/>
              </a:rPr>
              <a:t>为人民解放战</a:t>
            </a:r>
          </a:p>
          <a:p>
            <a:pPr latinLnBrk="1">
              <a:lnSpc>
                <a:spcPts val="4200"/>
              </a:lnSpc>
            </a:pPr>
            <a:r>
              <a:rPr lang="en-US" altLang="zh-CN" sz="2400" b="1" i="0">
                <a:solidFill>
                  <a:srgbClr val="A00021"/>
                </a:solidFill>
                <a:latin typeface="Calibri" pitchFamily="34" charset="0"/>
                <a:ea typeface="楷体" pitchFamily="34" charset="-122"/>
                <a:cs typeface="Calibri" pitchFamily="34" charset="-120"/>
              </a:rPr>
              <a:t>争的胜利提供了重要的人力</a:t>
            </a:r>
            <a:r>
              <a:rPr lang="en-US" altLang="zh-CN" sz="2400" b="1" i="0">
                <a:solidFill>
                  <a:srgbClr val="A00021"/>
                </a:solidFill>
                <a:latin typeface="Calibri" pitchFamily="34" charset="0"/>
                <a:ea typeface="SimSun" pitchFamily="34" charset="-122"/>
                <a:cs typeface="Calibri" pitchFamily="34" charset="-120"/>
              </a:rPr>
              <a:t>、</a:t>
            </a:r>
            <a:r>
              <a:rPr lang="en-US" altLang="zh-CN" sz="2400" b="1" i="0">
                <a:solidFill>
                  <a:srgbClr val="A00021"/>
                </a:solidFill>
                <a:latin typeface="Calibri" pitchFamily="34" charset="0"/>
                <a:ea typeface="楷体" pitchFamily="34" charset="-122"/>
                <a:cs typeface="Calibri" pitchFamily="34" charset="-120"/>
              </a:rPr>
              <a:t>物力保障</a:t>
            </a:r>
            <a:endParaRPr lang="en-US" altLang="zh-CN" sz="2400"/>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wipe(left)">
                                      <p:cBhvr>
                                        <p:cTn id="7" dur="500"/>
                                        <p:tgtEl>
                                          <p:spTgt spid="5">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5">
                                            <p:txEl>
                                              <p:pRg st="0" end="0"/>
                                            </p:txEl>
                                          </p:spTgt>
                                        </p:tgtEl>
                                        <p:attrNameLst>
                                          <p:attrName>style.visibility</p:attrName>
                                        </p:attrNameLst>
                                      </p:cBhvr>
                                      <p:to>
                                        <p:strVal val="visible"/>
                                      </p:to>
                                    </p:set>
                                    <p:animEffect transition="in" filter="wipe(left)">
                                      <p:cBhvr>
                                        <p:cTn id="10" dur="500"/>
                                        <p:tgtEl>
                                          <p:spTgt spid="5">
                                            <p:txEl>
                                              <p:pRg st="0" end="0"/>
                                            </p:txEl>
                                          </p:spTgt>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2" presetClass="entr" presetSubtype="8" dur="500" fill="hold" grpId="0" nodeType="clickEffect">
                                  <p:stCondLst>
                                    <p:cond delay="0"/>
                                  </p:stCondLst>
                                  <p:childTnLst>
                                    <p:set>
                                      <p:cBhvr>
                                        <p:cTn id="14" dur="1" fill="hold">
                                          <p:stCondLst>
                                            <p:cond delay="0"/>
                                          </p:stCondLst>
                                        </p:cTn>
                                        <p:tgtEl>
                                          <p:spTgt spid="6">
                                            <p:bg/>
                                          </p:spTgt>
                                        </p:tgtEl>
                                        <p:attrNameLst>
                                          <p:attrName>style.visibility</p:attrName>
                                        </p:attrNameLst>
                                      </p:cBhvr>
                                      <p:to>
                                        <p:strVal val="visible"/>
                                      </p:to>
                                    </p:set>
                                    <p:animEffect transition="in" filter="wipe(left)">
                                      <p:cBhvr>
                                        <p:cTn id="15" dur="500"/>
                                        <p:tgtEl>
                                          <p:spTgt spid="6">
                                            <p:bg/>
                                          </p:spTgt>
                                        </p:tgtEl>
                                      </p:cBhvr>
                                    </p:animEffect>
                                  </p:childTnLst>
                                </p:cTn>
                              </p:par>
                              <p:par>
                                <p:cTn id="16" presetID="22" presetClass="entr" presetSubtype="8" dur="500" fill="hold" grpId="0" nodeType="withEffect">
                                  <p:stCondLst>
                                    <p:cond delay="0"/>
                                  </p:stCondLst>
                                  <p:childTnLst>
                                    <p:set>
                                      <p:cBhvr>
                                        <p:cTn id="17" dur="1" fill="hold">
                                          <p:stCondLst>
                                            <p:cond delay="0"/>
                                          </p:stCondLst>
                                        </p:cTn>
                                        <p:tgtEl>
                                          <p:spTgt spid="6">
                                            <p:txEl>
                                              <p:pRg st="0" end="0"/>
                                            </p:txEl>
                                          </p:spTgt>
                                        </p:tgtEl>
                                        <p:attrNameLst>
                                          <p:attrName>style.visibility</p:attrName>
                                        </p:attrNameLst>
                                      </p:cBhvr>
                                      <p:to>
                                        <p:strVal val="visible"/>
                                      </p:to>
                                    </p:set>
                                    <p:animEffect transition="in" filter="wipe(left)">
                                      <p:cBhvr>
                                        <p:cTn id="18" dur="500"/>
                                        <p:tgtEl>
                                          <p:spTgt spid="6">
                                            <p:txEl>
                                              <p:pRg st="0" end="0"/>
                                            </p:txEl>
                                          </p:spTgt>
                                        </p:tgtEl>
                                      </p:cBhvr>
                                    </p:animEffect>
                                  </p:childTnLst>
                                </p:cTn>
                              </p:par>
                              <p:par>
                                <p:cTn id="19" presetID="22" presetClass="entr" presetSubtype="8" dur="500" fill="hold" grpId="0" nodeType="withEffect">
                                  <p:stCondLst>
                                    <p:cond delay="0"/>
                                  </p:stCondLst>
                                  <p:childTnLst>
                                    <p:set>
                                      <p:cBhvr>
                                        <p:cTn id="20" dur="1" fill="hold">
                                          <p:stCondLst>
                                            <p:cond delay="0"/>
                                          </p:stCondLst>
                                        </p:cTn>
                                        <p:tgtEl>
                                          <p:spTgt spid="6">
                                            <p:txEl>
                                              <p:pRg st="1" end="1"/>
                                            </p:txEl>
                                          </p:spTgt>
                                        </p:tgtEl>
                                        <p:attrNameLst>
                                          <p:attrName>style.visibility</p:attrName>
                                        </p:attrNameLst>
                                      </p:cBhvr>
                                      <p:to>
                                        <p:strVal val="visible"/>
                                      </p:to>
                                    </p:set>
                                    <p:animEffect transition="in" filter="wipe(left)">
                                      <p:cBhvr>
                                        <p:cTn id="21"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animBg="1"/>
      <p:bldP spid="6" grpId="0" uiExpand="1" build="p" animBg="1"/>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Slide 17">
    <p:spTree>
      <p:nvGrpSpPr>
        <p:cNvPr id="1" name=""/>
        <p:cNvGrpSpPr/>
        <p:nvPr/>
      </p:nvGrpSpPr>
      <p:grpSpPr>
        <a:xfrm>
          <a:off x="0" y="0"/>
          <a:ext cx="0" cy="0"/>
        </a:xfrm>
      </p:grpSpPr>
      <p:sp>
        <p:nvSpPr>
          <p:cNvPr id="2" name="C_5_BD#3f75b2c7c?vbadefaultcenterpage=1&amp;parentnodeid=34c37570e&amp;color=0,0,0&amp;vbahtmlprocessed=1&amp;bbb=1" title=""/>
          <p:cNvSpPr/>
          <p:nvPr/>
        </p:nvSpPr>
        <p:spPr>
          <a:xfrm>
            <a:off x="548640" y="1062000"/>
            <a:ext cx="11091672" cy="94996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500"/>
              </a:lnSpc>
            </a:pPr>
            <a:r>
              <a:rPr lang="en-US" altLang="zh-CN" sz="2600" b="1" i="0">
                <a:solidFill>
                  <a:srgbClr val="000000"/>
                </a:solidFill>
                <a:latin typeface="Times New Roman" pitchFamily="34" charset="0"/>
                <a:ea typeface="Microsoft Yahei" pitchFamily="34" charset="-122"/>
                <a:cs typeface="Times New Roman" pitchFamily="34" charset="-120"/>
              </a:rPr>
              <a:t>二、国民党南京政权覆亡的主要原因</a:t>
            </a:r>
            <a:endParaRPr lang="en-US" altLang="zh-CN" sz="2600"/>
          </a:p>
        </p:txBody>
      </p:sp>
      <p:sp>
        <p:nvSpPr>
          <p:cNvPr id="3" name="P_6_BD#3b4a9e621?segpoint=1&amp;vbadefaultcenterpage=1&amp;parentnodeid=3f75b2c7c&amp;color=0,0,0&amp;vbahtmlprocessed=1&amp;bbb=1" title=""/>
          <p:cNvSpPr/>
          <p:nvPr/>
        </p:nvSpPr>
        <p:spPr>
          <a:xfrm>
            <a:off x="548640" y="1640294"/>
            <a:ext cx="11091672" cy="21509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400"/>
              </a:lnSpc>
            </a:pPr>
            <a:r>
              <a:rPr lang="en-US" altLang="zh-CN" sz="2400" b="1" i="0">
                <a:solidFill>
                  <a:srgbClr val="000000"/>
                </a:solidFill>
                <a:latin typeface="SimSun" pitchFamily="34" charset="0"/>
                <a:ea typeface="SimSun" pitchFamily="34" charset="-122"/>
                <a:cs typeface="SimSun" pitchFamily="34" charset="-120"/>
              </a:rPr>
              <a:t>    </a:t>
            </a:r>
            <a:r>
              <a:rPr lang="en-US" altLang="zh-CN" sz="2400" b="1" i="0">
                <a:solidFill>
                  <a:srgbClr val="000000"/>
                </a:solidFill>
                <a:latin typeface="Calibri" pitchFamily="34" charset="0"/>
                <a:ea typeface="SimSun" pitchFamily="34" charset="-122"/>
                <a:cs typeface="Calibri" pitchFamily="34" charset="-120"/>
              </a:rPr>
              <a:t>1.政治上：实行一党独裁，缺乏民主，</a:t>
            </a:r>
            <a:r>
              <a:rPr lang="en-US" altLang="zh-CN" sz="2400" i="0">
                <a:solidFill>
                  <a:srgbClr val="000000"/>
                </a:solidFill>
                <a:latin typeface="SimSun" pitchFamily="34" charset="0"/>
                <a:ea typeface="SimSun" pitchFamily="34" charset="-122"/>
                <a:cs typeface="SimSun" pitchFamily="34" charset="-120"/>
              </a:rPr>
              <a:t>__________</a:t>
            </a:r>
            <a:r>
              <a:rPr lang="en-US" altLang="zh-CN" sz="2400" b="1" i="0">
                <a:solidFill>
                  <a:srgbClr val="000000"/>
                </a:solidFill>
                <a:latin typeface="Calibri" pitchFamily="34" charset="0"/>
                <a:ea typeface="SimSun" pitchFamily="34" charset="-122"/>
                <a:cs typeface="Calibri" pitchFamily="34" charset="-120"/>
              </a:rPr>
              <a:t>。</a:t>
            </a:r>
          </a:p>
          <a:p>
            <a:pPr algn="l" latinLnBrk="1">
              <a:lnSpc>
                <a:spcPts val="4400"/>
              </a:lnSpc>
            </a:pPr>
            <a:r>
              <a:rPr kumimoji="0" lang="en-US" altLang="zh-CN" sz="2400" b="1" i="0" u="none" strike="noStrike" kern="1200" cap="none" spc="0" normalizeH="0" baseline="0" noProof="0">
                <a:ln>
                  <a:noFill/>
                </a:ln>
                <a:solidFill>
                  <a:srgbClr val="000000"/>
                </a:solidFill>
                <a:effectLst/>
                <a:uLnTx/>
                <a:uFillTx/>
                <a:latin typeface="SimSun" panose="02010600030101010101" pitchFamily="2" charset="-122"/>
                <a:ea typeface="SimSun" pitchFamily="34" charset="-122"/>
                <a:cs typeface="SimSun" pitchFamily="34" charset="-120"/>
              </a:rPr>
              <a:t>    </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2.经济上：大地主大资产阶级垄断国家大量财富，百姓生活困难。</a:t>
            </a:r>
          </a:p>
          <a:p>
            <a:pPr algn="l" latinLnBrk="1">
              <a:lnSpc>
                <a:spcPts val="4400"/>
              </a:lnSpc>
            </a:pPr>
            <a:r>
              <a:rPr kumimoji="0" lang="en-US" altLang="zh-CN" sz="2400" b="1" i="0" u="none" strike="noStrike" kern="1200" cap="none" spc="0" normalizeH="0" baseline="0" noProof="0">
                <a:ln>
                  <a:noFill/>
                </a:ln>
                <a:solidFill>
                  <a:srgbClr val="000000"/>
                </a:solidFill>
                <a:effectLst/>
                <a:uLnTx/>
                <a:uFillTx/>
                <a:latin typeface="SimSun" panose="02010600030101010101" pitchFamily="2" charset="-122"/>
                <a:ea typeface="SimSun" pitchFamily="34" charset="-122"/>
                <a:cs typeface="SimSun" pitchFamily="34" charset="-120"/>
              </a:rPr>
              <a:t>    </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3.军事上：战略错误，军队厌战，士气低落。</a:t>
            </a:r>
          </a:p>
          <a:p>
            <a:pPr algn="l" latinLnBrk="1">
              <a:lnSpc>
                <a:spcPts val="4200"/>
              </a:lnSpc>
            </a:pPr>
            <a:r>
              <a:rPr kumimoji="0" lang="en-US" altLang="zh-CN" sz="2400" b="1" i="0" u="none" strike="noStrike" kern="1200" cap="none" spc="0" normalizeH="0" baseline="0" noProof="0">
                <a:ln>
                  <a:noFill/>
                </a:ln>
                <a:solidFill>
                  <a:srgbClr val="000000"/>
                </a:solidFill>
                <a:effectLst/>
                <a:uLnTx/>
                <a:uFillTx/>
                <a:latin typeface="SimSun" panose="02010600030101010101" pitchFamily="2" charset="-122"/>
                <a:ea typeface="SimSun" pitchFamily="34" charset="-122"/>
                <a:cs typeface="SimSun" pitchFamily="34" charset="-120"/>
              </a:rPr>
              <a:t>    </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4.思想上：发动内战，失去人心，丧失民众支持。</a:t>
            </a:r>
            <a:endParaRPr lang="en-US" altLang="zh-CN" sz="2400"/>
          </a:p>
        </p:txBody>
      </p:sp>
      <p:sp>
        <p:nvSpPr>
          <p:cNvPr id="7" name="P_6_AN.50_1#3b4a9e621.blank?vbadefaultcenterpage=1&amp;parentnodeid=3f75b2c7c&amp;color=0,0,0&amp;vbapositionanswer=50&amp;vbahtmlprocessed=1&amp;bbb=1" title=""/>
          <p:cNvSpPr/>
          <p:nvPr/>
        </p:nvSpPr>
        <p:spPr>
          <a:xfrm>
            <a:off x="6352540" y="1612354"/>
            <a:ext cx="1446213"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统治腐败</a:t>
            </a:r>
            <a:endParaRPr lang="en-US" altLang="zh-CN" sz="2400"/>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7">
                                            <p:bg/>
                                          </p:spTgt>
                                        </p:tgtEl>
                                        <p:attrNameLst>
                                          <p:attrName>style.visibility</p:attrName>
                                        </p:attrNameLst>
                                      </p:cBhvr>
                                      <p:to>
                                        <p:strVal val="visible"/>
                                      </p:to>
                                    </p:set>
                                    <p:animEffect transition="in" filter="wipe(left)">
                                      <p:cBhvr>
                                        <p:cTn id="7" dur="500"/>
                                        <p:tgtEl>
                                          <p:spTgt spid="7">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7">
                                            <p:txEl>
                                              <p:pRg st="0" end="0"/>
                                            </p:txEl>
                                          </p:spTgt>
                                        </p:tgtEl>
                                        <p:attrNameLst>
                                          <p:attrName>style.visibility</p:attrName>
                                        </p:attrNameLst>
                                      </p:cBhvr>
                                      <p:to>
                                        <p:strVal val="visible"/>
                                      </p:to>
                                    </p:set>
                                    <p:animEffect transition="in" filter="wipe(left)">
                                      <p:cBhvr>
                                        <p:cTn id="10"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uiExpand="1" build="p" animBg="1"/>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Slide 18">
    <p:spTree>
      <p:nvGrpSpPr>
        <p:cNvPr id="1" name=""/>
        <p:cNvGrpSpPr/>
        <p:nvPr/>
      </p:nvGrpSpPr>
      <p:grpSpPr>
        <a:xfrm>
          <a:off x="0" y="0"/>
          <a:ext cx="0" cy="0"/>
        </a:xfrm>
      </p:grpSpPr>
      <p:sp>
        <p:nvSpPr>
          <p:cNvPr id="2" name="C_5_BD#dd9200e4f?vbadefaultcenterpage=1&amp;parentnodeid=34c37570e&amp;color=0,0,0&amp;vbahtmlprocessed=1&amp;bbb=1" title=""/>
          <p:cNvSpPr/>
          <p:nvPr/>
        </p:nvSpPr>
        <p:spPr>
          <a:xfrm>
            <a:off x="548640" y="1062000"/>
            <a:ext cx="11091672" cy="94996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500"/>
              </a:lnSpc>
            </a:pPr>
            <a:r>
              <a:rPr lang="en-US" altLang="zh-CN" sz="2600" b="1" i="0">
                <a:solidFill>
                  <a:srgbClr val="000000"/>
                </a:solidFill>
                <a:latin typeface="Times New Roman" pitchFamily="34" charset="0"/>
                <a:ea typeface="Microsoft Yahei" pitchFamily="34" charset="-122"/>
                <a:cs typeface="Times New Roman" pitchFamily="34" charset="-120"/>
              </a:rPr>
              <a:t>三、人民解放战争迅速胜利的主要原因</a:t>
            </a:r>
            <a:endParaRPr lang="en-US" altLang="zh-CN" sz="2600"/>
          </a:p>
        </p:txBody>
      </p:sp>
      <p:sp>
        <p:nvSpPr>
          <p:cNvPr id="3" name="P_6_BD#c4901d999?segpoint=1&amp;vbadefaultcenterpage=1&amp;parentnodeid=dd9200e4f&amp;color=0,0,0&amp;vbahtmlprocessed=1&amp;bbb=1" title=""/>
          <p:cNvSpPr/>
          <p:nvPr/>
        </p:nvSpPr>
        <p:spPr>
          <a:xfrm>
            <a:off x="548640" y="1640294"/>
            <a:ext cx="11091672" cy="15921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400"/>
              </a:lnSpc>
            </a:pPr>
            <a:r>
              <a:rPr lang="en-US" altLang="zh-CN" sz="2400" b="1" i="0">
                <a:solidFill>
                  <a:srgbClr val="000000"/>
                </a:solidFill>
                <a:latin typeface="SimSun" pitchFamily="34" charset="0"/>
                <a:ea typeface="SimSun" pitchFamily="34" charset="-122"/>
                <a:cs typeface="SimSun" pitchFamily="34" charset="-120"/>
              </a:rPr>
              <a:t>    </a:t>
            </a:r>
            <a:r>
              <a:rPr lang="en-US" altLang="zh-CN" sz="2400" b="1" i="0">
                <a:solidFill>
                  <a:srgbClr val="000000"/>
                </a:solidFill>
                <a:latin typeface="Calibri" pitchFamily="34" charset="0"/>
                <a:ea typeface="SimSun" pitchFamily="34" charset="-122"/>
                <a:cs typeface="Calibri" pitchFamily="34" charset="-120"/>
              </a:rPr>
              <a:t>1.中国共产党的正确领导与正确的战略战术。</a:t>
            </a:r>
          </a:p>
          <a:p>
            <a:pPr algn="l" latinLnBrk="1">
              <a:lnSpc>
                <a:spcPts val="4400"/>
              </a:lnSpc>
            </a:pPr>
            <a:r>
              <a:rPr kumimoji="0" lang="en-US" altLang="zh-CN" sz="2400" b="1" i="0" u="none" strike="noStrike" kern="1200" cap="none" spc="0" normalizeH="0" baseline="0" noProof="0">
                <a:ln>
                  <a:noFill/>
                </a:ln>
                <a:solidFill>
                  <a:srgbClr val="000000"/>
                </a:solidFill>
                <a:effectLst/>
                <a:uLnTx/>
                <a:uFillTx/>
                <a:latin typeface="SimSun" panose="02010600030101010101" pitchFamily="2" charset="-122"/>
                <a:ea typeface="SimSun" pitchFamily="34" charset="-122"/>
                <a:cs typeface="SimSun" pitchFamily="34" charset="-120"/>
              </a:rPr>
              <a:t>    </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2.</a:t>
            </a:r>
            <a:r>
              <a:rPr kumimoji="0" lang="en-US" altLang="zh-CN" sz="2400" b="0" i="0" u="none" strike="noStrike" kern="1200" cap="none" spc="0" normalizeH="0" baseline="0" noProof="0">
                <a:ln>
                  <a:noFill/>
                </a:ln>
                <a:solidFill>
                  <a:srgbClr val="000000"/>
                </a:solidFill>
                <a:effectLst/>
                <a:uLnTx/>
                <a:uFillTx/>
                <a:latin typeface="SimSun" pitchFamily="34" charset="0"/>
                <a:ea typeface="SimSun" pitchFamily="34" charset="-122"/>
                <a:cs typeface="SimSun" pitchFamily="34" charset="-120"/>
              </a:rPr>
              <a:t>____________________</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a:t>
            </a:r>
          </a:p>
          <a:p>
            <a:pPr algn="l" latinLnBrk="1">
              <a:lnSpc>
                <a:spcPts val="4200"/>
              </a:lnSpc>
            </a:pPr>
            <a:r>
              <a:rPr kumimoji="0" lang="en-US" altLang="zh-CN" sz="2400" b="1" i="0" u="none" strike="noStrike" kern="1200" cap="none" spc="0" normalizeH="0" baseline="0" noProof="0">
                <a:ln>
                  <a:noFill/>
                </a:ln>
                <a:solidFill>
                  <a:srgbClr val="000000"/>
                </a:solidFill>
                <a:effectLst/>
                <a:uLnTx/>
                <a:uFillTx/>
                <a:latin typeface="SimSun" panose="02010600030101010101" pitchFamily="2" charset="-122"/>
                <a:ea typeface="SimSun" pitchFamily="34" charset="-122"/>
                <a:cs typeface="SimSun" pitchFamily="34" charset="-120"/>
              </a:rPr>
              <a:t>    </a:t>
            </a:r>
            <a:r>
              <a:rPr kumimoji="0" lang="en-US" altLang="zh-CN" sz="2400" b="1" i="0" u="none" strike="noStrike" kern="1200" cap="none" spc="0" normalizeH="0" baseline="0" noProof="0">
                <a:ln>
                  <a:noFill/>
                </a:ln>
                <a:solidFill>
                  <a:srgbClr val="000000"/>
                </a:solidFill>
                <a:effectLst/>
                <a:uLnTx/>
                <a:uFillTx/>
                <a:latin typeface="Calibri" pitchFamily="34" charset="0"/>
                <a:ea typeface="SimSun" pitchFamily="34" charset="-122"/>
                <a:cs typeface="Calibri" pitchFamily="34" charset="-120"/>
              </a:rPr>
              <a:t>3.人民解放军的英勇作战。</a:t>
            </a:r>
            <a:endParaRPr lang="en-US" altLang="zh-CN" sz="2400"/>
          </a:p>
        </p:txBody>
      </p:sp>
      <p:sp>
        <p:nvSpPr>
          <p:cNvPr id="6" name="P_6_AN.51_1#c4901d999.blank?vbadefaultcenterpage=1&amp;parentnodeid=dd9200e4f&amp;color=0,0,0&amp;vbapositionanswer=51&amp;vbahtmlprocessed=1&amp;bbb=1" title=""/>
          <p:cNvSpPr/>
          <p:nvPr/>
        </p:nvSpPr>
        <p:spPr>
          <a:xfrm>
            <a:off x="1437640" y="2171154"/>
            <a:ext cx="2978150"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itchFamily="34" charset="0"/>
                <a:ea typeface="楷体" pitchFamily="34" charset="-122"/>
                <a:cs typeface="Calibri" pitchFamily="34" charset="-120"/>
              </a:rPr>
              <a:t>人民群众的大力支持</a:t>
            </a:r>
            <a:endParaRPr lang="en-US" altLang="zh-CN" sz="2400"/>
          </a:p>
        </p:txBody>
      </p:sp>
      <p:pic>
        <p:nvPicPr>
          <p:cNvPr id="4" name="Picture 4"/>
          <p:cNvPicPr>
            <a:picLocks noChangeAspect="1"/>
          </p:cNvPicPr>
          <p:nvPr/>
        </p:nvPicPr>
        <p:blipFill>
          <a:blip r:embed="rId3"/>
          <a:stretch>
            <a:fillRect/>
          </a:stretch>
        </p:blipFill>
        <p:spPr>
          <a:xfrm flipH="1">
            <a:off x="10490200" y="11734800"/>
            <a:ext cx="0" cy="0"/>
          </a:xfrm>
          <a:prstGeom prst="rect">
            <a:avLst/>
          </a:prstGeom>
          <a:ln>
            <a:noFill/>
          </a:ln>
        </p:spPr>
      </p:pic>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animEffect transition="in" filter="wipe(left)">
                                      <p:cBhvr>
                                        <p:cTn id="7" dur="500"/>
                                        <p:tgtEl>
                                          <p:spTgt spid="6">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6">
                                            <p:txEl>
                                              <p:pRg st="0" end="0"/>
                                            </p:txEl>
                                          </p:spTgt>
                                        </p:tgtEl>
                                        <p:attrNameLst>
                                          <p:attrName>style.visibility</p:attrName>
                                        </p:attrNameLst>
                                      </p:cBhvr>
                                      <p:to>
                                        <p:strVal val="visible"/>
                                      </p:to>
                                    </p:set>
                                    <p:animEffect transition="in" filter="wipe(left)">
                                      <p:cBhvr>
                                        <p:cTn id="10"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animBg="1"/>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Slide 19">
    <p:spTree>
      <p:nvGrpSpPr>
        <p:cNvPr id="1" name=""/>
        <p:cNvGrpSpPr/>
        <p:nvPr/>
      </p:nvGrpSpPr>
      <p:grpSpPr>
        <a:xfrm>
          <a:off x="0" y="0"/>
          <a:ext cx="0" cy="0"/>
        </a:xfrm>
      </p:grpSpPr>
      <p:pic>
        <p:nvPicPr>
          <p:cNvPr id="2" name="C_3_BD#dfd58aeb3?vbadefaultcenterpage=1&amp;parentnodeid=da7b78444&amp;color=0,0,0&amp;vbahtmlprocessed=1" title=""/>
          <p:cNvPicPr>
            <a:picLocks noChangeAspect="1"/>
          </p:cNvPicPr>
          <p:nvPr/>
        </p:nvPicPr>
        <p:blipFill>
          <a:blip r:embed="rId3"/>
          <a:stretch>
            <a:fillRect/>
          </a:stretch>
        </p:blipFill>
        <p:spPr>
          <a:xfrm>
            <a:off x="850392" y="1062000"/>
            <a:ext cx="10488168" cy="557784"/>
          </a:xfrm>
          <a:prstGeom prst="rect">
            <a:avLst/>
          </a:prstGeom>
        </p:spPr>
      </p:pic>
      <p:sp>
        <p:nvSpPr>
          <p:cNvPr id="3" name="QM_4_BD.52_1#812d21806?vbadefaultcenterpage=1&amp;parentnodeid=dfd58aeb3&amp;color=0,0,0&amp;vbahtmlprocessed=1&amp;bbb=1&amp;hasbroken=1" title=""/>
          <p:cNvSpPr/>
          <p:nvPr/>
        </p:nvSpPr>
        <p:spPr>
          <a:xfrm>
            <a:off x="548640" y="1753896"/>
            <a:ext cx="11091672" cy="3268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400"/>
              </a:lnSpc>
            </a:pPr>
            <a:r>
              <a:rPr lang="en-US" altLang="zh-CN" sz="2400" b="1" i="0">
                <a:solidFill>
                  <a:srgbClr val="000000"/>
                </a:solidFill>
                <a:latin typeface="SimSun" pitchFamily="34" charset="0"/>
                <a:ea typeface="SimSun" pitchFamily="34" charset="-122"/>
                <a:cs typeface="SimSun" pitchFamily="34" charset="-120"/>
              </a:rPr>
              <a:t>    </a:t>
            </a:r>
            <a:r>
              <a:rPr lang="en-US" altLang="zh-CN" sz="2400" b="1" i="0">
                <a:solidFill>
                  <a:srgbClr val="000000"/>
                </a:solidFill>
                <a:latin typeface="Times New Roman" pitchFamily="34" charset="0"/>
                <a:ea typeface="KaiTi" pitchFamily="34" charset="-122"/>
                <a:cs typeface="Times New Roman" pitchFamily="34" charset="-120"/>
              </a:rPr>
              <a:t>历史解释——从历史现象中建构历史事物之间的因果关系，形成历史理解，提</a:t>
            </a:r>
          </a:p>
          <a:p>
            <a:pPr latinLnBrk="1">
              <a:lnSpc>
                <a:spcPts val="4400"/>
              </a:lnSpc>
            </a:pPr>
            <a:r>
              <a:rPr lang="en-US" altLang="zh-CN" sz="2400" b="1" i="0">
                <a:solidFill>
                  <a:srgbClr val="000000"/>
                </a:solidFill>
                <a:latin typeface="Times New Roman" pitchFamily="34" charset="0"/>
                <a:ea typeface="KaiTi" pitchFamily="34" charset="-122"/>
                <a:cs typeface="Times New Roman" pitchFamily="34" charset="-120"/>
              </a:rPr>
              <a:t>升历史认识</a:t>
            </a:r>
            <a:endParaRPr lang="en-US" altLang="zh-CN" sz="2400"/>
          </a:p>
          <a:p>
            <a:pPr latinLnBrk="1">
              <a:lnSpc>
                <a:spcPts val="4400"/>
              </a:lnSpc>
            </a:pPr>
            <a:r>
              <a:rPr lang="en-US" altLang="zh-CN" sz="2400" b="1" i="0">
                <a:solidFill>
                  <a:srgbClr val="000000"/>
                </a:solidFill>
                <a:latin typeface="SimSun" panose="02010600030101010101" pitchFamily="2" charset="-122"/>
                <a:ea typeface="KaiTi" pitchFamily="34" charset="-122"/>
                <a:cs typeface="Times New Roman" pitchFamily="34" charset="-120"/>
              </a:rPr>
              <a:t>    </a:t>
            </a:r>
            <a:r>
              <a:rPr lang="en-US" altLang="zh-CN" sz="2400" b="1" i="0">
                <a:solidFill>
                  <a:srgbClr val="000000"/>
                </a:solidFill>
                <a:latin typeface="Times New Roman" pitchFamily="34" charset="0"/>
                <a:ea typeface="KaiTi" pitchFamily="34" charset="-122"/>
                <a:cs typeface="Times New Roman" pitchFamily="34" charset="-120"/>
              </a:rPr>
              <a:t>材料</a:t>
            </a:r>
            <a:r>
              <a:rPr lang="en-US" altLang="zh-CN" sz="2400" b="1" i="0">
                <a:solidFill>
                  <a:srgbClr val="000000"/>
                </a:solidFill>
                <a:latin typeface="SimSun" pitchFamily="34" charset="0"/>
                <a:ea typeface="SimSun" pitchFamily="34" charset="-122"/>
                <a:cs typeface="SimSun" pitchFamily="34" charset="-120"/>
              </a:rPr>
              <a:t> </a:t>
            </a:r>
            <a:r>
              <a:rPr lang="en-US" altLang="zh-CN" sz="2400" b="1" i="0">
                <a:solidFill>
                  <a:srgbClr val="000000"/>
                </a:solidFill>
                <a:latin typeface="Calibri" pitchFamily="34" charset="0"/>
                <a:ea typeface="楷体" pitchFamily="34" charset="-122"/>
                <a:cs typeface="Calibri" pitchFamily="34" charset="-120"/>
              </a:rPr>
              <a:t>谈判的办法是政学系想出来的</a:t>
            </a:r>
            <a:r>
              <a:rPr lang="en-US" altLang="zh-CN" sz="2400" b="1" i="0">
                <a:solidFill>
                  <a:srgbClr val="000000"/>
                </a:solidFill>
                <a:latin typeface="Times New Roman" pitchFamily="34" charset="0"/>
                <a:ea typeface="KaiTi" pitchFamily="34" charset="-122"/>
                <a:cs typeface="Times New Roman" pitchFamily="34" charset="-120"/>
              </a:rPr>
              <a:t>，</a:t>
            </a:r>
            <a:r>
              <a:rPr lang="en-US" altLang="zh-CN" sz="2400" b="1" i="0">
                <a:solidFill>
                  <a:srgbClr val="000000"/>
                </a:solidFill>
                <a:latin typeface="Calibri" pitchFamily="34" charset="0"/>
                <a:ea typeface="楷体" pitchFamily="34" charset="-122"/>
                <a:cs typeface="Calibri" pitchFamily="34" charset="-120"/>
              </a:rPr>
              <a:t>政学系想用软的一套手法把共产党吃掉</a:t>
            </a:r>
            <a:r>
              <a:rPr lang="en-US" altLang="zh-CN" sz="2400" b="1" i="0">
                <a:solidFill>
                  <a:srgbClr val="000000"/>
                </a:solidFill>
                <a:latin typeface="Times New Roman" pitchFamily="34" charset="0"/>
                <a:ea typeface="KaiTi" pitchFamily="34" charset="-122"/>
                <a:cs typeface="Times New Roman" pitchFamily="34" charset="-120"/>
              </a:rPr>
              <a:t>，</a:t>
            </a:r>
          </a:p>
          <a:p>
            <a:pPr latinLnBrk="1">
              <a:lnSpc>
                <a:spcPts val="4400"/>
              </a:lnSpc>
            </a:pPr>
            <a:r>
              <a:rPr lang="en-US" altLang="zh-CN" sz="2400" b="1" i="0">
                <a:solidFill>
                  <a:srgbClr val="000000"/>
                </a:solidFill>
                <a:latin typeface="Calibri" pitchFamily="34" charset="0"/>
                <a:ea typeface="楷体" pitchFamily="34" charset="-122"/>
                <a:cs typeface="Calibri" pitchFamily="34" charset="-120"/>
              </a:rPr>
              <a:t>谈何容易</a:t>
            </a:r>
            <a:r>
              <a:rPr lang="en-US" altLang="zh-CN" sz="2400" b="1" i="0">
                <a:solidFill>
                  <a:srgbClr val="000000"/>
                </a:solidFill>
                <a:latin typeface="SimSun" panose="02010600030101010101" pitchFamily="2" charset="-122"/>
                <a:ea typeface="KaiTi" pitchFamily="34" charset="-122"/>
                <a:cs typeface="Times New Roman" pitchFamily="34" charset="-120"/>
              </a:rPr>
              <a:t>……</a:t>
            </a:r>
            <a:r>
              <a:rPr lang="en-US" altLang="zh-CN" sz="2400" b="1" i="0">
                <a:solidFill>
                  <a:srgbClr val="000000"/>
                </a:solidFill>
                <a:latin typeface="Calibri" pitchFamily="34" charset="0"/>
                <a:ea typeface="楷体" pitchFamily="34" charset="-122"/>
                <a:cs typeface="Calibri" pitchFamily="34" charset="-120"/>
              </a:rPr>
              <a:t>国内有厌战情绪</a:t>
            </a:r>
            <a:r>
              <a:rPr lang="en-US" altLang="zh-CN" sz="2400" b="1" i="0">
                <a:solidFill>
                  <a:srgbClr val="000000"/>
                </a:solidFill>
                <a:latin typeface="Times New Roman" pitchFamily="34" charset="0"/>
                <a:ea typeface="KaiTi" pitchFamily="34" charset="-122"/>
                <a:cs typeface="Times New Roman" pitchFamily="34" charset="-120"/>
              </a:rPr>
              <a:t>，</a:t>
            </a:r>
            <a:r>
              <a:rPr lang="en-US" altLang="zh-CN" sz="2400" b="1" i="0">
                <a:solidFill>
                  <a:srgbClr val="000000"/>
                </a:solidFill>
                <a:latin typeface="Calibri" pitchFamily="34" charset="0"/>
                <a:ea typeface="楷体" pitchFamily="34" charset="-122"/>
                <a:cs typeface="Calibri" pitchFamily="34" charset="-120"/>
              </a:rPr>
              <a:t>国际形势也不允许中国打内战</a:t>
            </a:r>
            <a:r>
              <a:rPr lang="en-US" altLang="zh-CN" sz="2400" b="1" i="0">
                <a:solidFill>
                  <a:srgbClr val="000000"/>
                </a:solidFill>
                <a:latin typeface="Times New Roman" pitchFamily="34" charset="0"/>
                <a:ea typeface="KaiTi" pitchFamily="34" charset="-122"/>
                <a:cs typeface="Times New Roman" pitchFamily="34" charset="-120"/>
              </a:rPr>
              <a:t>，</a:t>
            </a:r>
            <a:r>
              <a:rPr lang="en-US" altLang="zh-CN" sz="2400" b="1" i="0">
                <a:solidFill>
                  <a:srgbClr val="000000"/>
                </a:solidFill>
                <a:latin typeface="Calibri" pitchFamily="34" charset="0"/>
                <a:ea typeface="楷体" pitchFamily="34" charset="-122"/>
                <a:cs typeface="Calibri" pitchFamily="34" charset="-120"/>
              </a:rPr>
              <a:t>一打起来我们更被</a:t>
            </a:r>
          </a:p>
          <a:p>
            <a:pPr latinLnBrk="1">
              <a:lnSpc>
                <a:spcPts val="4400"/>
              </a:lnSpc>
            </a:pPr>
            <a:r>
              <a:rPr lang="en-US" altLang="zh-CN" sz="2400" b="1" i="0">
                <a:solidFill>
                  <a:srgbClr val="000000"/>
                </a:solidFill>
                <a:latin typeface="Calibri" pitchFamily="34" charset="0"/>
                <a:ea typeface="楷体" pitchFamily="34" charset="-122"/>
                <a:cs typeface="Calibri" pitchFamily="34" charset="-120"/>
              </a:rPr>
              <a:t>动</a:t>
            </a:r>
            <a:r>
              <a:rPr lang="en-US" altLang="zh-CN" sz="2400" b="1" i="0">
                <a:solidFill>
                  <a:srgbClr val="000000"/>
                </a:solidFill>
                <a:latin typeface="Times New Roman" pitchFamily="34" charset="0"/>
                <a:ea typeface="KaiTi" pitchFamily="34" charset="-122"/>
                <a:cs typeface="Times New Roman" pitchFamily="34" charset="-120"/>
              </a:rPr>
              <a:t>，</a:t>
            </a:r>
            <a:r>
              <a:rPr lang="en-US" altLang="zh-CN" sz="2400" b="1" i="0">
                <a:solidFill>
                  <a:srgbClr val="000000"/>
                </a:solidFill>
                <a:latin typeface="Calibri" pitchFamily="34" charset="0"/>
                <a:ea typeface="楷体" pitchFamily="34" charset="-122"/>
                <a:cs typeface="Calibri" pitchFamily="34" charset="-120"/>
              </a:rPr>
              <a:t>利用谈判拖一拖也好</a:t>
            </a:r>
            <a:r>
              <a:rPr lang="en-US" altLang="zh-CN" sz="2400" b="1" i="0">
                <a:solidFill>
                  <a:srgbClr val="000000"/>
                </a:solidFill>
                <a:latin typeface="Times New Roman" pitchFamily="34" charset="0"/>
                <a:ea typeface="KaiTi" pitchFamily="34" charset="-122"/>
                <a:cs typeface="Times New Roman" pitchFamily="34" charset="-120"/>
              </a:rPr>
              <a:t>。</a:t>
            </a:r>
            <a:r>
              <a:rPr lang="en-US" altLang="zh-CN" sz="2400" b="1" i="0">
                <a:solidFill>
                  <a:srgbClr val="000000"/>
                </a:solidFill>
                <a:latin typeface="Calibri" pitchFamily="34" charset="0"/>
                <a:ea typeface="楷体" pitchFamily="34" charset="-122"/>
                <a:cs typeface="Calibri" pitchFamily="34" charset="-120"/>
              </a:rPr>
              <a:t>共产党拒绝谈判</a:t>
            </a:r>
            <a:r>
              <a:rPr lang="en-US" altLang="zh-CN" sz="2400" b="1" i="0">
                <a:solidFill>
                  <a:srgbClr val="000000"/>
                </a:solidFill>
                <a:latin typeface="Times New Roman" pitchFamily="34" charset="0"/>
                <a:ea typeface="KaiTi" pitchFamily="34" charset="-122"/>
                <a:cs typeface="Times New Roman" pitchFamily="34" charset="-120"/>
              </a:rPr>
              <a:t>，</a:t>
            </a:r>
            <a:r>
              <a:rPr lang="en-US" altLang="zh-CN" sz="2400" b="1" i="0">
                <a:solidFill>
                  <a:srgbClr val="000000"/>
                </a:solidFill>
                <a:latin typeface="Calibri" pitchFamily="34" charset="0"/>
                <a:ea typeface="楷体" pitchFamily="34" charset="-122"/>
                <a:cs typeface="Calibri" pitchFamily="34" charset="-120"/>
              </a:rPr>
              <a:t>我们更有文章好做</a:t>
            </a:r>
            <a:r>
              <a:rPr lang="en-US" altLang="zh-CN" sz="2400" b="1" i="0">
                <a:solidFill>
                  <a:srgbClr val="000000"/>
                </a:solidFill>
                <a:latin typeface="Times New Roman" pitchFamily="34" charset="0"/>
                <a:ea typeface="KaiTi" pitchFamily="34" charset="-122"/>
                <a:cs typeface="Times New Roman" pitchFamily="34" charset="-120"/>
              </a:rPr>
              <a:t>。</a:t>
            </a:r>
            <a:endParaRPr lang="en-US" altLang="zh-CN" sz="2400"/>
          </a:p>
          <a:p>
            <a:pPr algn="r" latinLnBrk="1">
              <a:lnSpc>
                <a:spcPts val="4200"/>
              </a:lnSpc>
            </a:pPr>
            <a:r>
              <a:rPr lang="en-US" altLang="zh-CN" sz="2400" b="1" i="0">
                <a:solidFill>
                  <a:srgbClr val="000000"/>
                </a:solidFill>
                <a:latin typeface="SimSun" panose="02010600030101010101" pitchFamily="2" charset="-122"/>
                <a:ea typeface="KaiTi" pitchFamily="34" charset="-122"/>
                <a:cs typeface="Times New Roman" pitchFamily="34" charset="-120"/>
              </a:rPr>
              <a:t>    </a:t>
            </a:r>
            <a:r>
              <a:rPr lang="en-US" altLang="zh-CN" sz="2400" b="1" i="0">
                <a:solidFill>
                  <a:srgbClr val="000000"/>
                </a:solidFill>
                <a:latin typeface="Times New Roman" pitchFamily="34" charset="0"/>
                <a:ea typeface="KaiTi" pitchFamily="34" charset="-122"/>
                <a:cs typeface="Times New Roman" pitchFamily="34" charset="-120"/>
              </a:rPr>
              <a:t>——</a:t>
            </a:r>
            <a:r>
              <a:rPr lang="en-US" altLang="zh-CN" sz="2400" b="1" i="0">
                <a:solidFill>
                  <a:srgbClr val="000000"/>
                </a:solidFill>
                <a:latin typeface="Calibri" pitchFamily="34" charset="0"/>
                <a:ea typeface="楷体" pitchFamily="34" charset="-122"/>
                <a:cs typeface="Calibri" pitchFamily="34" charset="-120"/>
              </a:rPr>
              <a:t>摘编自国民党机关报总主笔陶希圣</a:t>
            </a:r>
            <a:endParaRPr lang="en-US" altLang="zh-CN" sz="2400"/>
          </a:p>
        </p:txBody>
      </p:sp>
    </p:spTree>
  </p:cSld>
  <p:clrMapOvr>
    <a:masterClrMapping/>
  </p:clrMapOvr>
  <p:transition>
    <p:split dir="in"/>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https://d.book118.com/587013144130006046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override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Calibri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Calibri"/>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155</Paragraphs>
  <Slides>20</Slides>
  <Notes>19</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20</vt:i4>
      </vt:variant>
    </vt:vector>
  </HeadingPairs>
  <TitlesOfParts>
    <vt:vector baseType="lpstr" size="31">
      <vt:lpstr>Arial</vt:lpstr>
      <vt:lpstr>Calibri</vt:lpstr>
      <vt:lpstr>Calibri Light</vt:lpstr>
      <vt:lpstr>Times New Roman</vt:lpstr>
      <vt:lpstr>SimSun</vt:lpstr>
      <vt:lpstr>等线 Light</vt:lpstr>
      <vt:lpstr>等线</vt:lpstr>
      <vt:lpstr>Microsoft Yahei</vt:lpstr>
      <vt:lpstr>楷体</vt:lpstr>
      <vt:lpstr>KaiTi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2024-09-21T21:17:28.559</cp:lastPrinted>
  <dcterms:created xsi:type="dcterms:W3CDTF">2024-09-21T13:17:28Z</dcterms:created>
  <dcterms:modified xsi:type="dcterms:W3CDTF">2024-09-21T13:17:30Z</dcterms:modified>
</cp:coreProperties>
</file>