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9525000" cy="53467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61DBFC-652F-4CA1-A60F-D86A04B7C2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1293DA-9A0F-4EA7-ACC0-4E3B1C548F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BA0119-56DF-47B7-B9B3-5E8D672225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114E42-9DB9-4D4F-A698-5E73368B8A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3CC7128-40DE-4458-9D29-1DEB818A76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34449FE-C1DB-4F68-B97E-E77B20DE89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FDEFE12-ABA7-47B9-909C-156BCAF000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47AB42-FC0B-48EA-9883-68E0A0022F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45BF26-AAC0-4DD6-AFB0-FDA7342636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E0D592-C964-4D48-BB66-EF0ADBA123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58FF23-62FE-4453-8207-67AFA03979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7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9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7020111101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833899" y="259556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169123" y="259556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864356" y="259556"/>
            <a:ext cx="340781" cy="6752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833899" y="397305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169123" y="397305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864356" y="397305"/>
            <a:ext cx="340781" cy="6752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833899" y="535054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169123" y="535054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8864356" y="535054"/>
            <a:ext cx="340781" cy="6752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391386" y="2907506"/>
            <a:ext cx="181255" cy="1812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655554" y="2913980"/>
            <a:ext cx="168309" cy="168309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906776" y="2920453"/>
            <a:ext cx="155362" cy="155362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135329" y="2926927"/>
            <a:ext cx="142415" cy="142415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360657" y="2933400"/>
            <a:ext cx="129468" cy="129468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963911" y="1023804"/>
            <a:ext cx="6793492" cy="96202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顾客服务策略</a:t>
            </a:r>
          </a:p>
        </p:txBody>
      </p:sp>
      <p:sp>
        <p:nvSpPr>
          <p:cNvPr id="19" name="AutoShape 19"/>
          <p:cNvSpPr/>
          <p:nvPr/>
        </p:nvSpPr>
        <p:spPr>
          <a:xfrm>
            <a:off x="303308" y="262258"/>
            <a:ext cx="77086" cy="7708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13317" y="259556"/>
            <a:ext cx="71580" cy="71580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17820" y="261129"/>
            <a:ext cx="68435" cy="6843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19177" y="269346"/>
            <a:ext cx="63428" cy="6342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15528" y="265560"/>
            <a:ext cx="60089" cy="6008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303308" y="370149"/>
            <a:ext cx="77086" cy="7708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13317" y="367447"/>
            <a:ext cx="71580" cy="71580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17820" y="369019"/>
            <a:ext cx="68435" cy="6843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19177" y="377236"/>
            <a:ext cx="63428" cy="6342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15528" y="373450"/>
            <a:ext cx="60089" cy="6008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303308" y="478039"/>
            <a:ext cx="77086" cy="7708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13317" y="475337"/>
            <a:ext cx="71580" cy="71580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17820" y="476909"/>
            <a:ext cx="68435" cy="6843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19177" y="485127"/>
            <a:ext cx="63428" cy="6342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15528" y="481340"/>
            <a:ext cx="60089" cy="6008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303308" y="585929"/>
            <a:ext cx="77086" cy="7708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13317" y="583227"/>
            <a:ext cx="71580" cy="71580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17820" y="584800"/>
            <a:ext cx="68435" cy="6843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9177" y="593017"/>
            <a:ext cx="63428" cy="6342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15528" y="589231"/>
            <a:ext cx="60089" cy="6008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1059161" y="2993753"/>
            <a:ext cx="2369127" cy="1905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138604" y="3359818"/>
            <a:ext cx="3521603" cy="3521603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285750" y="4713979"/>
            <a:ext cx="220622" cy="259555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497417" y="4713979"/>
            <a:ext cx="220622" cy="259555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718039" y="4713979"/>
            <a:ext cx="220622" cy="259555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963911" y="3439581"/>
            <a:ext cx="6222254" cy="490538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1575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5" name="TextBox 45"/>
          <p:cNvSpPr txBox="1"/>
          <p:nvPr/>
        </p:nvSpPr>
        <p:spPr>
          <a:xfrm>
            <a:off x="963911" y="3915071"/>
            <a:ext cx="5715000" cy="490538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261" y="0"/>
            <a:ext cx="3078497" cy="5357813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-1945863" y="-2054816"/>
            <a:ext cx="4305017" cy="4305017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-1070470" y="-1193497"/>
            <a:ext cx="2554230" cy="2554230"/>
          </a:xfrm>
          <a:prstGeom prst="ellipse">
            <a:avLst/>
          </a:prstGeom>
          <a:solidFill>
            <a:schemeClr val="accent3">
              <a:alpha val="67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3754141" y="890588"/>
            <a:ext cx="5127370" cy="2422922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顾客服务概述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顾客服务策略的构成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顾客服务策略的实施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顾客服务策略的优化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顾客服务策略的挑战与对策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811833" y="4652963"/>
            <a:ext cx="3444166" cy="9906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12036" y="2782468"/>
            <a:ext cx="2833586" cy="20955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0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00000"/>
              </a:lnSpc>
            </a:pPr>
            <a:r>
              <a:rPr lang="en-US" sz="60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77186" y="1004265"/>
            <a:ext cx="7370628" cy="350795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518859" y="0"/>
            <a:ext cx="2487282" cy="207108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447814" y="617795"/>
            <a:ext cx="386470" cy="38647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90716" y="4512223"/>
            <a:ext cx="386470" cy="38647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0" y="0"/>
            <a:ext cx="776346" cy="77634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748654" y="4581466"/>
            <a:ext cx="776346" cy="77634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77186" y="3769012"/>
            <a:ext cx="743212" cy="743212"/>
          </a:xfrm>
          <a:prstGeom prst="fram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704602" y="1004265"/>
            <a:ext cx="743212" cy="743212"/>
          </a:xfrm>
          <a:prstGeom prst="fram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811261" y="-515866"/>
            <a:ext cx="8023022" cy="302508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375"/>
              </a:spcBef>
            </a:pPr>
            <a:r>
              <a:rPr lang="en-US" sz="960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7186" y="2456520"/>
            <a:ext cx="7370628" cy="12620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450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顾客服务概述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33971" y="1105724"/>
            <a:ext cx="3783825" cy="3783825"/>
          </a:xfrm>
          <a:prstGeom prst="round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4891990" y="1105724"/>
            <a:ext cx="3718928" cy="6905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顾客服务是指企业为了满足顾客需求，提供的产品或服务以及与之相关的活动。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891990" y="2899456"/>
            <a:ext cx="3718928" cy="6905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顾客服务包括售前咨询、售中支持和售后服务，以及与顾客沟通、回访等环节。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顾客服务的定义</a:t>
            </a:r>
          </a:p>
        </p:txBody>
      </p:sp>
      <p:sp>
        <p:nvSpPr>
          <p:cNvPr id="28" name="AutoShape 28"/>
          <p:cNvSpPr/>
          <p:nvPr/>
        </p:nvSpPr>
        <p:spPr>
          <a:xfrm>
            <a:off x="7941969" y="-729230"/>
            <a:ext cx="1348588" cy="1348588"/>
          </a:xfrm>
          <a:prstGeom prst="ellipse">
            <a:avLst/>
          </a:prstGeom>
          <a:gradFill>
            <a:gsLst>
              <a:gs pos="0">
                <a:schemeClr val="accent2">
                  <a:alpha val="19000"/>
                </a:schemeClr>
              </a:gs>
              <a:gs pos="100000">
                <a:schemeClr val="accent1">
                  <a:alpha val="19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-275288" y="3718958"/>
            <a:ext cx="550576" cy="550576"/>
          </a:xfrm>
          <a:prstGeom prst="ellipse">
            <a:avLst/>
          </a:prstGeom>
          <a:gradFill>
            <a:gsLst>
              <a:gs pos="0">
                <a:schemeClr val="accent4">
                  <a:lumMod val="40000"/>
                  <a:lumOff val="60000"/>
                  <a:alpha val="20000"/>
                  <a:lumMod val="75000"/>
                </a:schemeClr>
              </a:gs>
              <a:gs pos="100000">
                <a:schemeClr val="accent4">
                  <a:alpha val="2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541059" y="1218194"/>
            <a:ext cx="3510022" cy="3510022"/>
          </a:xfrm>
          <a:prstGeom prst="round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435218" y="1162794"/>
            <a:ext cx="1181062" cy="1073360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117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591755" y="1070824"/>
            <a:ext cx="867989" cy="12620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7" name="AutoShape 7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顾客服务的重要性</a:t>
            </a:r>
          </a:p>
        </p:txBody>
      </p:sp>
      <p:sp>
        <p:nvSpPr>
          <p:cNvPr id="28" name="Freeform 28"/>
          <p:cNvSpPr/>
          <p:nvPr/>
        </p:nvSpPr>
        <p:spPr>
          <a:xfrm>
            <a:off x="421180" y="2504568"/>
            <a:ext cx="1181062" cy="1073360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117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77717" y="2412598"/>
            <a:ext cx="867989" cy="12620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30" name="Freeform 30"/>
          <p:cNvSpPr/>
          <p:nvPr/>
        </p:nvSpPr>
        <p:spPr>
          <a:xfrm>
            <a:off x="449257" y="3893967"/>
            <a:ext cx="1181062" cy="1073360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117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605794" y="3801997"/>
            <a:ext cx="867989" cy="12620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1756668" y="1339967"/>
            <a:ext cx="3309142" cy="10477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优质的顾客服务可以增强顾客对企业的信任和好感度，提高顾客满意度和忠诚度，从而长期稳定地获取收益。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1756668" y="976963"/>
            <a:ext cx="3293793" cy="57135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99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提高顾客满意度和忠诚度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1756668" y="2631822"/>
            <a:ext cx="3309142" cy="7620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良好的顾客服务能够树立企业良好的形象和口碑，提升品牌知名度和美誉度。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1756668" y="2287868"/>
            <a:ext cx="3293793" cy="57135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99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提升品牌形象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1756668" y="4011395"/>
            <a:ext cx="3309142" cy="7620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独特的顾客服务可以成为企业的核心竞争力，使企业在激烈的市场竞争中获得优势。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1756668" y="3667441"/>
            <a:ext cx="3293793" cy="57135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99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创造竞争优势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73287" y="4917618"/>
            <a:ext cx="548022" cy="9609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31950" y="4917618"/>
            <a:ext cx="96092" cy="9609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65350" y="4917618"/>
            <a:ext cx="96092" cy="9609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221309" y="4965664"/>
            <a:ext cx="8303691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510302" y="1796503"/>
            <a:ext cx="2003883" cy="5334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个性化与定制化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10302" y="2598565"/>
            <a:ext cx="2003883" cy="114240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999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随着消费者需求的不断变化，顾客服务正朝着个性化和定制化的方向发展，以满足不同顾客的特殊需求。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641583" y="2257268"/>
            <a:ext cx="1990994" cy="5334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数字化与智能化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641583" y="3059331"/>
            <a:ext cx="2092839" cy="1618357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999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数字化与智能化是现代顾客服务的另一个重要趋势。通过利用大数据、人工智能等技术手段，企业可以更高效地处理顾客信息，预测顾客需求，提供更加精准的个性化服务。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813182" y="1747250"/>
            <a:ext cx="2042220" cy="5334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服务外包与专业化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813182" y="2549312"/>
            <a:ext cx="2042220" cy="1618357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999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越来越多的企业开始采用服务外包的方式，将非核心业务交给专业的服务提供商，以降低成本并提高服务质量。同时，专业化分工也越来越细，出现了许多专门从事某种服务的提供商。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004940" y="2257268"/>
            <a:ext cx="2072956" cy="5334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无界与跨界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004940" y="3059331"/>
            <a:ext cx="2072956" cy="114240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999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一些企业正通过跨界合作，打破行业界限，创新服务模式，提供更为丰富的产品和服务组合，满足消费者多样化的需求。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854782" y="73387"/>
            <a:ext cx="7815272" cy="723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顾客服务的发展趋势</a:t>
            </a:r>
          </a:p>
        </p:txBody>
      </p:sp>
      <p:sp>
        <p:nvSpPr>
          <p:cNvPr id="37" name="AutoShape 37"/>
          <p:cNvSpPr/>
          <p:nvPr/>
        </p:nvSpPr>
        <p:spPr>
          <a:xfrm rot="-10800000">
            <a:off x="621827" y="1130806"/>
            <a:ext cx="696698" cy="696698"/>
          </a:xfrm>
          <a:prstGeom prst="teardrop">
            <a:avLst/>
          </a:prstGeom>
          <a:gradFill>
            <a:gsLst>
              <a:gs pos="0">
                <a:schemeClr val="accent2">
                  <a:alpha val="100000"/>
                  <a:lumMod val="75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0"/>
          </a:gra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699964" y="1219666"/>
            <a:ext cx="618560" cy="5905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9" name="AutoShape 39"/>
          <p:cNvSpPr/>
          <p:nvPr/>
        </p:nvSpPr>
        <p:spPr>
          <a:xfrm rot="-10800000">
            <a:off x="2765576" y="1610285"/>
            <a:ext cx="696698" cy="696698"/>
          </a:xfrm>
          <a:prstGeom prst="teardrop">
            <a:avLst/>
          </a:prstGeom>
          <a:gradFill>
            <a:gsLst>
              <a:gs pos="0">
                <a:schemeClr val="accent1">
                  <a:lumMod val="60000"/>
                  <a:lumOff val="40000"/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0"/>
          </a:gra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2843713" y="1699146"/>
            <a:ext cx="618560" cy="5905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1" name="AutoShape 41"/>
          <p:cNvSpPr/>
          <p:nvPr/>
        </p:nvSpPr>
        <p:spPr>
          <a:xfrm rot="10800000">
            <a:off x="4940521" y="1077496"/>
            <a:ext cx="696698" cy="696698"/>
          </a:xfrm>
          <a:prstGeom prst="teardrop">
            <a:avLst/>
          </a:prstGeom>
          <a:gradFill>
            <a:gsLst>
              <a:gs pos="0">
                <a:schemeClr val="accent2">
                  <a:alpha val="100000"/>
                  <a:lumMod val="75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0"/>
          </a:gra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5018658" y="1166356"/>
            <a:ext cx="618560" cy="5905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3" name="AutoShape 43"/>
          <p:cNvSpPr/>
          <p:nvPr/>
        </p:nvSpPr>
        <p:spPr>
          <a:xfrm rot="-10800000">
            <a:off x="7136262" y="1610285"/>
            <a:ext cx="696698" cy="696698"/>
          </a:xfrm>
          <a:prstGeom prst="teardrop">
            <a:avLst/>
          </a:prstGeom>
          <a:gradFill>
            <a:gsLst>
              <a:gs pos="0">
                <a:schemeClr val="accent1">
                  <a:lumMod val="60000"/>
                  <a:lumOff val="40000"/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0"/>
          </a:gra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7214399" y="1699146"/>
            <a:ext cx="618560" cy="5905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77186" y="1004265"/>
            <a:ext cx="7370628" cy="350795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518859" y="0"/>
            <a:ext cx="2487282" cy="207108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447814" y="617795"/>
            <a:ext cx="386470" cy="38647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90716" y="4512223"/>
            <a:ext cx="386470" cy="38647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0" y="0"/>
            <a:ext cx="776346" cy="77634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748654" y="4581466"/>
            <a:ext cx="776346" cy="77634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77186" y="3769012"/>
            <a:ext cx="743212" cy="743212"/>
          </a:xfrm>
          <a:prstGeom prst="fram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704602" y="1004265"/>
            <a:ext cx="743212" cy="743212"/>
          </a:xfrm>
          <a:prstGeom prst="fram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811261" y="-515866"/>
            <a:ext cx="8023022" cy="302508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375"/>
              </a:spcBef>
            </a:pPr>
            <a:r>
              <a:rPr lang="en-US" sz="960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7186" y="2456520"/>
            <a:ext cx="7370628" cy="12620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450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顾客服务策略的构成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585609" y="1030568"/>
            <a:ext cx="3989384" cy="3989384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>
            <a:alphaModFix/>
          </a:blip>
          <a:srcRect l="8125" r="8125"/>
          <a:stretch>
            <a:fillRect/>
          </a:stretch>
        </p:blipFill>
        <p:spPr>
          <a:xfrm>
            <a:off x="-378398" y="1237779"/>
            <a:ext cx="3574962" cy="3574962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856181" y="3981220"/>
            <a:ext cx="776374" cy="776374"/>
          </a:xfrm>
          <a:prstGeom prst="ellipse">
            <a:avLst/>
          </a:pr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3867599" y="4102707"/>
            <a:ext cx="753539" cy="5334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45759" y="3790265"/>
            <a:ext cx="4439984" cy="57135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99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顾客需求满足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45759" y="4172662"/>
            <a:ext cx="4286138" cy="7620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针对顾客需求，提供高质量的产品或服务，创造顾客价值，提高顾客满意度。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顾客获取策略</a:t>
            </a:r>
          </a:p>
        </p:txBody>
      </p:sp>
      <p:sp>
        <p:nvSpPr>
          <p:cNvPr id="31" name="AutoShape 31"/>
          <p:cNvSpPr/>
          <p:nvPr/>
        </p:nvSpPr>
        <p:spPr>
          <a:xfrm>
            <a:off x="3856181" y="1421548"/>
            <a:ext cx="776374" cy="776374"/>
          </a:xfrm>
          <a:prstGeom prst="ellipse">
            <a:avLst/>
          </a:pr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3867599" y="1543035"/>
            <a:ext cx="753539" cy="5334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745759" y="1202018"/>
            <a:ext cx="4439984" cy="57135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99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目标市场选择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745759" y="1565365"/>
            <a:ext cx="4286138" cy="7620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明确企业服务的目标市场，分析顾客需求、购买行为等特征，制定针对性的营销策略。</a:t>
            </a:r>
          </a:p>
        </p:txBody>
      </p:sp>
      <p:sp>
        <p:nvSpPr>
          <p:cNvPr id="35" name="AutoShape 35"/>
          <p:cNvSpPr/>
          <p:nvPr/>
        </p:nvSpPr>
        <p:spPr>
          <a:xfrm>
            <a:off x="3856181" y="2701384"/>
            <a:ext cx="776374" cy="776374"/>
          </a:xfrm>
          <a:prstGeom prst="ellipse">
            <a:avLst/>
          </a:pr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3867599" y="2822871"/>
            <a:ext cx="753539" cy="5334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745759" y="2491379"/>
            <a:ext cx="4439984" cy="57135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99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顾客关系建立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4745759" y="2864250"/>
            <a:ext cx="4286138" cy="7620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通过广告宣传、促销活动等手段，加强与潜在顾客的互动，提高品牌知名度和美誉度。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96741" y="1272077"/>
            <a:ext cx="180091" cy="1800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76832" y="1584810"/>
            <a:ext cx="3433502" cy="548580"/>
          </a:xfrm>
          <a:prstGeom prst="rect">
            <a:avLst/>
          </a:prstGeom>
        </p:spPr>
        <p:txBody>
          <a:bodyPr lIns="91440" tIns="45720" rIns="91440" bIns="4572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通过提高产品质量、优化售后服务等手段，提高顾客满意度，保持顾客忠诚度。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76832" y="1179287"/>
            <a:ext cx="3245795" cy="365671"/>
          </a:xfrm>
          <a:prstGeom prst="rect">
            <a:avLst/>
          </a:prstGeom>
        </p:spPr>
        <p:txBody>
          <a:bodyPr lIns="91440" tIns="45720" rIns="91440" bIns="4572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提高服务质量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2500" y="901549"/>
            <a:ext cx="4058190" cy="4058190"/>
          </a:xfrm>
          <a:prstGeom prst="ellipse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76832" y="2842110"/>
            <a:ext cx="3433502" cy="548580"/>
          </a:xfrm>
          <a:prstGeom prst="rect">
            <a:avLst/>
          </a:prstGeom>
        </p:spPr>
        <p:txBody>
          <a:bodyPr lIns="91440" tIns="45720" rIns="91440" bIns="4572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针对不同顾客的需求，提供个性化的产品或服务，增加顾客黏性。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76832" y="2436587"/>
            <a:ext cx="3245795" cy="365671"/>
          </a:xfrm>
          <a:prstGeom prst="rect">
            <a:avLst/>
          </a:prstGeom>
        </p:spPr>
        <p:txBody>
          <a:bodyPr lIns="91440" tIns="45720" rIns="91440" bIns="4572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个性化服务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76832" y="4120577"/>
            <a:ext cx="3433502" cy="548580"/>
          </a:xfrm>
          <a:prstGeom prst="rect">
            <a:avLst/>
          </a:prstGeom>
        </p:spPr>
        <p:txBody>
          <a:bodyPr lIns="91440" tIns="45720" rIns="91440" bIns="4572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建立长期、稳定的顾客关系，通过定期回访、礼品赠送等方式，保持与顾客的紧密联系。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76832" y="3715053"/>
            <a:ext cx="3245795" cy="365671"/>
          </a:xfrm>
          <a:prstGeom prst="rect">
            <a:avLst/>
          </a:prstGeom>
        </p:spPr>
        <p:txBody>
          <a:bodyPr lIns="91440" tIns="45720" rIns="91440" bIns="4572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顾客关系维护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355440" y="223264"/>
            <a:ext cx="402793" cy="344077"/>
            <a:chOff x="355440" y="223264"/>
            <a:chExt cx="402793" cy="344077"/>
          </a:xfrm>
        </p:grpSpPr>
        <p:sp>
          <p:nvSpPr>
            <p:cNvPr id="13" name="AutoShape 13"/>
            <p:cNvSpPr/>
            <p:nvPr/>
          </p:nvSpPr>
          <p:spPr>
            <a:xfrm>
              <a:off x="355440" y="225568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49257" y="223264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38379" y="224605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24819" y="231613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06988" y="228384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355440" y="317579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49257" y="315275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38379" y="316616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24819" y="323623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06988" y="320395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355440" y="409590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49257" y="407285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38379" y="408626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24819" y="415634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06988" y="412405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355440" y="501601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49257" y="499296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38379" y="500637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24819" y="507645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06988" y="504416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3" name="TextBox 33"/>
          <p:cNvSpPr txBox="1"/>
          <p:nvPr/>
        </p:nvSpPr>
        <p:spPr>
          <a:xfrm>
            <a:off x="952245" y="178162"/>
            <a:ext cx="7815272" cy="434280"/>
          </a:xfrm>
          <a:prstGeom prst="rect">
            <a:avLst/>
          </a:prstGeom>
        </p:spPr>
        <p:txBody>
          <a:bodyPr lIns="91440" tIns="45720" rIns="91440" bIns="4572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顾客保留策略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96741" y="2529377"/>
            <a:ext cx="180091" cy="1800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96741" y="3807843"/>
            <a:ext cx="180091" cy="1800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2948415" y="-202063"/>
            <a:ext cx="5896829" cy="589682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355440" y="221399"/>
            <a:ext cx="402793" cy="344077"/>
            <a:chOff x="355440" y="221399"/>
            <a:chExt cx="402793" cy="344077"/>
          </a:xfrm>
        </p:grpSpPr>
        <p:sp>
          <p:nvSpPr>
            <p:cNvPr id="6" name="AutoShape 6"/>
            <p:cNvSpPr/>
            <p:nvPr/>
          </p:nvSpPr>
          <p:spPr>
            <a:xfrm>
              <a:off x="355440" y="223703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449257" y="221399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38379" y="222740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24819" y="229748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06988" y="226519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55440" y="315714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49257" y="313410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38379" y="314751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24819" y="321758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06988" y="318530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355440" y="407725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49257" y="405420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38379" y="406761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24819" y="413769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6988" y="410540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355440" y="499736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49257" y="497431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38379" y="498772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24819" y="505780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06988" y="502551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6" name="TextBox 26"/>
          <p:cNvSpPr txBox="1"/>
          <p:nvPr/>
        </p:nvSpPr>
        <p:spPr>
          <a:xfrm>
            <a:off x="863008" y="176297"/>
            <a:ext cx="7815272" cy="434280"/>
          </a:xfrm>
          <a:prstGeom prst="rect">
            <a:avLst/>
          </a:prstGeom>
        </p:spPr>
        <p:txBody>
          <a:bodyPr lIns="91440" tIns="45720" rIns="91440" bIns="4572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顾客激活策略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674059" y="2435003"/>
            <a:ext cx="4518193" cy="906660"/>
            <a:chOff x="4674059" y="2435003"/>
            <a:chExt cx="4518193" cy="906660"/>
          </a:xfrm>
        </p:grpSpPr>
        <p:sp>
          <p:nvSpPr>
            <p:cNvPr id="28" name="TextBox 28"/>
            <p:cNvSpPr txBox="1"/>
            <p:nvPr/>
          </p:nvSpPr>
          <p:spPr>
            <a:xfrm>
              <a:off x="4674059" y="2435003"/>
              <a:ext cx="3532104" cy="311348"/>
            </a:xfrm>
            <a:prstGeom prst="rect">
              <a:avLst/>
            </a:prstGeom>
          </p:spPr>
          <p:txBody>
            <a:bodyPr lIns="91440" tIns="45720" rIns="91440" bIns="45720" rtlCol="0" anchor="t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8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提升活跃度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4674059" y="2793083"/>
              <a:ext cx="4518193" cy="548580"/>
            </a:xfrm>
            <a:prstGeom prst="rect">
              <a:avLst/>
            </a:prstGeom>
          </p:spPr>
          <p:txBody>
            <a:bodyPr lIns="91440" tIns="45720" rIns="91440" bIns="45720" rtlCol="0" anchor="t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2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通过推出新品、增加会员特权等方式，吸引活跃顾客，提高其购买频次。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4674059" y="3726139"/>
            <a:ext cx="4518193" cy="906661"/>
            <a:chOff x="4674059" y="3726139"/>
            <a:chExt cx="4518193" cy="906661"/>
          </a:xfrm>
        </p:grpSpPr>
        <p:sp>
          <p:nvSpPr>
            <p:cNvPr id="31" name="TextBox 31"/>
            <p:cNvSpPr txBox="1"/>
            <p:nvPr/>
          </p:nvSpPr>
          <p:spPr>
            <a:xfrm>
              <a:off x="4674059" y="3726139"/>
              <a:ext cx="3532104" cy="311348"/>
            </a:xfrm>
            <a:prstGeom prst="rect">
              <a:avLst/>
            </a:prstGeom>
          </p:spPr>
          <p:txBody>
            <a:bodyPr lIns="91440" tIns="45720" rIns="91440" bIns="45720" rtlCol="0" anchor="t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8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促进口碑营销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4674059" y="4084220"/>
              <a:ext cx="4518193" cy="548580"/>
            </a:xfrm>
            <a:prstGeom prst="rect">
              <a:avLst/>
            </a:prstGeom>
          </p:spPr>
          <p:txBody>
            <a:bodyPr lIns="91440" tIns="45720" rIns="91440" bIns="45720" rtlCol="0" anchor="t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2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通过提供优质的产品和服务，鼓励顾客进行口碑推荐，吸引潜在顾客。</a:t>
              </a:r>
            </a:p>
          </p:txBody>
        </p:sp>
      </p:grpSp>
      <p:sp>
        <p:nvSpPr>
          <p:cNvPr id="33" name="TextBox 33"/>
          <p:cNvSpPr txBox="1"/>
          <p:nvPr/>
        </p:nvSpPr>
        <p:spPr>
          <a:xfrm>
            <a:off x="4674059" y="1147002"/>
            <a:ext cx="3532104" cy="311348"/>
          </a:xfrm>
          <a:prstGeom prst="rect">
            <a:avLst/>
          </a:prstGeom>
        </p:spPr>
        <p:txBody>
          <a:bodyPr lIns="91440" tIns="45720" rIns="91440" bIns="4572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唤醒沉睡顾客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674059" y="1505083"/>
            <a:ext cx="4453805" cy="548580"/>
          </a:xfrm>
          <a:prstGeom prst="rect">
            <a:avLst/>
          </a:prstGeom>
        </p:spPr>
        <p:txBody>
          <a:bodyPr lIns="91440" tIns="45720" rIns="91440" bIns="4572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通过发送邮件、短信等方式，主动联系沉睡顾客，唤醒他们的购买需求。</a:t>
            </a:r>
          </a:p>
        </p:txBody>
      </p:sp>
      <p:pic>
        <p:nvPicPr>
          <p:cNvPr id="35" name="Picture 35"/>
          <p:cNvPicPr>
            <a:picLocks noChangeAspect="1"/>
          </p:cNvPicPr>
          <p:nvPr/>
        </p:nvPicPr>
        <p:blipFill>
          <a:blip r:embed="rId3"/>
          <a:srcRect l="14792" r="14792"/>
          <a:stretch>
            <a:fillRect/>
          </a:stretch>
        </p:blipFill>
        <p:spPr>
          <a:xfrm>
            <a:off x="678911" y="1010652"/>
            <a:ext cx="3564863" cy="3564863"/>
          </a:xfrm>
          <a:prstGeom prst="diamond">
            <a:avLst/>
          </a:prstGeom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96741" y="1272077"/>
            <a:ext cx="180091" cy="1800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76832" y="1584810"/>
            <a:ext cx="3433502" cy="548580"/>
          </a:xfrm>
          <a:prstGeom prst="rect">
            <a:avLst/>
          </a:prstGeom>
        </p:spPr>
        <p:txBody>
          <a:bodyPr lIns="91440" tIns="45720" rIns="91440" bIns="4572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通过积分兑换、促销活动等方式，鼓励顾客增加单次购买的数量。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76832" y="1179287"/>
            <a:ext cx="3245795" cy="365671"/>
          </a:xfrm>
          <a:prstGeom prst="rect">
            <a:avLst/>
          </a:prstGeom>
        </p:spPr>
        <p:txBody>
          <a:bodyPr lIns="91440" tIns="45720" rIns="91440" bIns="4572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增加购买量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2500" y="901549"/>
            <a:ext cx="4058190" cy="4058190"/>
          </a:xfrm>
          <a:prstGeom prst="ellipse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76832" y="2842110"/>
            <a:ext cx="3433502" cy="548580"/>
          </a:xfrm>
          <a:prstGeom prst="rect">
            <a:avLst/>
          </a:prstGeom>
        </p:spPr>
        <p:txBody>
          <a:bodyPr lIns="91440" tIns="45720" rIns="91440" bIns="4572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针对顾客需求，引导顾客购买相关联的产品或服务，拓展购买品类。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76832" y="2436587"/>
            <a:ext cx="3245795" cy="365671"/>
          </a:xfrm>
          <a:prstGeom prst="rect">
            <a:avLst/>
          </a:prstGeom>
        </p:spPr>
        <p:txBody>
          <a:bodyPr lIns="91440" tIns="45720" rIns="91440" bIns="4572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拓展购买品类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76832" y="4120577"/>
            <a:ext cx="3433502" cy="548580"/>
          </a:xfrm>
          <a:prstGeom prst="rect">
            <a:avLst/>
          </a:prstGeom>
        </p:spPr>
        <p:txBody>
          <a:bodyPr lIns="91440" tIns="45720" rIns="91440" bIns="4572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通过提供高端产品、增值服务等手段，提高顾客消费层次，实现顾客价值的提升。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76832" y="3715053"/>
            <a:ext cx="3245795" cy="365671"/>
          </a:xfrm>
          <a:prstGeom prst="rect">
            <a:avLst/>
          </a:prstGeom>
        </p:spPr>
        <p:txBody>
          <a:bodyPr lIns="91440" tIns="45720" rIns="91440" bIns="4572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提升顾客价值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355440" y="223264"/>
            <a:ext cx="402793" cy="344077"/>
            <a:chOff x="355440" y="223264"/>
            <a:chExt cx="402793" cy="344077"/>
          </a:xfrm>
        </p:grpSpPr>
        <p:sp>
          <p:nvSpPr>
            <p:cNvPr id="13" name="AutoShape 13"/>
            <p:cNvSpPr/>
            <p:nvPr/>
          </p:nvSpPr>
          <p:spPr>
            <a:xfrm>
              <a:off x="355440" y="225568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49257" y="223264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38379" y="224605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24819" y="231613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06988" y="228384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355440" y="317579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49257" y="315275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38379" y="316616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24819" y="323623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06988" y="320395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355440" y="409590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49257" y="407285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38379" y="408626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24819" y="415634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06988" y="412405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355440" y="501601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49257" y="499296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38379" y="500637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24819" y="507645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06988" y="504416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3" name="TextBox 33"/>
          <p:cNvSpPr txBox="1"/>
          <p:nvPr/>
        </p:nvSpPr>
        <p:spPr>
          <a:xfrm>
            <a:off x="952245" y="178162"/>
            <a:ext cx="7815272" cy="434280"/>
          </a:xfrm>
          <a:prstGeom prst="rect">
            <a:avLst/>
          </a:prstGeom>
        </p:spPr>
        <p:txBody>
          <a:bodyPr lIns="91440" tIns="45720" rIns="91440" bIns="4572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顾客发展策略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96741" y="2529377"/>
            <a:ext cx="180091" cy="1800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96741" y="3807843"/>
            <a:ext cx="180091" cy="1800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77186" y="1004265"/>
            <a:ext cx="7370628" cy="350795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518859" y="0"/>
            <a:ext cx="2487282" cy="207108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447814" y="617795"/>
            <a:ext cx="386470" cy="38647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90716" y="4512223"/>
            <a:ext cx="386470" cy="38647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0" y="0"/>
            <a:ext cx="776346" cy="77634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748654" y="4581466"/>
            <a:ext cx="776346" cy="77634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77186" y="3769012"/>
            <a:ext cx="743212" cy="743212"/>
          </a:xfrm>
          <a:prstGeom prst="fram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704602" y="1004265"/>
            <a:ext cx="743212" cy="743212"/>
          </a:xfrm>
          <a:prstGeom prst="fram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811261" y="-515866"/>
            <a:ext cx="8023022" cy="302508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375"/>
              </a:spcBef>
            </a:pPr>
            <a:r>
              <a:rPr lang="en-US" sz="960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7186" y="2456520"/>
            <a:ext cx="7370628" cy="12620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450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顾客服务策略的实施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2948415" y="-202063"/>
            <a:ext cx="5896829" cy="589682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355440" y="221399"/>
            <a:ext cx="402793" cy="344077"/>
            <a:chOff x="355440" y="221399"/>
            <a:chExt cx="402793" cy="344077"/>
          </a:xfrm>
        </p:grpSpPr>
        <p:sp>
          <p:nvSpPr>
            <p:cNvPr id="6" name="AutoShape 6"/>
            <p:cNvSpPr/>
            <p:nvPr/>
          </p:nvSpPr>
          <p:spPr>
            <a:xfrm>
              <a:off x="355440" y="223703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449257" y="221399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38379" y="222740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24819" y="229748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06988" y="226519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55440" y="315714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49257" y="313410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38379" y="314751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24819" y="321758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06988" y="318530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355440" y="407725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49257" y="405420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38379" y="406761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24819" y="413769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6988" y="410540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355440" y="499736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49257" y="497431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38379" y="498772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24819" y="505780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06988" y="502551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6" name="TextBox 26"/>
          <p:cNvSpPr txBox="1"/>
          <p:nvPr/>
        </p:nvSpPr>
        <p:spPr>
          <a:xfrm>
            <a:off x="863008" y="176297"/>
            <a:ext cx="7815272" cy="434280"/>
          </a:xfrm>
          <a:prstGeom prst="rect">
            <a:avLst/>
          </a:prstGeom>
        </p:spPr>
        <p:txBody>
          <a:bodyPr lIns="91440" tIns="45720" rIns="91440" bIns="4572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制定顾客服务计划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674059" y="2435003"/>
            <a:ext cx="4518193" cy="906660"/>
            <a:chOff x="4674059" y="2435003"/>
            <a:chExt cx="4518193" cy="906660"/>
          </a:xfrm>
        </p:grpSpPr>
        <p:sp>
          <p:nvSpPr>
            <p:cNvPr id="28" name="TextBox 28"/>
            <p:cNvSpPr txBox="1"/>
            <p:nvPr/>
          </p:nvSpPr>
          <p:spPr>
            <a:xfrm>
              <a:off x="4674059" y="2435003"/>
              <a:ext cx="3532104" cy="311348"/>
            </a:xfrm>
            <a:prstGeom prst="rect">
              <a:avLst/>
            </a:prstGeom>
          </p:spPr>
          <p:txBody>
            <a:bodyPr lIns="91440" tIns="45720" rIns="91440" bIns="45720" rtlCol="0" anchor="t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8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了解客户需求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4674059" y="2793083"/>
              <a:ext cx="4518193" cy="548580"/>
            </a:xfrm>
            <a:prstGeom prst="rect">
              <a:avLst/>
            </a:prstGeom>
          </p:spPr>
          <p:txBody>
            <a:bodyPr lIns="91440" tIns="45720" rIns="91440" bIns="45720" rtlCol="0" anchor="t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2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通过市场调研、顾客调查等方式，深入了解客户的需求和期望，以客户为中心，制定相应的服务策略。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4674059" y="3726139"/>
            <a:ext cx="4518193" cy="906661"/>
            <a:chOff x="4674059" y="3726139"/>
            <a:chExt cx="4518193" cy="906661"/>
          </a:xfrm>
        </p:grpSpPr>
        <p:sp>
          <p:nvSpPr>
            <p:cNvPr id="31" name="TextBox 31"/>
            <p:cNvSpPr txBox="1"/>
            <p:nvPr/>
          </p:nvSpPr>
          <p:spPr>
            <a:xfrm>
              <a:off x="4674059" y="3726139"/>
              <a:ext cx="3532104" cy="311348"/>
            </a:xfrm>
            <a:prstGeom prst="rect">
              <a:avLst/>
            </a:prstGeom>
          </p:spPr>
          <p:txBody>
            <a:bodyPr lIns="91440" tIns="45720" rIns="91440" bIns="45720" rtlCol="0" anchor="t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8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服务流程设计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4674059" y="4084220"/>
              <a:ext cx="4518193" cy="548580"/>
            </a:xfrm>
            <a:prstGeom prst="rect">
              <a:avLst/>
            </a:prstGeom>
          </p:spPr>
          <p:txBody>
            <a:bodyPr lIns="91440" tIns="45720" rIns="91440" bIns="45720" rtlCol="0" anchor="t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2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根据客户需求，设计简洁、高效的服务流程，包括接待、处理、跟进和反馈等环节，确保服务质量和效率。</a:t>
              </a:r>
            </a:p>
          </p:txBody>
        </p:sp>
      </p:grpSp>
      <p:sp>
        <p:nvSpPr>
          <p:cNvPr id="33" name="TextBox 33"/>
          <p:cNvSpPr txBox="1"/>
          <p:nvPr/>
        </p:nvSpPr>
        <p:spPr>
          <a:xfrm>
            <a:off x="4674059" y="1147002"/>
            <a:ext cx="3532104" cy="311348"/>
          </a:xfrm>
          <a:prstGeom prst="rect">
            <a:avLst/>
          </a:prstGeom>
        </p:spPr>
        <p:txBody>
          <a:bodyPr lIns="91440" tIns="45720" rIns="91440" bIns="4572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确定目标与愿景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674059" y="1505083"/>
            <a:ext cx="4453805" cy="548580"/>
          </a:xfrm>
          <a:prstGeom prst="rect">
            <a:avLst/>
          </a:prstGeom>
        </p:spPr>
        <p:txBody>
          <a:bodyPr lIns="91440" tIns="45720" rIns="91440" bIns="4572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制定明确的服务目标和愿景，为顾客提供卓越、高效的服务体验。</a:t>
            </a:r>
          </a:p>
        </p:txBody>
      </p:sp>
      <p:pic>
        <p:nvPicPr>
          <p:cNvPr id="35" name="Picture 3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8911" y="1010652"/>
            <a:ext cx="3564863" cy="3564863"/>
          </a:xfrm>
          <a:prstGeom prst="diamond">
            <a:avLst/>
          </a:prstGeom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8255000" cy="40767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https://d.book118.com/587020111101006033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2024-09-06T23:14:15.812</cp:lastPrinted>
  <dcterms:created xsi:type="dcterms:W3CDTF">2024-09-06T15:14:15Z</dcterms:created>
  <dcterms:modified xsi:type="dcterms:W3CDTF">2024-09-06T15:14:17Z</dcterms:modified>
</cp:coreProperties>
</file>