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53F126B-FC62-4181-B6FB-6A6782461CA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17C6AC-0E93-4531-917C-FB7D44156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0C9ADA-03A1-4CAF-8AC0-CACC8417D9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6520FB-9036-43B7-9E69-8B357C47A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1FBED5-8D46-4613-85E5-9F59BC262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8820D4-5894-4F52-83C4-D5B729D795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EA7154-D886-46DE-A3C8-3BEF4F6692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99B7A0-D6E8-4DAC-8045-3C368D9F55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2C7E5-550A-43C6-AB13-9432FA972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100466-C96C-4B2E-AF34-4499B741A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CA12F-E1C9-4ED2-BE01-47E7FE24A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2C1D34-8543-439F-8715-9DAD4FEDBA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12446DB-77D4-498B-B587-86C87DA0C96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743DEAD-49F4-43D1-8F0A-2F54A73B13C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24123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焊接现场实操培训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焊接现场实操培训简介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焊接安全培训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焊接设备操作培训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焊接质量控制培训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焊接材料与设备维护培训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焊接现场实操演练</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结束语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焊接现场实操培训简介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焊接现场实操培训简介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现场实操培训是指通过实际操作来提升焊接技术，培养焊接专业人员。这种培训的重要性在于通过实际操作能够更好地理解焊接原理和技术，提高焊接技能。其目的是为了让受训人员掌握实用焊接技术，提高工作效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介绍焊接的基本概念和原理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焊接技术概述</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包括气焊、电弧焊、激光焊等</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常见焊接工艺</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讲解现场安全、操作规范等内容</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焊接现场要求</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培训对象</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钢构工、焊工等相关从业人员</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受训人员背景要求</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想系统学习焊接技术的人员</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培训课程适用对象</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传授相关理论知识</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理论授课</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专业人员现场辅导</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现场指导</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进行实际焊接操作</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实操演练</a:t>
            </a:r>
            <a:endParaRPr lang="en-US" sz="3000" b="0" strike="noStrike" spc="-1">
              <a:solidFill>
                <a:srgbClr val="000000"/>
              </a:solidFill>
              <a:latin typeface="Arial"/>
            </a:endParaRPr>
          </a:p>
        </p:txBody>
      </p:sp>
      <p:sp>
        <p:nvSpPr>
          <p:cNvPr id="11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实操操作</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学习各种焊接设备的使用方法</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焊接设备使用</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了解不同焊接材料的特点和选择方法</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焊接材料选择</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掌握焊接技术的关键要点</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焊接技术要点</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遵守焊接现场的安全规范</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安全操作规范</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焊接安全培训</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安全意识</a:t>
            </a:r>
            <a:endParaRPr lang="en-US" sz="3500" b="0" strike="noStrike" spc="-1">
              <a:solidFill>
                <a:srgbClr val="000000"/>
              </a:solidFill>
              <a:latin typeface="Arial"/>
            </a:endParaRPr>
          </a:p>
        </p:txBody>
      </p:sp>
      <p:sp>
        <p:nvSpPr>
          <p:cNvPr id="12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焊接安全知识要点包括正确使用焊接设备、防止火灾、注意通风等。通过事故案例分析可以让大家更直观地了解安全意识的重要性。</a:t>
            </a:r>
            <a:endParaRPr lang="en-US" sz="2500" b="0" strike="noStrike" spc="-1">
              <a:solidFill>
                <a:srgbClr val="000000"/>
              </a:solidFill>
              <a:latin typeface="Arial"/>
            </a:endParaRPr>
          </a:p>
        </p:txBody>
      </p:sp>
      <p:sp>
        <p:nvSpPr>
          <p:cNvPr id="1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防护措施</a:t>
            </a:r>
            <a:endParaRPr lang="en-US" sz="3600" b="0" strike="noStrike" spc="-1">
              <a:solidFill>
                <a:schemeClr val="dk1"/>
              </a:solidFill>
              <a:latin typeface="Arial"/>
            </a:endParaRPr>
          </a:p>
        </p:txBody>
      </p:sp>
      <p:sp>
        <p:nvSpPr>
          <p:cNvPr id="12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包括焊接面罩、手套、防护服等</a:t>
            </a:r>
            <a:endParaRPr lang="en-US" sz="1500" b="0" strike="noStrike" spc="-1">
              <a:solidFill>
                <a:srgbClr val="000000"/>
              </a:solidFill>
              <a:latin typeface="Arial"/>
            </a:endParaRPr>
          </a:p>
        </p:txBody>
      </p:sp>
      <p:sp>
        <p:nvSpPr>
          <p:cNvPr id="13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个人防护装备</a:t>
            </a:r>
            <a:endParaRPr lang="en-US" sz="2200" b="0" strike="noStrike" spc="-1">
              <a:solidFill>
                <a:srgbClr val="000000"/>
              </a:solidFill>
              <a:latin typeface="Arial"/>
            </a:endParaRPr>
          </a:p>
        </p:txBody>
      </p:sp>
      <p:sp>
        <p:nvSpPr>
          <p:cNvPr id="13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如通风设备、紧急眼洗器等</a:t>
            </a:r>
            <a:endParaRPr lang="en-US" sz="1500" b="0" strike="noStrike" spc="-1">
              <a:solidFill>
                <a:srgbClr val="000000"/>
              </a:solidFill>
              <a:latin typeface="Arial"/>
            </a:endParaRPr>
          </a:p>
        </p:txBody>
      </p:sp>
      <p:sp>
        <p:nvSpPr>
          <p:cNvPr id="13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焊接现场安全设施</a:t>
            </a:r>
            <a:endParaRPr lang="en-US" sz="2200" b="0" strike="noStrike" spc="-1">
              <a:solidFill>
                <a:srgbClr val="000000"/>
              </a:solidFill>
              <a:latin typeface="Arial"/>
            </a:endParaRPr>
          </a:p>
        </p:txBody>
      </p:sp>
      <p:sp>
        <p:nvSpPr>
          <p:cNvPr id="13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火灾预防</a:t>
            </a:r>
            <a:endParaRPr lang="en-US" sz="3600" b="0" strike="noStrike" spc="-1">
              <a:solidFill>
                <a:schemeClr val="dk1"/>
              </a:solidFill>
              <a:latin typeface="Arial"/>
            </a:endParaRPr>
          </a:p>
        </p:txBody>
      </p:sp>
      <p:sp>
        <p:nvSpPr>
          <p:cNvPr id="13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检查焊接材料、设备是否易燃</a:t>
            </a:r>
            <a:endParaRPr lang="en-US" sz="2000" b="0" strike="noStrike" spc="-1">
              <a:solidFill>
                <a:srgbClr val="000000"/>
              </a:solidFill>
              <a:latin typeface="Arial"/>
            </a:endParaRPr>
          </a:p>
        </p:txBody>
      </p:sp>
      <p:sp>
        <p:nvSpPr>
          <p:cNvPr id="13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火灾危险源分析</a:t>
            </a:r>
            <a:endParaRPr lang="en-US" sz="3000" b="0" strike="noStrike" spc="-1">
              <a:solidFill>
                <a:srgbClr val="000000"/>
              </a:solidFill>
              <a:latin typeface="Arial"/>
            </a:endParaRPr>
          </a:p>
        </p:txBody>
      </p:sp>
      <p:sp>
        <p:nvSpPr>
          <p:cNvPr id="14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学会正确使用灭火器材，及时扑灭初期火灾</a:t>
            </a:r>
            <a:endParaRPr lang="en-US" sz="2000" b="0" strike="noStrike" spc="-1">
              <a:solidFill>
                <a:srgbClr val="000000"/>
              </a:solidFill>
              <a:latin typeface="Arial"/>
            </a:endParaRPr>
          </a:p>
        </p:txBody>
      </p:sp>
      <p:sp>
        <p:nvSpPr>
          <p:cNvPr id="14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灭火器材使用方法</a:t>
            </a:r>
            <a:endParaRPr lang="en-US" sz="3000" b="0" strike="noStrike" spc="-1">
              <a:solidFill>
                <a:srgbClr val="000000"/>
              </a:solidFill>
              <a:latin typeface="Arial"/>
            </a:endParaRPr>
          </a:p>
        </p:txBody>
      </p:sp>
      <p:sp>
        <p:nvSpPr>
          <p:cNvPr id="14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紧急救护流程</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发现意外情况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拨打急救电话</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进行紧急救护</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紧急救护</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急救常识</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如心肺复苏、止血等</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6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包括安全意识、防护措施等</a:t>
            </a:r>
            <a:endParaRPr lang="en-US" sz="1500" b="0" strike="noStrike" spc="-1">
              <a:solidFill>
                <a:srgbClr val="000000"/>
              </a:solidFill>
              <a:latin typeface="Arial"/>
            </a:endParaRPr>
          </a:p>
        </p:txBody>
      </p:sp>
      <p:sp>
        <p:nvSpPr>
          <p:cNvPr id="16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焊接安全知识</a:t>
            </a:r>
            <a:endParaRPr lang="en-US" sz="2200" b="0" strike="noStrike" spc="-1">
              <a:solidFill>
                <a:srgbClr val="000000"/>
              </a:solidFill>
              <a:latin typeface="Arial"/>
            </a:endParaRPr>
          </a:p>
        </p:txBody>
      </p:sp>
      <p:sp>
        <p:nvSpPr>
          <p:cNvPr id="16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了解危险源、灭火器材使用方法</a:t>
            </a:r>
            <a:endParaRPr lang="en-US" sz="1500" b="0" strike="noStrike" spc="-1">
              <a:solidFill>
                <a:srgbClr val="000000"/>
              </a:solidFill>
              <a:latin typeface="Arial"/>
            </a:endParaRPr>
          </a:p>
        </p:txBody>
      </p:sp>
      <p:sp>
        <p:nvSpPr>
          <p:cNvPr id="16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火灾预防方法</a:t>
            </a:r>
            <a:endParaRPr lang="en-US" sz="2200" b="0" strike="noStrike" spc="-1">
              <a:solidFill>
                <a:srgbClr val="000000"/>
              </a:solidFill>
              <a:latin typeface="Arial"/>
            </a:endParaRPr>
          </a:p>
        </p:txBody>
      </p:sp>
      <p:sp>
        <p:nvSpPr>
          <p:cNvPr id="16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掌握急救常识，进行紧急救护</a:t>
            </a:r>
            <a:endParaRPr lang="en-US" sz="1500" b="0" strike="noStrike" spc="-1">
              <a:solidFill>
                <a:srgbClr val="000000"/>
              </a:solidFill>
              <a:latin typeface="Arial"/>
            </a:endParaRPr>
          </a:p>
        </p:txBody>
      </p:sp>
      <p:sp>
        <p:nvSpPr>
          <p:cNvPr id="16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紧急救护流程</a:t>
            </a:r>
            <a:endParaRPr lang="en-US" sz="2200" b="0" strike="noStrike" spc="-1">
              <a:solidFill>
                <a:srgbClr val="000000"/>
              </a:solidFill>
              <a:latin typeface="Arial"/>
            </a:endParaRPr>
          </a:p>
        </p:txBody>
      </p:sp>
      <p:sp>
        <p:nvSpPr>
          <p:cNvPr id="16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焊接设备操作培训</a:t>
            </a:r>
            <a:endParaRPr lang="en-US" sz="36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焊接机器基本原理</a:t>
            </a:r>
            <a:endParaRPr lang="en-US" sz="3600" b="0" strike="noStrike" spc="-1">
              <a:solidFill>
                <a:schemeClr val="dk1"/>
              </a:solidFill>
              <a:latin typeface="Arial"/>
            </a:endParaRPr>
          </a:p>
        </p:txBody>
      </p:sp>
      <p:sp>
        <p:nvSpPr>
          <p:cNvPr id="17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交流电源、直流电源、脉冲电源</a:t>
            </a:r>
            <a:endParaRPr lang="en-US" sz="2000" b="0" strike="noStrike" spc="-1">
              <a:solidFill>
                <a:srgbClr val="000000"/>
              </a:solidFill>
              <a:latin typeface="Arial"/>
            </a:endParaRPr>
          </a:p>
        </p:txBody>
      </p:sp>
      <p:sp>
        <p:nvSpPr>
          <p:cNvPr id="17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不同种类的焊接电源</a:t>
            </a:r>
            <a:endParaRPr lang="en-US" sz="3000" b="0" strike="noStrike" spc="-1">
              <a:solidFill>
                <a:srgbClr val="000000"/>
              </a:solidFill>
              <a:latin typeface="Arial"/>
            </a:endParaRPr>
          </a:p>
        </p:txBody>
      </p:sp>
      <p:sp>
        <p:nvSpPr>
          <p:cNvPr id="17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电流调节、电压调节、速度控制</a:t>
            </a:r>
            <a:endParaRPr lang="en-US" sz="2000" b="0" strike="noStrike" spc="-1">
              <a:solidFill>
                <a:srgbClr val="000000"/>
              </a:solidFill>
              <a:latin typeface="Arial"/>
            </a:endParaRPr>
          </a:p>
        </p:txBody>
      </p:sp>
      <p:sp>
        <p:nvSpPr>
          <p:cNvPr id="18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焊接机器调校方法</a:t>
            </a:r>
            <a:endParaRPr lang="en-US" sz="3000" b="0" strike="noStrike" spc="-1">
              <a:solidFill>
                <a:srgbClr val="000000"/>
              </a:solidFill>
              <a:latin typeface="Arial"/>
            </a:endParaRPr>
          </a:p>
        </p:txBody>
      </p:sp>
      <p:sp>
        <p:nvSpPr>
          <p:cNvPr id="18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焊接设备安全操作</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检查电源、打开设备、调节参数</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开关机步骤</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电流大小、电压稳定、焊接速度</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焊接参数设置</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穿戴防护服、戴上面具、保持通风</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安全防护措施</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焊接工艺流程</a:t>
            </a:r>
            <a:endParaRPr lang="en-US" sz="3500" b="0" strike="noStrike" spc="-1">
              <a:solidFill>
                <a:srgbClr val="000000"/>
              </a:solidFill>
              <a:latin typeface="Arial"/>
            </a:endParaRPr>
          </a:p>
        </p:txBody>
      </p:sp>
      <p:sp>
        <p:nvSpPr>
          <p:cNvPr id="1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焊接工艺流程是根据不同焊件和焊接材料的要求，按照预定的工艺规程和程序，采取相应的工艺措施，完成焊接作业。注意选择合适的焊接电流和电压，控制焊接速度，保证焊接质量。</a:t>
            </a:r>
            <a:endParaRPr lang="en-US" sz="2500" b="0" strike="noStrike" spc="-1">
              <a:solidFill>
                <a:srgbClr val="000000"/>
              </a:solidFill>
              <a:latin typeface="Arial"/>
            </a:endParaRPr>
          </a:p>
        </p:txBody>
      </p:sp>
      <p:sp>
        <p:nvSpPr>
          <p:cNvPr id="1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误操作预防方法</a:t>
            </a:r>
            <a:endParaRPr lang="en-US" sz="2200" b="0" strike="noStrike" spc="-1">
              <a:solidFill>
                <a:srgbClr val="000000"/>
              </a:solidFill>
              <a:latin typeface="Arial"/>
            </a:endParaRPr>
          </a:p>
        </p:txBody>
      </p:sp>
      <p:sp>
        <p:nvSpPr>
          <p:cNvPr id="1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定期维护设备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保持操作台面整洁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加强员工培训</a:t>
            </a:r>
            <a:endParaRPr lang="en-US" sz="1500" b="0" strike="noStrike" spc="-1">
              <a:solidFill>
                <a:srgbClr val="000000"/>
              </a:solidFill>
              <a:latin typeface="Arial"/>
            </a:endParaRPr>
          </a:p>
        </p:txBody>
      </p:sp>
      <p:sp>
        <p:nvSpPr>
          <p:cNvPr id="1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应急措施</a:t>
            </a:r>
            <a:endParaRPr lang="en-US" sz="2200" b="0" strike="noStrike" spc="-1">
              <a:solidFill>
                <a:srgbClr val="000000"/>
              </a:solidFill>
              <a:latin typeface="Arial"/>
            </a:endParaRPr>
          </a:p>
        </p:txBody>
      </p:sp>
      <p:sp>
        <p:nvSpPr>
          <p:cNvPr id="2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立即切断电源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用灭火器灭火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寻找专业人员处理</a:t>
            </a:r>
            <a:endParaRPr lang="en-US" sz="1500" b="0" strike="noStrike" spc="-1">
              <a:solidFill>
                <a:srgbClr val="000000"/>
              </a:solidFill>
              <a:latin typeface="Arial"/>
            </a:endParaRPr>
          </a:p>
        </p:txBody>
      </p:sp>
      <p:sp>
        <p:nvSpPr>
          <p:cNvPr id="2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安全措施</a:t>
            </a:r>
            <a:endParaRPr lang="en-US" sz="2200" b="0" strike="noStrike" spc="-1">
              <a:solidFill>
                <a:srgbClr val="000000"/>
              </a:solidFill>
              <a:latin typeface="Arial"/>
            </a:endParaRPr>
          </a:p>
        </p:txBody>
      </p:sp>
      <p:sp>
        <p:nvSpPr>
          <p:cNvPr id="2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戴好防护面罩</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远离易燃物品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定期检查设备</a:t>
            </a:r>
            <a:endParaRPr lang="en-US" sz="1500" b="0" strike="noStrike" spc="-1">
              <a:solidFill>
                <a:srgbClr val="000000"/>
              </a:solidFill>
              <a:latin typeface="Arial"/>
            </a:endParaRPr>
          </a:p>
        </p:txBody>
      </p:sp>
      <p:sp>
        <p:nvSpPr>
          <p:cNvPr id="2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误操作处理</a:t>
            </a:r>
            <a:endParaRPr lang="en-US" sz="3600" b="0" strike="noStrike" spc="-1">
              <a:solidFill>
                <a:schemeClr val="dk1"/>
              </a:solidFill>
              <a:latin typeface="Arial"/>
            </a:endParaRPr>
          </a:p>
        </p:txBody>
      </p:sp>
      <p:sp>
        <p:nvSpPr>
          <p:cNvPr id="2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常见误操作案例分析</a:t>
            </a:r>
            <a:endParaRPr lang="en-US" sz="2200" b="0" strike="noStrike" spc="-1">
              <a:solidFill>
                <a:srgbClr val="000000"/>
              </a:solidFill>
              <a:latin typeface="Arial"/>
            </a:endParaRPr>
          </a:p>
        </p:txBody>
      </p:sp>
      <p:sp>
        <p:nvSpPr>
          <p:cNvPr id="2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焊接参数设置错误</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未穿戴防护装备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操作不当导致火花溅射</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焊接质量控制培训</a:t>
            </a:r>
            <a:endParaRPr lang="en-US" sz="3600" b="0" strike="noStrike" spc="-1">
              <a:solidFill>
                <a:schemeClr val="dk1"/>
              </a:solidFill>
              <a:latin typeface="Arial"/>
            </a:endParaRPr>
          </a:p>
        </p:txBody>
      </p:sp>
      <p:sp>
        <p:nvSpPr>
          <p:cNvPr id="2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检测方法</a:t>
            </a:r>
            <a:endParaRPr lang="en-US" sz="3500" b="0" strike="noStrike" spc="-1">
              <a:solidFill>
                <a:srgbClr val="000000"/>
              </a:solidFill>
              <a:latin typeface="Arial"/>
            </a:endParaRPr>
          </a:p>
        </p:txBody>
      </p:sp>
      <p:sp>
        <p:nvSpPr>
          <p:cNvPr id="21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在焊接现场实操培训中，检测方法至关重要。常用的方法包括</a:t>
            </a:r>
            <a:r>
              <a:rPr lang="en-US" sz="2500" b="0" strike="noStrike" spc="148">
                <a:solidFill>
                  <a:schemeClr val="dk1"/>
                </a:solidFill>
                <a:latin typeface="Arial"/>
                <a:ea typeface="微软雅黑"/>
              </a:rPr>
              <a:t>X</a:t>
            </a:r>
            <a:r>
              <a:rPr lang="zh-CN" sz="2500" b="0" strike="noStrike" spc="148">
                <a:solidFill>
                  <a:schemeClr val="dk1"/>
                </a:solidFill>
                <a:latin typeface="Arial"/>
                <a:ea typeface="微软雅黑"/>
              </a:rPr>
              <a:t>射线检测和超声波检测。</a:t>
            </a:r>
            <a:r>
              <a:rPr lang="en-US" sz="2500" b="0" strike="noStrike" spc="148">
                <a:solidFill>
                  <a:schemeClr val="dk1"/>
                </a:solidFill>
                <a:latin typeface="Arial"/>
                <a:ea typeface="微软雅黑"/>
              </a:rPr>
              <a:t>X</a:t>
            </a:r>
            <a:r>
              <a:rPr lang="zh-CN" sz="2500" b="0" strike="noStrike" spc="148">
                <a:solidFill>
                  <a:schemeClr val="dk1"/>
                </a:solidFill>
                <a:latin typeface="Arial"/>
                <a:ea typeface="微软雅黑"/>
              </a:rPr>
              <a:t>射线检测可以用于检测焊接件内部的缺陷，而超声波检测则可以帮助确定焊接接头的质量。</a:t>
            </a:r>
            <a:endParaRPr lang="en-US" sz="2500" b="0" strike="noStrike" spc="-1">
              <a:solidFill>
                <a:srgbClr val="000000"/>
              </a:solidFill>
              <a:latin typeface="Arial"/>
            </a:endParaRPr>
          </a:p>
        </p:txBody>
      </p:sp>
      <p:sp>
        <p:nvSpPr>
          <p:cNvPr id="2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https://d.book118.com/587024123011006055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焊接现场实操培训</vt:lpstr>
      <vt:lpstr>目录</vt:lpstr>
      <vt:lpstr>第一章 焊接现场实操培训简介</vt:lpstr>
      <vt:lpstr> </vt:lpstr>
      <vt:lpstr>培训内容</vt:lpstr>
      <vt:lpstr>培训对象</vt:lpstr>
      <vt:lpstr>培训形式</vt:lpstr>
      <vt:lpstr>实操操作</vt:lpstr>
      <vt:lpstr>第2章 焊接安全培训</vt:lpstr>
      <vt:lpstr> </vt:lpstr>
      <vt:lpstr>防护措施</vt:lpstr>
      <vt:lpstr>火灾预防</vt:lpstr>
      <vt:lpstr>紧急救护</vt:lpstr>
      <vt:lpstr>总结</vt:lpstr>
      <vt:lpstr>第3章 焊接设备操作培训</vt:lpstr>
      <vt:lpstr>焊接机器基本原理</vt:lpstr>
      <vt:lpstr>焊接设备安全操作</vt:lpstr>
      <vt:lpstr> </vt:lpstr>
      <vt:lpstr>误操作处理</vt:lpstr>
      <vt:lpstr>第四章 焊接质量控制培训</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2024-09-29T14:03:39.596</cp:lastPrinted>
  <dcterms:created xsi:type="dcterms:W3CDTF">2024-09-29T06:03:39Z</dcterms:created>
  <dcterms:modified xsi:type="dcterms:W3CDTF">2024-09-29T06:03:41Z</dcterms:modified>
</cp:coreProperties>
</file>