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643F583-08CC-4F3A-9B5C-6AA7E5D12E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C68454E-576E-44C2-B388-937271C502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9FAFCD4-668D-41F2-B9A9-A3C149BC2D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240DD61-2A36-45FC-8FFC-D2A1EB97CC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43A00E6-B82D-4916-850D-31B4F10D89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50DC638-C8DC-4353-9343-5E4BC4747C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7BB39C2-04A1-4B26-9B54-56BD858F44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9E0C518-6009-4D3A-9DFB-A30919D0F8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203B5D2-1277-416A-B292-C241B80261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79EBF81-F161-4F4F-AD97-8650A3D477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58913C7-4252-4E8A-AB14-74710CB8BD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87032162060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057400" y="2041982"/>
            <a:ext cx="8077200" cy="20002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医院感染科护士对不同类型感染病例的护理要点学习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526541" y="6029318"/>
            <a:ext cx="2343150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869779" y="6029318"/>
            <a:ext cx="279082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2024-01-08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61950" y="115331"/>
            <a:ext cx="1851660" cy="114584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649067" y="1768211"/>
            <a:ext cx="4792980" cy="4692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呼吸系统感染病例的护理要点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消化系统感染病例的护理要点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泌尿系统感染病例的护理要点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皮肤软组织感染病例的护理要点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61950" y="115331"/>
            <a:ext cx="1851660" cy="114584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649067" y="1768211"/>
            <a:ext cx="4792980" cy="4692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中枢神经系统感染病例的护理要点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规范护理操作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掌握针对不同类型感染病例的护理操作规范，确保医疗安全。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提升护理质量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通过专业的学习和培训，提高护士对感染病例的护理质量，促进患者康复。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提高护士对感染病例的认知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通过学习，使护士能够全面了解不同类型感染病例的特点，提高对感染病例的认知水平。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500" r="16500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962413" y="1498809"/>
            <a:ext cx="4267184" cy="4267182"/>
          </a:xfrm>
          <a:prstGeom prst="ellipse">
            <a:avLst/>
          </a:prstGeom>
          <a:ln w="3248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 rot="16200000" flipH="1">
            <a:off x="6170371" y="2356670"/>
            <a:ext cx="1798884" cy="2551460"/>
          </a:xfrm>
          <a:custGeom>
            <a:rect l="l" t="t" r="r" b="b"/>
            <a:pathLst>
              <a:path w="1468685" h="2083120">
                <a:moveTo>
                  <a:pt x="0" y="1764196"/>
                </a:moveTo>
                <a:lnTo>
                  <a:pt x="2311" y="1764196"/>
                </a:lnTo>
                <a:lnTo>
                  <a:pt x="734343" y="0"/>
                </a:lnTo>
                <a:lnTo>
                  <a:pt x="1466374" y="1764196"/>
                </a:lnTo>
                <a:lnTo>
                  <a:pt x="1468685" y="1764196"/>
                </a:lnTo>
                <a:cubicBezTo>
                  <a:pt x="1285526" y="1960771"/>
                  <a:pt x="1024222" y="2083120"/>
                  <a:pt x="734343" y="2083120"/>
                </a:cubicBezTo>
                <a:cubicBezTo>
                  <a:pt x="444464" y="2083120"/>
                  <a:pt x="183161" y="1960771"/>
                  <a:pt x="0" y="1764196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1339" y="2426017"/>
            <a:ext cx="617410" cy="61741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661339" y="4234434"/>
            <a:ext cx="617410" cy="61741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036814" y="3330226"/>
            <a:ext cx="617410" cy="61741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5400000">
            <a:off x="4167489" y="2356670"/>
            <a:ext cx="1798884" cy="2551460"/>
          </a:xfrm>
          <a:custGeom>
            <a:rect l="l" t="t" r="r" b="b"/>
            <a:pathLst>
              <a:path w="1468685" h="2083120">
                <a:moveTo>
                  <a:pt x="0" y="1764196"/>
                </a:moveTo>
                <a:lnTo>
                  <a:pt x="2311" y="1764196"/>
                </a:lnTo>
                <a:lnTo>
                  <a:pt x="734343" y="0"/>
                </a:lnTo>
                <a:lnTo>
                  <a:pt x="1466374" y="1764196"/>
                </a:lnTo>
                <a:lnTo>
                  <a:pt x="1468685" y="1764196"/>
                </a:lnTo>
                <a:cubicBezTo>
                  <a:pt x="1285526" y="1960771"/>
                  <a:pt x="1024222" y="2083120"/>
                  <a:pt x="734343" y="2083120"/>
                </a:cubicBezTo>
                <a:cubicBezTo>
                  <a:pt x="444464" y="2083120"/>
                  <a:pt x="183161" y="1960771"/>
                  <a:pt x="0" y="1764196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3887819" y="2426017"/>
            <a:ext cx="617410" cy="61741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522821" y="3330226"/>
            <a:ext cx="617410" cy="61741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887819" y="4234434"/>
            <a:ext cx="617410" cy="61741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1" name="Group 11"/>
          <p:cNvGrpSpPr/>
          <p:nvPr/>
        </p:nvGrpSpPr>
        <p:grpSpPr>
          <a:xfrm>
            <a:off x="5346287" y="2886646"/>
            <a:ext cx="1499330" cy="1499330"/>
            <a:chOff x="5346287" y="2886646"/>
            <a:chExt cx="1499330" cy="1499330"/>
          </a:xfrm>
        </p:grpSpPr>
        <p:sp>
          <p:nvSpPr>
            <p:cNvPr id="12" name="AutoShape 12"/>
            <p:cNvSpPr/>
            <p:nvPr/>
          </p:nvSpPr>
          <p:spPr>
            <a:xfrm>
              <a:off x="5346287" y="2886646"/>
              <a:ext cx="1499330" cy="1499330"/>
            </a:xfrm>
            <a:prstGeom prst="ellipse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AutoShape 13"/>
          <p:cNvSpPr/>
          <p:nvPr/>
        </p:nvSpPr>
        <p:spPr>
          <a:xfrm>
            <a:off x="4445393" y="3517200"/>
            <a:ext cx="623854" cy="250324"/>
          </a:xfrm>
          <a:prstGeom prst="rightArrow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flipH="1">
            <a:off x="7144249" y="3517200"/>
            <a:ext cx="623854" cy="250324"/>
          </a:xfrm>
          <a:prstGeom prst="rightArrow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5" name="Group 15"/>
          <p:cNvGrpSpPr/>
          <p:nvPr/>
        </p:nvGrpSpPr>
        <p:grpSpPr>
          <a:xfrm>
            <a:off x="5804254" y="3351841"/>
            <a:ext cx="583501" cy="561118"/>
            <a:chOff x="5804254" y="3351841"/>
            <a:chExt cx="583501" cy="561118"/>
          </a:xfrm>
        </p:grpSpPr>
        <p:sp>
          <p:nvSpPr>
            <p:cNvPr id="16" name="AutoShape 16"/>
            <p:cNvSpPr/>
            <p:nvPr/>
          </p:nvSpPr>
          <p:spPr>
            <a:xfrm>
              <a:off x="5964750" y="3351841"/>
              <a:ext cx="262604" cy="265938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5804254" y="3659213"/>
              <a:ext cx="583501" cy="253746"/>
            </a:xfrm>
            <a:custGeom>
              <a:rect l="l" t="t" r="r" b="b"/>
              <a:pathLst>
                <a:path w="200" h="87">
                  <a:moveTo>
                    <a:pt x="35" y="87"/>
                  </a:moveTo>
                  <a:cubicBezTo>
                    <a:pt x="35" y="72"/>
                    <a:pt x="35" y="72"/>
                    <a:pt x="35" y="72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155" y="87"/>
                    <a:pt x="155" y="87"/>
                    <a:pt x="155" y="87"/>
                  </a:cubicBezTo>
                  <a:cubicBezTo>
                    <a:pt x="155" y="72"/>
                    <a:pt x="155" y="72"/>
                    <a:pt x="155" y="72"/>
                  </a:cubicBezTo>
                  <a:cubicBezTo>
                    <a:pt x="166" y="72"/>
                    <a:pt x="166" y="72"/>
                    <a:pt x="166" y="72"/>
                  </a:cubicBezTo>
                  <a:cubicBezTo>
                    <a:pt x="166" y="87"/>
                    <a:pt x="166" y="87"/>
                    <a:pt x="166" y="87"/>
                  </a:cubicBezTo>
                  <a:cubicBezTo>
                    <a:pt x="199" y="87"/>
                    <a:pt x="199" y="87"/>
                    <a:pt x="199" y="87"/>
                  </a:cubicBezTo>
                  <a:cubicBezTo>
                    <a:pt x="199" y="47"/>
                    <a:pt x="200" y="43"/>
                    <a:pt x="200" y="43"/>
                  </a:cubicBezTo>
                  <a:cubicBezTo>
                    <a:pt x="200" y="19"/>
                    <a:pt x="180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4" y="0"/>
                    <a:pt x="44" y="0"/>
                  </a:cubicBezTo>
                  <a:cubicBezTo>
                    <a:pt x="20" y="0"/>
                    <a:pt x="1" y="19"/>
                    <a:pt x="1" y="43"/>
                  </a:cubicBezTo>
                  <a:cubicBezTo>
                    <a:pt x="1" y="43"/>
                    <a:pt x="0" y="47"/>
                    <a:pt x="0" y="87"/>
                  </a:cubicBezTo>
                  <a:lnTo>
                    <a:pt x="35" y="8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学习内容概述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423838" y="1165012"/>
            <a:ext cx="3394996" cy="490334"/>
            <a:chOff x="423838" y="1165012"/>
            <a:chExt cx="3394996" cy="490334"/>
          </a:xfrm>
        </p:grpSpPr>
        <p:sp>
          <p:nvSpPr>
            <p:cNvPr id="41" name="TextBox 41"/>
            <p:cNvSpPr txBox="1"/>
            <p:nvPr/>
          </p:nvSpPr>
          <p:spPr>
            <a:xfrm>
              <a:off x="423838" y="1165012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感染病例分类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532563" y="1542614"/>
            <a:ext cx="3286271" cy="949747"/>
            <a:chOff x="532563" y="1542614"/>
            <a:chExt cx="3286271" cy="949747"/>
          </a:xfrm>
        </p:grpSpPr>
        <p:sp>
          <p:nvSpPr>
            <p:cNvPr id="43" name="TextBox 43"/>
            <p:cNvSpPr txBox="1"/>
            <p:nvPr/>
          </p:nvSpPr>
          <p:spPr>
            <a:xfrm>
              <a:off x="532563" y="1542614"/>
              <a:ext cx="3286271" cy="94974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学习不同类型感染病例的分类标准，如细菌感染、病毒感染等。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110891" y="3013226"/>
            <a:ext cx="3394996" cy="490334"/>
            <a:chOff x="110891" y="3013226"/>
            <a:chExt cx="3394996" cy="490334"/>
          </a:xfrm>
        </p:grpSpPr>
        <p:sp>
          <p:nvSpPr>
            <p:cNvPr id="45" name="TextBox 45"/>
            <p:cNvSpPr txBox="1"/>
            <p:nvPr/>
          </p:nvSpPr>
          <p:spPr>
            <a:xfrm>
              <a:off x="110891" y="3013226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感染病例特点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219616" y="3447978"/>
            <a:ext cx="3286271" cy="937998"/>
            <a:chOff x="219616" y="3447978"/>
            <a:chExt cx="3286271" cy="937998"/>
          </a:xfrm>
        </p:grpSpPr>
        <p:sp>
          <p:nvSpPr>
            <p:cNvPr id="47" name="TextBox 47"/>
            <p:cNvSpPr txBox="1"/>
            <p:nvPr/>
          </p:nvSpPr>
          <p:spPr>
            <a:xfrm>
              <a:off x="219616" y="3447978"/>
              <a:ext cx="3286271" cy="937998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了解不同类型感染病例的临床表现、传播途径、易感人群等特点。</a:t>
              </a:r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436531" y="4760442"/>
            <a:ext cx="3394996" cy="490334"/>
            <a:chOff x="436531" y="4760442"/>
            <a:chExt cx="3394996" cy="490334"/>
          </a:xfrm>
        </p:grpSpPr>
        <p:sp>
          <p:nvSpPr>
            <p:cNvPr id="49" name="TextBox 49"/>
            <p:cNvSpPr txBox="1"/>
            <p:nvPr/>
          </p:nvSpPr>
          <p:spPr>
            <a:xfrm>
              <a:off x="436531" y="4760442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护理评估</a:t>
              </a:r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545256" y="5195195"/>
            <a:ext cx="3286271" cy="936111"/>
            <a:chOff x="545256" y="5195195"/>
            <a:chExt cx="3286271" cy="936111"/>
          </a:xfrm>
        </p:grpSpPr>
        <p:sp>
          <p:nvSpPr>
            <p:cNvPr id="51" name="TextBox 51"/>
            <p:cNvSpPr txBox="1"/>
            <p:nvPr/>
          </p:nvSpPr>
          <p:spPr>
            <a:xfrm>
              <a:off x="545256" y="5195195"/>
              <a:ext cx="3286271" cy="936111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掌握针对不同类型感染病例的护理评估方法，包括病情观察、实验室检查等。</a:t>
              </a:r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8373176" y="1165012"/>
            <a:ext cx="3394996" cy="490334"/>
            <a:chOff x="8373176" y="1165012"/>
            <a:chExt cx="3394996" cy="490334"/>
          </a:xfrm>
        </p:grpSpPr>
        <p:sp>
          <p:nvSpPr>
            <p:cNvPr id="53" name="TextBox 53"/>
            <p:cNvSpPr txBox="1"/>
            <p:nvPr/>
          </p:nvSpPr>
          <p:spPr>
            <a:xfrm>
              <a:off x="8373176" y="1165012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护理措施</a:t>
              </a:r>
            </a:p>
          </p:txBody>
        </p:sp>
      </p:grpSp>
      <p:grpSp>
        <p:nvGrpSpPr>
          <p:cNvPr id="54" name="Group 54"/>
          <p:cNvGrpSpPr/>
          <p:nvPr/>
        </p:nvGrpSpPr>
        <p:grpSpPr>
          <a:xfrm>
            <a:off x="8481901" y="1542614"/>
            <a:ext cx="3286271" cy="949747"/>
            <a:chOff x="8481901" y="1542614"/>
            <a:chExt cx="3286271" cy="949747"/>
          </a:xfrm>
        </p:grpSpPr>
        <p:sp>
          <p:nvSpPr>
            <p:cNvPr id="55" name="TextBox 55"/>
            <p:cNvSpPr txBox="1"/>
            <p:nvPr/>
          </p:nvSpPr>
          <p:spPr>
            <a:xfrm>
              <a:off x="8481901" y="1542614"/>
              <a:ext cx="3286271" cy="94974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学习针对不同类型感染病例的护理措施，如隔离防护、药物治疗、营养支持等。</a:t>
              </a:r>
            </a:p>
          </p:txBody>
        </p:sp>
      </p:grpSp>
      <p:grpSp>
        <p:nvGrpSpPr>
          <p:cNvPr id="56" name="Group 56"/>
          <p:cNvGrpSpPr/>
          <p:nvPr/>
        </p:nvGrpSpPr>
        <p:grpSpPr>
          <a:xfrm>
            <a:off x="8654225" y="3013226"/>
            <a:ext cx="3394996" cy="490334"/>
            <a:chOff x="8654225" y="3013226"/>
            <a:chExt cx="3394996" cy="490334"/>
          </a:xfrm>
        </p:grpSpPr>
        <p:sp>
          <p:nvSpPr>
            <p:cNvPr id="57" name="TextBox 57"/>
            <p:cNvSpPr txBox="1"/>
            <p:nvPr/>
          </p:nvSpPr>
          <p:spPr>
            <a:xfrm>
              <a:off x="8654225" y="3013226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并发症预防与处理</a:t>
              </a:r>
            </a:p>
          </p:txBody>
        </p:sp>
      </p:grpSp>
      <p:grpSp>
        <p:nvGrpSpPr>
          <p:cNvPr id="58" name="Group 58"/>
          <p:cNvGrpSpPr/>
          <p:nvPr/>
        </p:nvGrpSpPr>
        <p:grpSpPr>
          <a:xfrm>
            <a:off x="8762949" y="3447978"/>
            <a:ext cx="3286271" cy="937998"/>
            <a:chOff x="8762949" y="3447978"/>
            <a:chExt cx="3286271" cy="937998"/>
          </a:xfrm>
        </p:grpSpPr>
        <p:sp>
          <p:nvSpPr>
            <p:cNvPr id="59" name="TextBox 59"/>
            <p:cNvSpPr txBox="1"/>
            <p:nvPr/>
          </p:nvSpPr>
          <p:spPr>
            <a:xfrm>
              <a:off x="8762949" y="3447978"/>
              <a:ext cx="3286271" cy="937998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了解感染病例可能出现的并发症及其预防措施，掌握相应的处理方法和护理技巧。</a:t>
              </a:r>
            </a:p>
          </p:txBody>
        </p:sp>
      </p:grpSp>
      <p:grpSp>
        <p:nvGrpSpPr>
          <p:cNvPr id="60" name="Group 60"/>
          <p:cNvGrpSpPr/>
          <p:nvPr/>
        </p:nvGrpSpPr>
        <p:grpSpPr>
          <a:xfrm>
            <a:off x="8059705" y="4760442"/>
            <a:ext cx="3394996" cy="490334"/>
            <a:chOff x="8059705" y="4760442"/>
            <a:chExt cx="3394996" cy="490334"/>
          </a:xfrm>
        </p:grpSpPr>
        <p:sp>
          <p:nvSpPr>
            <p:cNvPr id="61" name="TextBox 61"/>
            <p:cNvSpPr txBox="1"/>
            <p:nvPr/>
          </p:nvSpPr>
          <p:spPr>
            <a:xfrm>
              <a:off x="8059705" y="4760442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健康教育</a:t>
              </a:r>
            </a:p>
          </p:txBody>
        </p:sp>
      </p:grpSp>
      <p:grpSp>
        <p:nvGrpSpPr>
          <p:cNvPr id="62" name="Group 62"/>
          <p:cNvGrpSpPr/>
          <p:nvPr/>
        </p:nvGrpSpPr>
        <p:grpSpPr>
          <a:xfrm>
            <a:off x="8168429" y="5195195"/>
            <a:ext cx="3286271" cy="936111"/>
            <a:chOff x="8168429" y="5195195"/>
            <a:chExt cx="3286271" cy="936111"/>
          </a:xfrm>
        </p:grpSpPr>
        <p:sp>
          <p:nvSpPr>
            <p:cNvPr id="63" name="TextBox 63"/>
            <p:cNvSpPr txBox="1"/>
            <p:nvPr/>
          </p:nvSpPr>
          <p:spPr>
            <a:xfrm>
              <a:off x="8168429" y="5195195"/>
              <a:ext cx="3286271" cy="936111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掌握对患者及其家属进行健康教育的方法和技巧，提高他们对感染病例的认知和自我防护能力。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呼吸系统感染病例的护理要点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注意咳嗽、咳痰、呼吸困难等症状的变化，及时记录并向医生报告。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观察患者症状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6667" r="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监测生命体征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5625" r="1562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评估感染程度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定期测量患者的体温、脉搏、呼吸频率和血压，了解病情变化。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通过痰液检查、X光检查等手段，评估患者的感染程度，为治疗提供依据。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病情观察与评估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指导患者正确咳嗽、深呼吸，协助排痰，保持呼吸道通畅。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5917" r="15917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6626" r="16626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保持呼吸道通畅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根据医嘱给予患者合适的氧疗措施，如鼻导管吸氧、面罩吸氧等，确保患者获得足够的氧气。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氧疗护理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遵医嘱给予患者雾化吸入治疗，帮助患者稀释痰液、减轻咳嗽症状。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雾化吸入治疗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呼吸道护理措施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预防并发症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指导患者保持良好的生活习惯，如勤洗手、戴口罩等，减少交叉感染的风险。同时，密切观察患者的病情变化，及时发现并处理潜在的并发症。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处理并发症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对于出现的并发症，如呼吸衰竭、肺炎等，护士应配合医生进行积极治疗和护理，包括给予呼吸机辅助呼吸、抗感染治疗等。同时，加强患者的心理护理和营养支持，促进患者康复。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并发症预防与处理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消化系统感染病例的护理要点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在消化系统感染急性期，患者应遵循流食或半流食饮食，如稀饭、粥、面条等，以减轻胃肠道负担。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8958" r="8958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急性期饮食调整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根据患者病情和营养需求，合理安排蛋白质、脂肪、碳水化合物等营养素的摄入，维持患者良好的营养状态。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营养支持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加强饮食卫生管理，避免食品污染，减少感染源。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饮食卫生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饮食调整与营养支持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579" b="2579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l="5462" r="5462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6349" b="6349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消化道护理措施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口腔护理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保持口腔清洁，定期进行口腔护理，预防口腔感染。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胃肠道减压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对于伴有胃肠道胀气的患者，应采取有效的胃肠减压措施，如胃肠减压管等，以缓解患者不适。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消化道症状观察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密切观察患者的恶心、呕吐、腹痛、腹泻等消化道症状，及时发现并处理异常情况。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感染控制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严格执行无菌操作，加强手卫生和消毒隔离措施，防止交叉感染。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脱水预防与处理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对于伴有腹泻、呕吐等症状的患者，应注意观察脱水情况，及时补充液体和电解质，维持水电解质平衡。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并发症观察与处理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密切观察患者病情变化，及时发现并处理消化道出血、穿孔等并发症，确保患者安全。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21875" r="21875"/>
          <a:stretch>
            <a:fillRect/>
          </a:stretch>
        </p:blipFill>
        <p:spPr>
          <a:xfrm>
            <a:off x="5358287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2500" r="12500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并发症预防与处理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04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泌尿系统感染病例的护理要点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https://d.book118.com/587032162060006032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633301"/>
      </a:dk1>
      <a:lt1>
        <a:srgbClr val="FBF9F7"/>
      </a:lt1>
      <a:dk2>
        <a:srgbClr val="333333"/>
      </a:dk2>
      <a:lt2>
        <a:srgbClr val="F1EFEE"/>
      </a:lt2>
      <a:accent1>
        <a:srgbClr val="9A6930"/>
      </a:accent1>
      <a:accent2>
        <a:srgbClr val="B3954D"/>
      </a:accent2>
      <a:accent3>
        <a:srgbClr val="D3A67C"/>
      </a:accent3>
      <a:accent4>
        <a:srgbClr val="DC9C51"/>
      </a:accent4>
      <a:accent5>
        <a:srgbClr val="D17A6E"/>
      </a:accent5>
      <a:accent6>
        <a:srgbClr val="8C857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85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1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2024-09-05T05:36:33.797</cp:lastPrinted>
  <dcterms:created xsi:type="dcterms:W3CDTF">2024-09-04T21:36:33Z</dcterms:created>
  <dcterms:modified xsi:type="dcterms:W3CDTF">2024-09-04T21:36:35Z</dcterms:modified>
</cp:coreProperties>
</file>