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2F840-0026-42BB-A72A-811940228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89766-74A1-4A28-8B4C-BAD4DAABE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97A93-BB6B-4B7A-9B38-D3A9100CA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B781D-C80A-49C0-9413-766EFD40B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C50AB4-AA60-429D-9B14-24BC5F154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B97EF3-2DAF-4CAB-AA9E-C9191FC23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5E932-AA91-4BFA-8154-52B2C89F4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0531A-8C1F-4105-AA10-1012EA105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93972-BB8B-4D51-AEB8-582B414A8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937A8-F88E-4F8D-A838-C248E56AB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1D9A5-53E5-4D58-8B75-C0767BA1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ags" Target="../tags/tag134.xml" /><Relationship Id="rId25" Type="http://schemas.openxmlformats.org/officeDocument/2006/relationships/tags" Target="../tags/tag135.xml" /><Relationship Id="rId26" Type="http://schemas.openxmlformats.org/officeDocument/2006/relationships/tags" Target="../tags/tag136.xml" /><Relationship Id="rId27" Type="http://schemas.openxmlformats.org/officeDocument/2006/relationships/tags" Target="../tags/tag137.xml" /><Relationship Id="rId28" Type="http://schemas.openxmlformats.org/officeDocument/2006/relationships/tags" Target="../tags/tag138.xml" /><Relationship Id="rId29" Type="http://schemas.openxmlformats.org/officeDocument/2006/relationships/tags" Target="../tags/tag139.xml" /><Relationship Id="rId3" Type="http://schemas.openxmlformats.org/officeDocument/2006/relationships/tags" Target="../tags/tag113.xml" /><Relationship Id="rId30" Type="http://schemas.openxmlformats.org/officeDocument/2006/relationships/tags" Target="../tags/tag140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19" Type="http://schemas.openxmlformats.org/officeDocument/2006/relationships/tags" Target="../tags/tag264.xml" /><Relationship Id="rId2" Type="http://schemas.openxmlformats.org/officeDocument/2006/relationships/tags" Target="../tags/tag247.xml" /><Relationship Id="rId20" Type="http://schemas.openxmlformats.org/officeDocument/2006/relationships/tags" Target="../tags/tag265.xml" /><Relationship Id="rId21" Type="http://schemas.openxmlformats.org/officeDocument/2006/relationships/tags" Target="../tags/tag266.xml" /><Relationship Id="rId22" Type="http://schemas.openxmlformats.org/officeDocument/2006/relationships/tags" Target="../tags/tag267.xml" /><Relationship Id="rId23" Type="http://schemas.openxmlformats.org/officeDocument/2006/relationships/tags" Target="../tags/tag268.xml" /><Relationship Id="rId24" Type="http://schemas.openxmlformats.org/officeDocument/2006/relationships/tags" Target="../tags/tag269.xml" /><Relationship Id="rId25" Type="http://schemas.openxmlformats.org/officeDocument/2006/relationships/tags" Target="../tags/tag270.xml" /><Relationship Id="rId26" Type="http://schemas.openxmlformats.org/officeDocument/2006/relationships/tags" Target="../tags/tag271.xml" /><Relationship Id="rId27" Type="http://schemas.openxmlformats.org/officeDocument/2006/relationships/tags" Target="../tags/tag272.xml" /><Relationship Id="rId28" Type="http://schemas.openxmlformats.org/officeDocument/2006/relationships/tags" Target="../tags/tag273.xml" /><Relationship Id="rId29" Type="http://schemas.openxmlformats.org/officeDocument/2006/relationships/tags" Target="../tags/tag274.xml" /><Relationship Id="rId3" Type="http://schemas.openxmlformats.org/officeDocument/2006/relationships/tags" Target="../tags/tag248.xml" /><Relationship Id="rId30" Type="http://schemas.openxmlformats.org/officeDocument/2006/relationships/tags" Target="../tags/tag275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4014400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大型商业银行分布式架构改造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分布式架构改造的背景和意义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分布式架构改造的目标和原则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分布式架构改造的实施方案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分布式架构改造的风险与应对措施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分布式架构改造的效益分析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分布式架构改造的背景和意义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传统架构的局限性</a:t>
            </a:r>
            <a:endParaRPr lang="zh-CN" altLang="en-US"/>
          </a:p>
        </p:txBody>
      </p:sp>
      <p:sp>
        <p:nvSpPr>
          <p:cNvPr id="1048912" name="圆角矩形 5"/>
          <p:cNvSpPr/>
          <p:nvPr>
            <p:custDataLst>
              <p:tags r:id="rId2"/>
            </p:custDataLst>
          </p:nvPr>
        </p:nvSpPr>
        <p:spPr>
          <a:xfrm>
            <a:off x="715296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圆角矩形 3"/>
          <p:cNvSpPr/>
          <p:nvPr>
            <p:custDataLst>
              <p:tags r:id="rId3"/>
            </p:custDataLst>
          </p:nvPr>
        </p:nvSpPr>
        <p:spPr>
          <a:xfrm>
            <a:off x="692150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5"/>
          <p:cNvSpPr txBox="1"/>
          <p:nvPr>
            <p:custDataLst>
              <p:tags r:id="rId4"/>
            </p:custDataLst>
          </p:nvPr>
        </p:nvSpPr>
        <p:spPr>
          <a:xfrm>
            <a:off x="866054" y="1761292"/>
            <a:ext cx="2167545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高可用性差：传统架构无法应对大规模的系统故障和数据丢失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圆角矩形 16"/>
          <p:cNvSpPr/>
          <p:nvPr>
            <p:custDataLst>
              <p:tags r:id="rId5"/>
            </p:custDataLst>
          </p:nvPr>
        </p:nvSpPr>
        <p:spPr>
          <a:xfrm>
            <a:off x="872310" y="4975390"/>
            <a:ext cx="677475" cy="678101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20" name="圆角矩形 12"/>
          <p:cNvSpPr/>
          <p:nvPr>
            <p:custDataLst>
              <p:tags r:id="rId6"/>
            </p:custDataLst>
          </p:nvPr>
        </p:nvSpPr>
        <p:spPr>
          <a:xfrm>
            <a:off x="3473364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圆角矩形 13"/>
          <p:cNvSpPr/>
          <p:nvPr>
            <p:custDataLst>
              <p:tags r:id="rId7"/>
            </p:custDataLst>
          </p:nvPr>
        </p:nvSpPr>
        <p:spPr>
          <a:xfrm>
            <a:off x="3444589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圆角矩形 15"/>
          <p:cNvSpPr/>
          <p:nvPr>
            <p:custDataLst>
              <p:tags r:id="rId8"/>
            </p:custDataLst>
          </p:nvPr>
        </p:nvSpPr>
        <p:spPr>
          <a:xfrm>
            <a:off x="3674167" y="4980394"/>
            <a:ext cx="677475" cy="678101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26" name="文本框 10"/>
          <p:cNvSpPr txBox="1"/>
          <p:nvPr>
            <p:custDataLst>
              <p:tags r:id="rId9"/>
            </p:custDataLst>
          </p:nvPr>
        </p:nvSpPr>
        <p:spPr>
          <a:xfrm>
            <a:off x="3619744" y="1766297"/>
            <a:ext cx="2166294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扩展性不足：传统架构难以满足业务快速发展的需求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5"/>
          <p:cNvSpPr/>
          <p:nvPr>
            <p:custDataLst>
              <p:tags r:id="rId10"/>
            </p:custDataLst>
          </p:nvPr>
        </p:nvSpPr>
        <p:spPr>
          <a:xfrm>
            <a:off x="6225802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圆角矩形 3"/>
          <p:cNvSpPr/>
          <p:nvPr>
            <p:custDataLst>
              <p:tags r:id="rId11"/>
            </p:custDataLst>
          </p:nvPr>
        </p:nvSpPr>
        <p:spPr>
          <a:xfrm>
            <a:off x="6202657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23"/>
          <p:cNvSpPr txBox="1"/>
          <p:nvPr>
            <p:custDataLst>
              <p:tags r:id="rId12"/>
            </p:custDataLst>
          </p:nvPr>
        </p:nvSpPr>
        <p:spPr>
          <a:xfrm>
            <a:off x="6376561" y="1761292"/>
            <a:ext cx="2167545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灵活性差：传统架构难以适应业务变化和调整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圆角矩形 16"/>
          <p:cNvSpPr/>
          <p:nvPr>
            <p:custDataLst>
              <p:tags r:id="rId13"/>
            </p:custDataLst>
          </p:nvPr>
        </p:nvSpPr>
        <p:spPr>
          <a:xfrm>
            <a:off x="6382817" y="4975390"/>
            <a:ext cx="677475" cy="678101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36" name="圆角矩形 12"/>
          <p:cNvSpPr/>
          <p:nvPr>
            <p:custDataLst>
              <p:tags r:id="rId14"/>
            </p:custDataLst>
          </p:nvPr>
        </p:nvSpPr>
        <p:spPr>
          <a:xfrm>
            <a:off x="8983871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圆角矩形 13"/>
          <p:cNvSpPr/>
          <p:nvPr>
            <p:custDataLst>
              <p:tags r:id="rId15"/>
            </p:custDataLst>
          </p:nvPr>
        </p:nvSpPr>
        <p:spPr>
          <a:xfrm>
            <a:off x="8955095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圆角矩形 15"/>
          <p:cNvSpPr/>
          <p:nvPr>
            <p:custDataLst>
              <p:tags r:id="rId16"/>
            </p:custDataLst>
          </p:nvPr>
        </p:nvSpPr>
        <p:spPr>
          <a:xfrm>
            <a:off x="9184674" y="4980394"/>
            <a:ext cx="677475" cy="678101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42" name="文本框 32"/>
          <p:cNvSpPr txBox="1"/>
          <p:nvPr>
            <p:custDataLst>
              <p:tags r:id="rId17"/>
            </p:custDataLst>
          </p:nvPr>
        </p:nvSpPr>
        <p:spPr>
          <a:xfrm>
            <a:off x="9130251" y="1766297"/>
            <a:ext cx="2166294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成本高昂：传统架构的硬件和软件成本较高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分布式架构的优势</a:t>
            </a:r>
            <a:endParaRPr lang="zh-CN" altLang="en-US"/>
          </a:p>
        </p:txBody>
      </p:sp>
      <p:sp>
        <p:nvSpPr>
          <p:cNvPr id="1048978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提高系统可扩展性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降低运维成本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提升系统整体性能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增强系统容错能力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改造的必要性和紧迫性</a:t>
            </a:r>
            <a:endParaRPr lang="zh-CN" altLang="en-US"/>
          </a:p>
        </p:txBody>
      </p:sp>
      <p:sp>
        <p:nvSpPr>
          <p:cNvPr id="10490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6661" y="1503639"/>
            <a:ext cx="843020" cy="245300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7497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8"/>
          <p:cNvSpPr/>
          <p:nvPr>
            <p:custDataLst>
              <p:tags r:id="rId4"/>
            </p:custDataLst>
          </p:nvPr>
        </p:nvSpPr>
        <p:spPr>
          <a:xfrm>
            <a:off x="6437273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9"/>
          <p:cNvSpPr/>
          <p:nvPr>
            <p:custDataLst>
              <p:tags r:id="rId5"/>
            </p:custDataLst>
          </p:nvPr>
        </p:nvSpPr>
        <p:spPr>
          <a:xfrm flipV="1">
            <a:off x="6311624" y="1675380"/>
            <a:ext cx="2453009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6556" y="1504271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18655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4"/>
          <p:cNvSpPr/>
          <p:nvPr>
            <p:custDataLst>
              <p:tags r:id="rId8"/>
            </p:custDataLst>
          </p:nvPr>
        </p:nvSpPr>
        <p:spPr>
          <a:xfrm>
            <a:off x="818430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5"/>
          <p:cNvSpPr/>
          <p:nvPr>
            <p:custDataLst>
              <p:tags r:id="rId9"/>
            </p:custDataLst>
          </p:nvPr>
        </p:nvSpPr>
        <p:spPr>
          <a:xfrm flipV="1">
            <a:off x="692150" y="167538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18430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传统集中式架构无法满足业务快速发展的需求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273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适应互联网和移动互联网的发展趋势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04" y="1516899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1" y="4248973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1"/>
          <p:cNvSpPr/>
          <p:nvPr>
            <p:custDataLst>
              <p:tags r:id="rId14"/>
            </p:custDataLst>
          </p:nvPr>
        </p:nvSpPr>
        <p:spPr>
          <a:xfrm>
            <a:off x="3700147" y="2317516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2"/>
          <p:cNvSpPr/>
          <p:nvPr>
            <p:custDataLst>
              <p:tags r:id="rId15"/>
            </p:custDataLst>
          </p:nvPr>
        </p:nvSpPr>
        <p:spPr>
          <a:xfrm flipV="1">
            <a:off x="3574498" y="168864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3155" y="1541523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4622" y="4272335"/>
            <a:ext cx="801408" cy="220261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5"/>
          <p:cNvSpPr/>
          <p:nvPr>
            <p:custDataLst>
              <p:tags r:id="rId18"/>
            </p:custDataLst>
          </p:nvPr>
        </p:nvSpPr>
        <p:spPr>
          <a:xfrm>
            <a:off x="9173767" y="2342140"/>
            <a:ext cx="2202614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6"/>
          <p:cNvSpPr/>
          <p:nvPr>
            <p:custDataLst>
              <p:tags r:id="rId19"/>
            </p:custDataLst>
          </p:nvPr>
        </p:nvSpPr>
        <p:spPr>
          <a:xfrm flipV="1">
            <a:off x="9048749" y="1713264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4398" y="3041102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提高系统可靠性和可用性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147" y="3016477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分布式架构具有更好的可扩展性和灵活性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分布式架构改造的目标和原则</a:t>
            </a:r>
            <a:endParaRPr lang="zh-CN" altLang="en-US"/>
          </a:p>
        </p:txBody>
      </p:sp>
      <p:sp>
        <p:nvSpPr>
          <p:cNvPr id="10491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改造目标</a:t>
            </a:r>
            <a:endParaRPr lang="zh-CN" altLang="en-US"/>
          </a:p>
        </p:txBody>
      </p:sp>
      <p:sp>
        <p:nvSpPr>
          <p:cNvPr id="10491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6661" y="1503639"/>
            <a:ext cx="843020" cy="245300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7497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8"/>
          <p:cNvSpPr/>
          <p:nvPr>
            <p:custDataLst>
              <p:tags r:id="rId4"/>
            </p:custDataLst>
          </p:nvPr>
        </p:nvSpPr>
        <p:spPr>
          <a:xfrm>
            <a:off x="6437273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9"/>
          <p:cNvSpPr/>
          <p:nvPr>
            <p:custDataLst>
              <p:tags r:id="rId5"/>
            </p:custDataLst>
          </p:nvPr>
        </p:nvSpPr>
        <p:spPr>
          <a:xfrm flipV="1">
            <a:off x="6311624" y="1675380"/>
            <a:ext cx="2453009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6556" y="1504271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18655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4"/>
          <p:cNvSpPr/>
          <p:nvPr>
            <p:custDataLst>
              <p:tags r:id="rId8"/>
            </p:custDataLst>
          </p:nvPr>
        </p:nvSpPr>
        <p:spPr>
          <a:xfrm>
            <a:off x="818430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5"/>
          <p:cNvSpPr/>
          <p:nvPr>
            <p:custDataLst>
              <p:tags r:id="rId9"/>
            </p:custDataLst>
          </p:nvPr>
        </p:nvSpPr>
        <p:spPr>
          <a:xfrm flipV="1">
            <a:off x="692150" y="167538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18430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提高系统可扩展性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273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降低系统运维成本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04" y="1516899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1" y="4248973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1"/>
          <p:cNvSpPr/>
          <p:nvPr>
            <p:custDataLst>
              <p:tags r:id="rId14"/>
            </p:custDataLst>
          </p:nvPr>
        </p:nvSpPr>
        <p:spPr>
          <a:xfrm>
            <a:off x="3700147" y="2317516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2"/>
          <p:cNvSpPr/>
          <p:nvPr>
            <p:custDataLst>
              <p:tags r:id="rId15"/>
            </p:custDataLst>
          </p:nvPr>
        </p:nvSpPr>
        <p:spPr>
          <a:xfrm flipV="1">
            <a:off x="3574498" y="168864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3155" y="1541523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4622" y="4272335"/>
            <a:ext cx="801408" cy="220261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5"/>
          <p:cNvSpPr/>
          <p:nvPr>
            <p:custDataLst>
              <p:tags r:id="rId18"/>
            </p:custDataLst>
          </p:nvPr>
        </p:nvSpPr>
        <p:spPr>
          <a:xfrm>
            <a:off x="9173767" y="2342140"/>
            <a:ext cx="2202614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26"/>
          <p:cNvSpPr/>
          <p:nvPr>
            <p:custDataLst>
              <p:tags r:id="rId19"/>
            </p:custDataLst>
          </p:nvPr>
        </p:nvSpPr>
        <p:spPr>
          <a:xfrm flipV="1">
            <a:off x="9048749" y="1713264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4398" y="3041102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增强系统安全性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147" y="3016477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提升系统可用性和稳定性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改造原则</a:t>
            </a:r>
            <a:endParaRPr lang="zh-CN" altLang="en-US"/>
          </a:p>
        </p:txBody>
      </p:sp>
      <p:sp>
        <p:nvSpPr>
          <p:cNvPr id="1049240" name="任意多边形 35"/>
          <p:cNvSpPr/>
          <p:nvPr>
            <p:custDataLst>
              <p:tags r:id="rId2"/>
            </p:custDataLst>
          </p:nvPr>
        </p:nvSpPr>
        <p:spPr>
          <a:xfrm>
            <a:off x="692150" y="138129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2" name="任意多边形 39"/>
          <p:cNvSpPr/>
          <p:nvPr>
            <p:custDataLst>
              <p:tags r:id="rId3"/>
            </p:custDataLst>
          </p:nvPr>
        </p:nvSpPr>
        <p:spPr>
          <a:xfrm>
            <a:off x="774140" y="147017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0324" y="169048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4" name="正文"/>
          <p:cNvSpPr txBox="1"/>
          <p:nvPr>
            <p:custDataLst>
              <p:tags r:id="rId5"/>
            </p:custDataLst>
          </p:nvPr>
        </p:nvSpPr>
        <p:spPr>
          <a:xfrm>
            <a:off x="2320065" y="145577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单击此处输入你的项正文，文字是您思想的提炼，请尽量言简意赅的阐述观点；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4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0083" y="1452023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保持系统稳定性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48" name="任意多边形 45"/>
          <p:cNvSpPr/>
          <p:nvPr>
            <p:custDataLst>
              <p:tags r:id="rId7"/>
            </p:custDataLst>
          </p:nvPr>
        </p:nvSpPr>
        <p:spPr>
          <a:xfrm>
            <a:off x="692150" y="260051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0" name="任意多边形 46"/>
          <p:cNvSpPr/>
          <p:nvPr>
            <p:custDataLst>
              <p:tags r:id="rId8"/>
            </p:custDataLst>
          </p:nvPr>
        </p:nvSpPr>
        <p:spPr>
          <a:xfrm>
            <a:off x="774140" y="268938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0324" y="2909698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2" name="正文"/>
          <p:cNvSpPr txBox="1"/>
          <p:nvPr>
            <p:custDataLst>
              <p:tags r:id="rId10"/>
            </p:custDataLst>
          </p:nvPr>
        </p:nvSpPr>
        <p:spPr>
          <a:xfrm>
            <a:off x="2320065" y="2674993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单击此处输入你的项正文，文字是您思想的提炼，请尽量言简意赅的阐述观点；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5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0083" y="2671238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提高系统可扩展性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56" name="任意多边形 51"/>
          <p:cNvSpPr/>
          <p:nvPr>
            <p:custDataLst>
              <p:tags r:id="rId12"/>
            </p:custDataLst>
          </p:nvPr>
        </p:nvSpPr>
        <p:spPr>
          <a:xfrm>
            <a:off x="692150" y="381972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8" name="任意多边形 52"/>
          <p:cNvSpPr/>
          <p:nvPr>
            <p:custDataLst>
              <p:tags r:id="rId13"/>
            </p:custDataLst>
          </p:nvPr>
        </p:nvSpPr>
        <p:spPr>
          <a:xfrm>
            <a:off x="774140" y="390860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0324" y="412891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60" name="正文"/>
          <p:cNvSpPr txBox="1"/>
          <p:nvPr>
            <p:custDataLst>
              <p:tags r:id="rId15"/>
            </p:custDataLst>
          </p:nvPr>
        </p:nvSpPr>
        <p:spPr>
          <a:xfrm>
            <a:off x="2320065" y="389420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单击此处输入你的项正文，文字是您思想的提炼，请尽量言简意赅的阐述观点；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6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0083" y="3890452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降低系统运维成本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64" name="任意多边形 57"/>
          <p:cNvSpPr/>
          <p:nvPr>
            <p:custDataLst>
              <p:tags r:id="rId17"/>
            </p:custDataLst>
          </p:nvPr>
        </p:nvSpPr>
        <p:spPr>
          <a:xfrm>
            <a:off x="692150" y="503894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6" name="任意多边形 58"/>
          <p:cNvSpPr/>
          <p:nvPr>
            <p:custDataLst>
              <p:tags r:id="rId18"/>
            </p:custDataLst>
          </p:nvPr>
        </p:nvSpPr>
        <p:spPr>
          <a:xfrm>
            <a:off x="774140" y="512781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0324" y="5348127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68" name="正文"/>
          <p:cNvSpPr txBox="1"/>
          <p:nvPr>
            <p:custDataLst>
              <p:tags r:id="rId20"/>
            </p:custDataLst>
          </p:nvPr>
        </p:nvSpPr>
        <p:spPr>
          <a:xfrm>
            <a:off x="2320065" y="5113422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单击此处输入你的项正文，文字是您思想的提炼，请尽量言简意赅的阐述观点；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7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0083" y="5109667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提升系统安全性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关键技术选型</a:t>
            </a:r>
            <a:endParaRPr lang="zh-CN" altLang="en-US"/>
          </a:p>
        </p:txBody>
      </p:sp>
      <p:sp>
        <p:nvSpPr>
          <p:cNvPr id="1049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6661" y="1503639"/>
            <a:ext cx="843020" cy="245300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7497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>
            <a:off x="6437273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9"/>
          <p:cNvSpPr/>
          <p:nvPr>
            <p:custDataLst>
              <p:tags r:id="rId5"/>
            </p:custDataLst>
          </p:nvPr>
        </p:nvSpPr>
        <p:spPr>
          <a:xfrm flipV="1">
            <a:off x="6311624" y="1675380"/>
            <a:ext cx="2453009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6556" y="1504271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18655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4"/>
          <p:cNvSpPr/>
          <p:nvPr>
            <p:custDataLst>
              <p:tags r:id="rId8"/>
            </p:custDataLst>
          </p:nvPr>
        </p:nvSpPr>
        <p:spPr>
          <a:xfrm>
            <a:off x="818430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5"/>
          <p:cNvSpPr/>
          <p:nvPr>
            <p:custDataLst>
              <p:tags r:id="rId9"/>
            </p:custDataLst>
          </p:nvPr>
        </p:nvSpPr>
        <p:spPr>
          <a:xfrm flipV="1">
            <a:off x="692150" y="167538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18430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分布式数据库：实现数据的高可用、高性能和可扩展性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273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容器化技术：实现资源的动态管理和高效利用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04" y="1516899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1" y="4248973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1"/>
          <p:cNvSpPr/>
          <p:nvPr>
            <p:custDataLst>
              <p:tags r:id="rId14"/>
            </p:custDataLst>
          </p:nvPr>
        </p:nvSpPr>
        <p:spPr>
          <a:xfrm>
            <a:off x="3700147" y="2317516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2"/>
          <p:cNvSpPr/>
          <p:nvPr>
            <p:custDataLst>
              <p:tags r:id="rId15"/>
            </p:custDataLst>
          </p:nvPr>
        </p:nvSpPr>
        <p:spPr>
          <a:xfrm flipV="1">
            <a:off x="3574498" y="168864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3155" y="1541523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4622" y="4272335"/>
            <a:ext cx="801408" cy="220261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5"/>
          <p:cNvSpPr/>
          <p:nvPr>
            <p:custDataLst>
              <p:tags r:id="rId18"/>
            </p:custDataLst>
          </p:nvPr>
        </p:nvSpPr>
        <p:spPr>
          <a:xfrm>
            <a:off x="9173767" y="2342140"/>
            <a:ext cx="2202614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6"/>
          <p:cNvSpPr/>
          <p:nvPr>
            <p:custDataLst>
              <p:tags r:id="rId19"/>
            </p:custDataLst>
          </p:nvPr>
        </p:nvSpPr>
        <p:spPr>
          <a:xfrm flipV="1">
            <a:off x="9048749" y="1713264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4398" y="3041102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自动化运维：提高运维效率，降低运维成本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147" y="3016477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微服务架构：实现服务的独立部署、快速迭代和水平扩展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分布式架构改造的实施方案</a:t>
            </a:r>
            <a:endParaRPr lang="zh-CN" altLang="en-US"/>
          </a:p>
        </p:txBody>
      </p:sp>
      <p:sp>
        <p:nvSpPr>
          <p:cNvPr id="10493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架构设计</a:t>
            </a:r>
            <a:endParaRPr lang="zh-CN" altLang="en-US"/>
          </a:p>
        </p:txBody>
      </p:sp>
      <p:sp>
        <p:nvSpPr>
          <p:cNvPr id="1049416" name="任意多边形 35"/>
          <p:cNvSpPr/>
          <p:nvPr>
            <p:custDataLst>
              <p:tags r:id="rId2"/>
            </p:custDataLst>
          </p:nvPr>
        </p:nvSpPr>
        <p:spPr>
          <a:xfrm>
            <a:off x="692150" y="138129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18" name="任意多边形 39"/>
          <p:cNvSpPr/>
          <p:nvPr>
            <p:custDataLst>
              <p:tags r:id="rId3"/>
            </p:custDataLst>
          </p:nvPr>
        </p:nvSpPr>
        <p:spPr>
          <a:xfrm>
            <a:off x="774140" y="147017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0324" y="169048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0" name="正文"/>
          <p:cNvSpPr txBox="1"/>
          <p:nvPr>
            <p:custDataLst>
              <p:tags r:id="rId5"/>
            </p:custDataLst>
          </p:nvPr>
        </p:nvSpPr>
        <p:spPr>
          <a:xfrm>
            <a:off x="2320065" y="145577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分布式架构改造的目标和原则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2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0083" y="1452023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24" name="任意多边形 45"/>
          <p:cNvSpPr/>
          <p:nvPr>
            <p:custDataLst>
              <p:tags r:id="rId7"/>
            </p:custDataLst>
          </p:nvPr>
        </p:nvSpPr>
        <p:spPr>
          <a:xfrm>
            <a:off x="692150" y="260051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26" name="任意多边形 46"/>
          <p:cNvSpPr/>
          <p:nvPr>
            <p:custDataLst>
              <p:tags r:id="rId8"/>
            </p:custDataLst>
          </p:nvPr>
        </p:nvSpPr>
        <p:spPr>
          <a:xfrm>
            <a:off x="774140" y="268938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0324" y="2909698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8" name="正文"/>
          <p:cNvSpPr txBox="1"/>
          <p:nvPr>
            <p:custDataLst>
              <p:tags r:id="rId10"/>
            </p:custDataLst>
          </p:nvPr>
        </p:nvSpPr>
        <p:spPr>
          <a:xfrm>
            <a:off x="2320065" y="2674993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分布式架构改造的方案和实施步骤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3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0083" y="2671238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32" name="任意多边形 51"/>
          <p:cNvSpPr/>
          <p:nvPr>
            <p:custDataLst>
              <p:tags r:id="rId12"/>
            </p:custDataLst>
          </p:nvPr>
        </p:nvSpPr>
        <p:spPr>
          <a:xfrm>
            <a:off x="692150" y="381972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34" name="任意多边形 52"/>
          <p:cNvSpPr/>
          <p:nvPr>
            <p:custDataLst>
              <p:tags r:id="rId13"/>
            </p:custDataLst>
          </p:nvPr>
        </p:nvSpPr>
        <p:spPr>
          <a:xfrm>
            <a:off x="774140" y="390860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0324" y="412891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36" name="正文"/>
          <p:cNvSpPr txBox="1"/>
          <p:nvPr>
            <p:custDataLst>
              <p:tags r:id="rId15"/>
            </p:custDataLst>
          </p:nvPr>
        </p:nvSpPr>
        <p:spPr>
          <a:xfrm>
            <a:off x="2320065" y="389420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分布式架构改造的关键技术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3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0083" y="3890452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40" name="任意多边形 57"/>
          <p:cNvSpPr/>
          <p:nvPr>
            <p:custDataLst>
              <p:tags r:id="rId17"/>
            </p:custDataLst>
          </p:nvPr>
        </p:nvSpPr>
        <p:spPr>
          <a:xfrm>
            <a:off x="692150" y="503894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42" name="任意多边形 58"/>
          <p:cNvSpPr/>
          <p:nvPr>
            <p:custDataLst>
              <p:tags r:id="rId18"/>
            </p:custDataLst>
          </p:nvPr>
        </p:nvSpPr>
        <p:spPr>
          <a:xfrm>
            <a:off x="774140" y="512781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0324" y="5348127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44" name="正文"/>
          <p:cNvSpPr txBox="1"/>
          <p:nvPr>
            <p:custDataLst>
              <p:tags r:id="rId20"/>
            </p:custDataLst>
          </p:nvPr>
        </p:nvSpPr>
        <p:spPr>
          <a:xfrm>
            <a:off x="2320065" y="5113422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分布式架构改造的效益和风险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4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0083" y="5109667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数据迁移与整合</a:t>
            </a:r>
            <a:endParaRPr lang="zh-CN" altLang="en-US"/>
          </a:p>
        </p:txBody>
      </p:sp>
      <p:sp>
        <p:nvSpPr>
          <p:cNvPr id="1049482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6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2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4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6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8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0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2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6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2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4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8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数据迁移的步骤：从源系统导出数据、数据传输、数据导入目标系统、校验数据完整性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应对策略：制定详细计划、建立数据标准、加强安全措施、进行数据测试与模拟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数据迁移与整合的挑战：数据量庞大、数据格式不统一、数据安全与隐私保护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数据整合的方法：数据映射、数据转换、数据合并、数据清洗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https://d.book118.com/587040144003006033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+中文正文</vt:lpstr>
      <vt:lpstr>Office Theme</vt:lpstr>
      <vt:lpstr>大型商业银行分布式架构改造</vt:lpstr>
      <vt:lpstr>目录</vt:lpstr>
      <vt:lpstr>添加章节标题</vt:lpstr>
      <vt:lpstr>分布式架构改造的背景和意义</vt:lpstr>
      <vt:lpstr>传统架构的局限性</vt:lpstr>
      <vt:lpstr>分布式架构的优势</vt:lpstr>
      <vt:lpstr>改造的必要性和紧迫性</vt:lpstr>
      <vt:lpstr>分布式架构改造的目标和原则</vt:lpstr>
      <vt:lpstr>改造目标</vt:lpstr>
      <vt:lpstr>改造原则</vt:lpstr>
      <vt:lpstr>关键技术选型</vt:lpstr>
      <vt:lpstr>分布式架构改造的实施方案</vt:lpstr>
      <vt:lpstr>架构设计</vt:lpstr>
      <vt:lpstr>数据迁移与整合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2024-09-06T03:35:36.736</cp:lastPrinted>
  <dcterms:created xsi:type="dcterms:W3CDTF">2024-09-05T19:35:36Z</dcterms:created>
  <dcterms:modified xsi:type="dcterms:W3CDTF">2024-09-05T19:35:39Z</dcterms:modified>
</cp:coreProperties>
</file>