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39" r:id="rId30"/>
  </p:sldIdLst>
  <p:sldSz cx="10775950" cy="76835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77A573-A14B-4C9E-A6E9-3140E4B86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A80C17-8EDD-4F2D-94D2-7EAFB01E8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D2E97-E2DD-4284-8900-A1FAB909E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F6A13-DE3F-45B3-8A02-F83C6E424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6A8B67-A0F5-49FA-9BE9-9984CCF1D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E2C348-E317-4423-864E-719E53ABE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D2CECE-9903-4528-9F23-5061EC7AC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520139-D04D-4C4E-9B0F-F00991457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CB328-922A-4500-8ADC-91A9D8ED0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920BC-15B4-495E-95BB-F0A89E87D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9CFE76-BFB3-489E-8344-AFB4457F5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Relationship Id="rId3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Relationship Id="rId3" Type="http://schemas.openxmlformats.org/officeDocument/2006/relationships/image" Target="../media/image14.jpeg" /><Relationship Id="rId4" Type="http://schemas.openxmlformats.org/officeDocument/2006/relationships/image" Target="../media/image1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5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5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7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4112612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/>
          <p:nvPr/>
        </p:nvSpPr>
        <p:spPr>
          <a:xfrm>
            <a:off x="2830174" y="3069604"/>
            <a:ext cx="4389754" cy="6388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003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200" b="1" kern="0" spc="70">
                <a:solidFill>
                  <a:srgbClr val="447F1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诗歌鉴赏——炼字</a:t>
            </a:r>
            <a:endParaRPr lang="SimHei" altLang="SimHei" sz="4200"/>
          </a:p>
        </p:txBody>
      </p:sp>
      <p:sp>
        <p:nvSpPr>
          <p:cNvPr id="4" name="textbox 4"/>
          <p:cNvSpPr/>
          <p:nvPr/>
        </p:nvSpPr>
        <p:spPr>
          <a:xfrm>
            <a:off x="8903334" y="3212254"/>
            <a:ext cx="221615" cy="262699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77"/>
              </a:lnSpc>
            </a:pPr>
            <a:endParaRPr lang="Arial" altLang="Arial" sz="100"/>
          </a:p>
          <a:p>
            <a:pPr marL="98425" algn="l" rtl="0" eaLnBrk="0">
              <a:lnSpc>
                <a:spcPct val="97000"/>
              </a:lnSpc>
            </a:pPr>
            <a:r>
              <a:rPr sz="13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『吟安</a:t>
            </a:r>
            <a:r>
              <a:rPr sz="1300" kern="0" spc="-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</a:t>
            </a:r>
            <a:r>
              <a:rPr sz="1300" kern="0" spc="-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个字捻断数茎</a:t>
            </a:r>
            <a:r>
              <a:rPr sz="13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须』</a:t>
            </a:r>
            <a:endParaRPr lang="SimSun" altLang="SimSun" sz="1300"/>
          </a:p>
        </p:txBody>
      </p:sp>
      <p:sp>
        <p:nvSpPr>
          <p:cNvPr id="6" name="textbox 6"/>
          <p:cNvSpPr/>
          <p:nvPr/>
        </p:nvSpPr>
        <p:spPr>
          <a:xfrm>
            <a:off x="8714488" y="3231638"/>
            <a:ext cx="185420" cy="275399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894"/>
              </a:lnSpc>
            </a:pPr>
            <a:endParaRPr lang="Arial" altLang="Arial" sz="100"/>
          </a:p>
          <a:p>
            <a:pPr marL="76200" algn="l" rtl="0" eaLnBrk="0">
              <a:lnSpc>
                <a:spcPts val="1257"/>
              </a:lnSpc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『 两</a:t>
            </a:r>
            <a:r>
              <a:rPr sz="10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句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三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</a:t>
            </a:r>
            <a:r>
              <a:rPr sz="10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得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;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吟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双</a:t>
            </a:r>
            <a:r>
              <a:rPr sz="10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泪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流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』</a:t>
            </a:r>
            <a:endParaRPr lang="SimSun" altLang="SimSun" sz="1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746076" y="3197244"/>
            <a:ext cx="8305884" cy="2171672"/>
            <a:chExt cx="8305884" cy="2171672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305884" cy="2171672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1193836" y="186215"/>
              <a:ext cx="3924934" cy="195198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9769"/>
                </a:lnSpc>
              </a:pPr>
              <a:endParaRPr lang="Arial" altLang="Arial" sz="100"/>
            </a:p>
            <a:p>
              <a:pPr marL="3060700" algn="l" rtl="0" eaLnBrk="0">
                <a:lnSpc>
                  <a:spcPct val="96000"/>
                </a:lnSpc>
              </a:pPr>
              <a:r>
                <a:rPr sz="1800" kern="0" spc="-70">
                  <a:solidFill>
                    <a:srgbClr val="4C249B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炼字/句</a:t>
              </a:r>
              <a:endParaRPr lang="SimHei" altLang="SimHei" sz="1800"/>
            </a:p>
            <a:p>
              <a:pPr marL="12700" algn="l" rtl="0" eaLnBrk="0">
                <a:lnSpc>
                  <a:spcPct val="76000"/>
                </a:lnSpc>
                <a:spcBef>
                  <a:spcPts val="724"/>
                </a:spcBef>
              </a:pPr>
              <a:r>
                <a:rPr sz="1800" kern="0" spc="-70">
                  <a:solidFill>
                    <a:srgbClr val="527C37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景物形象</a:t>
              </a:r>
              <a:endParaRPr lang="SimHei" altLang="SimHei" sz="1800"/>
            </a:p>
            <a:p>
              <a:pPr marL="29464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800" kern="0" spc="-20">
                  <a:solidFill>
                    <a:srgbClr val="54AA13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语言风格</a:t>
              </a:r>
              <a:endParaRPr lang="SimHei" altLang="SimHei" sz="1800"/>
            </a:p>
            <a:p>
              <a:pPr marL="12700" algn="l" rtl="0" eaLnBrk="0">
                <a:lnSpc>
                  <a:spcPct val="95000"/>
                </a:lnSpc>
                <a:spcBef>
                  <a:spcPts val="629"/>
                </a:spcBef>
              </a:pPr>
              <a:r>
                <a:rPr sz="1800" kern="0" spc="-70">
                  <a:solidFill>
                    <a:srgbClr val="64923C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事物形象</a:t>
              </a:r>
              <a:endParaRPr lang="SimHei" altLang="SimHei" sz="1800"/>
            </a:p>
            <a:p>
              <a:pPr marL="2984500" algn="l" rtl="0" eaLnBrk="0">
                <a:lnSpc>
                  <a:spcPct val="88000"/>
                </a:lnSpc>
                <a:spcBef>
                  <a:spcPts val="4"/>
                </a:spcBef>
              </a:pPr>
              <a:r>
                <a:rPr sz="1800" kern="0" spc="-50">
                  <a:solidFill>
                    <a:srgbClr val="6BB32D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修辞手法</a:t>
              </a:r>
              <a:endParaRPr lang="SimHei" altLang="SimHei" sz="1800"/>
            </a:p>
            <a:p>
              <a:pPr marL="12700" algn="l" rtl="0" eaLnBrk="0">
                <a:lnSpc>
                  <a:spcPct val="96000"/>
                </a:lnSpc>
                <a:spcBef>
                  <a:spcPts val="3"/>
                </a:spcBef>
              </a:pPr>
              <a:r>
                <a:rPr sz="1800" kern="0" spc="-70">
                  <a:solidFill>
                    <a:srgbClr val="527B37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人物形象</a:t>
              </a:r>
              <a:endParaRPr lang="SimHei" altLang="SimHei" sz="1800"/>
            </a:p>
            <a:p>
              <a:pPr algn="r" rtl="0" eaLnBrk="0">
                <a:lnSpc>
                  <a:spcPct val="96000"/>
                </a:lnSpc>
                <a:spcBef>
                  <a:spcPts val="115"/>
                </a:spcBef>
              </a:pPr>
              <a:r>
                <a:rPr sz="1800" kern="0" spc="-30">
                  <a:solidFill>
                    <a:srgbClr val="589F22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表现手法</a:t>
              </a:r>
              <a:endParaRPr lang="SimHei" altLang="SimHei" sz="1800"/>
            </a:p>
          </p:txBody>
        </p:sp>
      </p:grpSp>
      <p:sp>
        <p:nvSpPr>
          <p:cNvPr id="12" name="textbox 12"/>
          <p:cNvSpPr/>
          <p:nvPr/>
        </p:nvSpPr>
        <p:spPr>
          <a:xfrm>
            <a:off x="7864484" y="3937525"/>
            <a:ext cx="951864" cy="8140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8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800" kern="0" spc="-50">
                <a:solidFill>
                  <a:srgbClr val="5EAD1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思想情感</a:t>
            </a:r>
            <a:endParaRPr lang="SimHei" altLang="SimHei" sz="18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31115" algn="l" rtl="0" eaLnBrk="0">
              <a:lnSpc>
                <a:spcPct val="96000"/>
              </a:lnSpc>
              <a:spcBef>
                <a:spcPts val="3"/>
              </a:spcBef>
            </a:pPr>
            <a:r>
              <a:rPr sz="1800" kern="0" spc="-20">
                <a:solidFill>
                  <a:srgbClr val="5EAD1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观点态度</a:t>
            </a:r>
            <a:endParaRPr lang="SimHei" altLang="SimHei" sz="1800"/>
          </a:p>
        </p:txBody>
      </p:sp>
      <p:sp>
        <p:nvSpPr>
          <p:cNvPr id="14" name="textbox 14"/>
          <p:cNvSpPr/>
          <p:nvPr/>
        </p:nvSpPr>
        <p:spPr>
          <a:xfrm>
            <a:off x="4000189" y="3512641"/>
            <a:ext cx="301625" cy="167767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96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800" kern="0" spc="150">
                <a:solidFill>
                  <a:srgbClr val="8AE02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语言</a:t>
            </a:r>
            <a:r>
              <a:rPr sz="1800" kern="0" spc="20">
                <a:solidFill>
                  <a:srgbClr val="8AE02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</a:t>
            </a:r>
            <a:r>
              <a:rPr sz="1800" kern="0" spc="150">
                <a:solidFill>
                  <a:srgbClr val="59A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手</a:t>
            </a:r>
            <a:r>
              <a:rPr sz="1800" kern="0" spc="-310">
                <a:solidFill>
                  <a:srgbClr val="59A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150">
                <a:solidFill>
                  <a:srgbClr val="59A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法</a:t>
            </a:r>
            <a:endParaRPr lang="SimHei" altLang="SimHei" sz="1800"/>
          </a:p>
        </p:txBody>
      </p:sp>
      <p:sp>
        <p:nvSpPr>
          <p:cNvPr id="16" name="textbox 16"/>
          <p:cNvSpPr/>
          <p:nvPr/>
        </p:nvSpPr>
        <p:spPr>
          <a:xfrm>
            <a:off x="4179059" y="1559618"/>
            <a:ext cx="1108075" cy="339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305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21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理解詩歌</a:t>
            </a:r>
            <a:endParaRPr lang="SimHei" altLang="SimHei" sz="2100"/>
          </a:p>
        </p:txBody>
      </p:sp>
      <p:sp>
        <p:nvSpPr>
          <p:cNvPr id="18" name="textbox 18"/>
          <p:cNvSpPr/>
          <p:nvPr/>
        </p:nvSpPr>
        <p:spPr>
          <a:xfrm>
            <a:off x="4508635" y="2896690"/>
            <a:ext cx="1071244" cy="2940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12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800" b="1" kern="0" spc="240">
                <a:solidFill>
                  <a:srgbClr val="54A119">
                    <a:alpha val="100000"/>
                  </a:srgbClr>
                </a:solidFill>
                <a:latin typeface="KaiTi"/>
                <a:ea typeface="KaiTi"/>
                <a:cs typeface="KaiTi"/>
              </a:rPr>
              <a:t>怎么写的</a:t>
            </a:r>
            <a:endParaRPr lang="KaiTi" altLang="KaiTi" sz="1800"/>
          </a:p>
        </p:txBody>
      </p:sp>
      <p:sp>
        <p:nvSpPr>
          <p:cNvPr id="20" name="textbox 20"/>
          <p:cNvSpPr/>
          <p:nvPr/>
        </p:nvSpPr>
        <p:spPr>
          <a:xfrm>
            <a:off x="1689213" y="2903043"/>
            <a:ext cx="1069339" cy="2940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12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800" b="1" kern="0" spc="230">
                <a:solidFill>
                  <a:srgbClr val="8BD636">
                    <a:alpha val="100000"/>
                  </a:srgbClr>
                </a:solidFill>
                <a:latin typeface="KaiTi"/>
                <a:ea typeface="KaiTi"/>
                <a:cs typeface="KaiTi"/>
              </a:rPr>
              <a:t>写了什么</a:t>
            </a:r>
            <a:endParaRPr lang="KaiTi" altLang="KaiTi" sz="1800"/>
          </a:p>
        </p:txBody>
      </p:sp>
      <p:sp>
        <p:nvSpPr>
          <p:cNvPr id="22" name="textbox 22"/>
          <p:cNvSpPr/>
          <p:nvPr/>
        </p:nvSpPr>
        <p:spPr>
          <a:xfrm>
            <a:off x="7747133" y="2899205"/>
            <a:ext cx="1056639" cy="2965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92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800" b="1" kern="0" spc="210">
                <a:solidFill>
                  <a:srgbClr val="8EE32E">
                    <a:alpha val="100000"/>
                  </a:srgbClr>
                </a:solidFill>
                <a:latin typeface="KaiTi"/>
                <a:ea typeface="KaiTi"/>
                <a:cs typeface="KaiTi"/>
              </a:rPr>
              <a:t>表现什么</a:t>
            </a:r>
            <a:endParaRPr lang="KaiTi" altLang="KaiTi" sz="1800"/>
          </a:p>
        </p:txBody>
      </p:sp>
      <p:sp>
        <p:nvSpPr>
          <p:cNvPr id="24" name="textbox 24"/>
          <p:cNvSpPr/>
          <p:nvPr/>
        </p:nvSpPr>
        <p:spPr>
          <a:xfrm>
            <a:off x="1060198" y="4037817"/>
            <a:ext cx="294640" cy="57404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828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800" kern="0" spc="40">
                <a:solidFill>
                  <a:srgbClr val="57A423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</a:t>
            </a:r>
            <a:r>
              <a:rPr sz="1800" kern="0" spc="-280">
                <a:solidFill>
                  <a:srgbClr val="57A423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40">
                <a:solidFill>
                  <a:srgbClr val="57A423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象</a:t>
            </a:r>
            <a:endParaRPr lang="SimHei" altLang="SimHei" sz="1800"/>
          </a:p>
        </p:txBody>
      </p:sp>
      <p:sp>
        <p:nvSpPr>
          <p:cNvPr id="26" name="textbox 26"/>
          <p:cNvSpPr/>
          <p:nvPr/>
        </p:nvSpPr>
        <p:spPr>
          <a:xfrm>
            <a:off x="7022838" y="4053342"/>
            <a:ext cx="294640" cy="55816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83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800" kern="0" spc="40">
                <a:solidFill>
                  <a:srgbClr val="72BE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内</a:t>
            </a:r>
            <a:r>
              <a:rPr sz="1800" kern="0" spc="-410">
                <a:solidFill>
                  <a:srgbClr val="72BE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40">
                <a:solidFill>
                  <a:srgbClr val="72BE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容</a:t>
            </a:r>
            <a:endParaRPr lang="SimHei" altLang="SimHei" sz="1800"/>
          </a:p>
        </p:txBody>
      </p:sp>
      <p:sp>
        <p:nvSpPr>
          <p:cNvPr id="28" name="rect"/>
          <p:cNvSpPr/>
          <p:nvPr/>
        </p:nvSpPr>
        <p:spPr>
          <a:xfrm>
            <a:off x="3882985" y="1946272"/>
            <a:ext cx="1638335" cy="6352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rect"/>
          <p:cNvSpPr/>
          <p:nvPr/>
        </p:nvSpPr>
        <p:spPr>
          <a:xfrm>
            <a:off x="5546771" y="1419218"/>
            <a:ext cx="6309" cy="49529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rect"/>
          <p:cNvSpPr/>
          <p:nvPr/>
        </p:nvSpPr>
        <p:spPr>
          <a:xfrm>
            <a:off x="3895710" y="1482745"/>
            <a:ext cx="6415" cy="476232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3062" y="2152686"/>
            <a:ext cx="10337800" cy="2247884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6946946" y="2896129"/>
            <a:ext cx="1385569" cy="698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757"/>
              </a:lnSpc>
            </a:pPr>
            <a:endParaRPr lang="Arial" altLang="Arial" sz="100"/>
          </a:p>
          <a:p>
            <a:pPr marL="18415" algn="l" rtl="0" eaLnBrk="0">
              <a:lnSpc>
                <a:spcPct val="83000"/>
              </a:lnSpc>
            </a:pP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①句中诗眼</a:t>
            </a:r>
            <a:endParaRPr lang="SimSun" altLang="SimSun" sz="2100"/>
          </a:p>
          <a:p>
            <a:pPr marL="12700" algn="l" rtl="0" eaLnBrk="0">
              <a:lnSpc>
                <a:spcPts val="3199"/>
              </a:lnSpc>
            </a:pPr>
            <a:r>
              <a:rPr sz="2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②全篇诗眼</a:t>
            </a:r>
            <a:endParaRPr lang="SimSun" altLang="SimSun" sz="2100"/>
          </a:p>
        </p:txBody>
      </p:sp>
      <p:sp>
        <p:nvSpPr>
          <p:cNvPr id="38" name="textbox 38"/>
          <p:cNvSpPr/>
          <p:nvPr/>
        </p:nvSpPr>
        <p:spPr>
          <a:xfrm>
            <a:off x="5981745" y="2488474"/>
            <a:ext cx="699769" cy="11106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73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1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贝</a:t>
            </a:r>
            <a:endParaRPr lang="SimHei" altLang="SimHei" sz="11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r" rtl="0" eaLnBrk="0">
              <a:lnSpc>
                <a:spcPct val="85000"/>
              </a:lnSpc>
              <a:spcBef>
                <a:spcPts val="635"/>
              </a:spcBef>
            </a:pPr>
            <a:r>
              <a:rPr sz="21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诗</a:t>
            </a:r>
            <a:endParaRPr lang="SimHei" altLang="SimHei" sz="2100"/>
          </a:p>
          <a:p>
            <a:pPr algn="r" rtl="0" eaLnBrk="0">
              <a:lnSpc>
                <a:spcPts val="3199"/>
              </a:lnSpc>
            </a:pPr>
            <a:r>
              <a:rPr sz="2100" b="1" kern="0" spc="-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眼</a:t>
            </a:r>
            <a:endParaRPr lang="SimHei" altLang="SimHei" sz="2100"/>
          </a:p>
        </p:txBody>
      </p:sp>
      <p:sp>
        <p:nvSpPr>
          <p:cNvPr id="40" name="textbox 40"/>
          <p:cNvSpPr/>
          <p:nvPr/>
        </p:nvSpPr>
        <p:spPr>
          <a:xfrm>
            <a:off x="2991566" y="2818857"/>
            <a:ext cx="433069" cy="81915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37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2800" kern="0" spc="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炼字</a:t>
            </a:r>
            <a:endParaRPr lang="SimHei" altLang="SimHei" sz="2800"/>
          </a:p>
        </p:txBody>
      </p:sp>
      <p:sp>
        <p:nvSpPr>
          <p:cNvPr id="42" name="textbox 42"/>
          <p:cNvSpPr/>
          <p:nvPr/>
        </p:nvSpPr>
        <p:spPr>
          <a:xfrm>
            <a:off x="2686029" y="2272374"/>
            <a:ext cx="309879" cy="405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2988"/>
              </a:lnSpc>
            </a:pPr>
            <a:r>
              <a:rPr sz="2400" kern="0" spc="-180">
                <a:solidFill>
                  <a:srgbClr val="FFFFFF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壹</a:t>
            </a:r>
            <a:endParaRPr lang="YouYuan" altLang="YouYuan" sz="240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94444" y="2390759"/>
            <a:ext cx="266705" cy="11751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" name="textbox 46"/>
          <p:cNvSpPr/>
          <p:nvPr/>
        </p:nvSpPr>
        <p:spPr>
          <a:xfrm>
            <a:off x="1308662" y="4360624"/>
            <a:ext cx="8133080" cy="12439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688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2000" b="1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含义：</a:t>
            </a:r>
            <a:endParaRPr lang="SimHei" altLang="SimHei" sz="2000"/>
          </a:p>
          <a:p>
            <a:pPr algn="r" rtl="0" eaLnBrk="0">
              <a:lnSpc>
                <a:spcPct val="89000"/>
              </a:lnSpc>
              <a:spcBef>
                <a:spcPts val="1427"/>
              </a:spcBef>
            </a:pPr>
            <a:r>
              <a:rPr sz="2000" kern="0" spc="1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“炼字”指锤炼词语，指</a:t>
            </a:r>
            <a:r>
              <a:rPr sz="20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诗人经过反复琢磨，从词汇宝库中挑选</a:t>
            </a:r>
            <a:endParaRPr lang="KaiTi" altLang="KaiTi" sz="2000"/>
          </a:p>
          <a:p>
            <a:pPr marL="46990" algn="l" rtl="0" eaLnBrk="0">
              <a:lnSpc>
                <a:spcPts val="3666"/>
              </a:lnSpc>
            </a:pPr>
            <a:r>
              <a:rPr sz="2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出最贴切、最精确、最生动形象的词语来描摹事物或表情达意。</a:t>
            </a:r>
            <a:endParaRPr lang="KaiTi" altLang="KaiTi" sz="2000"/>
          </a:p>
        </p:txBody>
      </p:sp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3692536" y="2619366"/>
          <a:ext cx="2780665" cy="1270000"/>
        </p:xfrm>
        <a:graphic>
          <a:graphicData uri="http://schemas.openxmlformats.org/drawingml/2006/table">
            <a:tbl>
              <a:tblPr/>
              <a:tblGrid>
                <a:gridCol w="2780665"/>
              </a:tblGrid>
              <a:tr h="12636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Arial" altLang="Arial" sz="1000"/>
                    </a:p>
                    <a:p>
                      <a:pPr marL="414019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</a:pPr>
                      <a:r>
                        <a:rPr sz="4200" b="1" kern="0" spc="-110">
                          <a:solidFill>
                            <a:srgbClr val="3F9F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壹</a:t>
                      </a:r>
                      <a:r>
                        <a:rPr sz="4200" kern="0" spc="-490">
                          <a:solidFill>
                            <a:srgbClr val="3F9F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 </a:t>
                      </a:r>
                      <a:r>
                        <a:rPr sz="4200" b="1" kern="0" spc="-110">
                          <a:solidFill>
                            <a:srgbClr val="3F9F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炼</a:t>
                      </a:r>
                      <a:r>
                        <a:rPr sz="4200" kern="0" spc="-320">
                          <a:solidFill>
                            <a:srgbClr val="3F9F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 </a:t>
                      </a:r>
                      <a:r>
                        <a:rPr sz="4200" b="1" kern="0" spc="-110">
                          <a:solidFill>
                            <a:srgbClr val="3F9F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字</a:t>
                      </a:r>
                      <a:endParaRPr lang="SimHei" altLang="SimHei" sz="4200"/>
                    </a:p>
                  </a:txBody>
                  <a:tcPr marL="0" marR="0" marT="0" marB="0">
                    <a:lnL w="31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textbox 50"/>
          <p:cNvSpPr/>
          <p:nvPr/>
        </p:nvSpPr>
        <p:spPr>
          <a:xfrm>
            <a:off x="1273179" y="3280996"/>
            <a:ext cx="8373109" cy="1482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93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2000" kern="0" spc="1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① 准确理解有关词语的特定意义、比喻意义、隐含意义、暗示</a:t>
            </a:r>
            <a:r>
              <a:rPr sz="2000" kern="0" spc="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意义；</a:t>
            </a:r>
            <a:endParaRPr lang="KaiTi" altLang="KaiTi" sz="2000"/>
          </a:p>
          <a:p>
            <a:pPr marL="12700" algn="l" rtl="0" eaLnBrk="0">
              <a:lnSpc>
                <a:spcPts val="4549"/>
              </a:lnSpc>
            </a:pPr>
            <a:r>
              <a:rPr sz="20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②</a:t>
            </a:r>
            <a:r>
              <a:rPr sz="20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20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准确理解重要词语的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深层含义和言外之意；</a:t>
            </a:r>
            <a:endParaRPr lang="KaiTi" altLang="KaiTi" sz="2000"/>
          </a:p>
          <a:p>
            <a:pPr algn="l" rtl="0" eaLnBrk="0">
              <a:lnSpc>
                <a:spcPct val="151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500"/>
          </a:p>
          <a:p>
            <a:pPr marL="12700" algn="l" rtl="0" eaLnBrk="0">
              <a:lnSpc>
                <a:spcPct val="99000"/>
              </a:lnSpc>
            </a:pP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③ 赏析诗歌语言描绘形象、表达感情、创造意境</a:t>
            </a:r>
            <a:r>
              <a:rPr sz="2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的艺术效果。</a:t>
            </a:r>
            <a:endParaRPr lang="KaiTi" altLang="KaiTi" sz="2000"/>
          </a:p>
        </p:txBody>
      </p:sp>
      <p:sp>
        <p:nvSpPr>
          <p:cNvPr id="52" name="rect"/>
          <p:cNvSpPr/>
          <p:nvPr/>
        </p:nvSpPr>
        <p:spPr>
          <a:xfrm>
            <a:off x="1095322" y="2695600"/>
            <a:ext cx="1555783" cy="6352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114464" y="2168545"/>
            <a:ext cx="1549366" cy="552464"/>
            <a:chExt cx="1549366" cy="552464"/>
          </a:xfrm>
        </p:grpSpPr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44377" y="0"/>
              <a:ext cx="1504988" cy="482585"/>
            </a:xfrm>
            <a:prstGeom prst="rect">
              <a:avLst/>
            </a:prstGeom>
          </p:spPr>
        </p:pic>
        <p:sp>
          <p:nvSpPr>
            <p:cNvPr id="56" name="textbox 56"/>
            <p:cNvSpPr/>
            <p:nvPr/>
          </p:nvSpPr>
          <p:spPr>
            <a:xfrm>
              <a:off x="251300" y="152698"/>
              <a:ext cx="1104900" cy="32512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8177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8000"/>
                </a:lnSpc>
              </a:pPr>
              <a:r>
                <a:rPr sz="2000" b="1" kern="0" spc="10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考点解读</a:t>
              </a:r>
              <a:endParaRPr lang="SimHei" altLang="SimHei" sz="2000"/>
            </a:p>
          </p:txBody>
        </p:sp>
        <p:sp>
          <p:nvSpPr>
            <p:cNvPr id="58" name="rect"/>
            <p:cNvSpPr/>
            <p:nvPr/>
          </p:nvSpPr>
          <p:spPr>
            <a:xfrm>
              <a:off x="0" y="57098"/>
              <a:ext cx="6309" cy="495365"/>
            </a:xfrm>
            <a:prstGeom prst="rect">
              <a:avLst/>
            </a:pr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textbox 60"/>
          <p:cNvSpPr/>
          <p:nvPr/>
        </p:nvSpPr>
        <p:spPr>
          <a:xfrm>
            <a:off x="434924" y="2557498"/>
            <a:ext cx="4632959" cy="33375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966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一字传情</a:t>
            </a:r>
            <a:endParaRPr lang="SimHei" altLang="SimHei" sz="17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46050" algn="l" rtl="0" eaLnBrk="0">
              <a:lnSpc>
                <a:spcPct val="97000"/>
              </a:lnSpc>
              <a:spcBef>
                <a:spcPts val="601"/>
              </a:spcBef>
            </a:pPr>
            <a:r>
              <a:rPr sz="2000" kern="0" spc="-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“不知何处吹芦管，</a:t>
            </a:r>
            <a:r>
              <a:rPr sz="2000" kern="0" spc="6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2000" kern="0" spc="-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一夜征人</a:t>
            </a:r>
            <a:r>
              <a:rPr sz="2000" kern="0" spc="-110">
                <a:solidFill>
                  <a:srgbClr val="FE0010">
                    <a:alpha val="100000"/>
                  </a:srgbClr>
                </a:solidFill>
                <a:latin typeface="KaiTi"/>
                <a:ea typeface="KaiTi"/>
                <a:cs typeface="KaiTi"/>
              </a:rPr>
              <a:t>尽</a:t>
            </a:r>
            <a:r>
              <a:rPr sz="2000" kern="0" spc="-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望乡。</a:t>
            </a:r>
            <a:endParaRPr lang="KaiTi" altLang="KaiTi" sz="2000"/>
          </a:p>
          <a:p>
            <a:pPr algn="l" rtl="0" eaLnBrk="0">
              <a:lnSpc>
                <a:spcPct val="142000"/>
              </a:lnSpc>
            </a:pPr>
            <a:endParaRPr lang="Arial" altLang="Arial" sz="1000"/>
          </a:p>
          <a:p>
            <a:pPr marL="44450" algn="l" rtl="0" eaLnBrk="0">
              <a:lnSpc>
                <a:spcPct val="78000"/>
              </a:lnSpc>
              <a:spcBef>
                <a:spcPts val="192"/>
              </a:spcBef>
            </a:pPr>
            <a:r>
              <a:rPr sz="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99</a:t>
            </a:r>
            <a:endParaRPr lang="SimSun" altLang="SimSun" sz="600"/>
          </a:p>
          <a:p>
            <a:pPr algn="l" rtl="0" eaLnBrk="0">
              <a:lnSpc>
                <a:spcPct val="192000"/>
              </a:lnSpc>
            </a:pPr>
            <a:endParaRPr lang="Arial" altLang="Arial" sz="1000"/>
          </a:p>
          <a:p>
            <a:pPr marL="1600200" algn="l" rtl="0" eaLnBrk="0">
              <a:lnSpc>
                <a:spcPct val="97000"/>
              </a:lnSpc>
              <a:spcBef>
                <a:spcPts val="510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(李益《夜上受降城闻笛》)</a:t>
            </a:r>
            <a:endParaRPr lang="KaiTi" altLang="KaiTi" sz="17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r" rtl="0" eaLnBrk="0">
              <a:lnSpc>
                <a:spcPct val="95000"/>
              </a:lnSpc>
              <a:spcBef>
                <a:spcPts val="514"/>
              </a:spcBef>
            </a:pPr>
            <a:r>
              <a:rPr sz="1700" kern="0" spc="60">
                <a:solidFill>
                  <a:srgbClr val="99020C">
                    <a:alpha val="100000"/>
                  </a:srgbClr>
                </a:solidFill>
                <a:latin typeface="KaiTi"/>
                <a:ea typeface="KaiTi"/>
                <a:cs typeface="KaiTi"/>
              </a:rPr>
              <a:t>着一“尽”字，写出了征人思乡的普</a:t>
            </a:r>
            <a:r>
              <a:rPr sz="1700" kern="0" spc="50">
                <a:solidFill>
                  <a:srgbClr val="99020C">
                    <a:alpha val="100000"/>
                  </a:srgbClr>
                </a:solidFill>
                <a:latin typeface="KaiTi"/>
                <a:ea typeface="KaiTi"/>
                <a:cs typeface="KaiTi"/>
              </a:rPr>
              <a:t>遍，伫</a:t>
            </a:r>
            <a:endParaRPr lang="KaiTi" altLang="KaiTi" sz="17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34925" algn="l" rtl="0" eaLnBrk="0">
              <a:lnSpc>
                <a:spcPct val="98000"/>
              </a:lnSpc>
              <a:spcBef>
                <a:spcPts val="1"/>
              </a:spcBef>
            </a:pPr>
            <a:r>
              <a:rPr sz="1700" b="1" kern="0" spc="-80">
                <a:solidFill>
                  <a:srgbClr val="99020C">
                    <a:alpha val="100000"/>
                  </a:srgbClr>
                </a:solidFill>
                <a:latin typeface="KaiTi"/>
                <a:ea typeface="KaiTi"/>
                <a:cs typeface="KaiTi"/>
              </a:rPr>
              <a:t>立盼望的时间之长。</a:t>
            </a:r>
            <a:endParaRPr lang="KaiTi" altLang="KaiTi" sz="170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19895" y="4371981"/>
            <a:ext cx="3689329" cy="2298728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9899" y="1336707"/>
            <a:ext cx="200661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textbox 66"/>
          <p:cNvSpPr/>
          <p:nvPr/>
        </p:nvSpPr>
        <p:spPr>
          <a:xfrm>
            <a:off x="3463936" y="2959975"/>
            <a:ext cx="6365875" cy="34118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32"/>
              </a:lnSpc>
            </a:pPr>
            <a:endParaRPr lang="Arial" altLang="Arial" sz="100"/>
          </a:p>
          <a:p>
            <a:pPr marL="15240" algn="l" rtl="0" eaLnBrk="0">
              <a:lnSpc>
                <a:spcPct val="95000"/>
              </a:lnSpc>
            </a:pPr>
            <a:r>
              <a:rPr sz="17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以动衬静</a:t>
            </a:r>
            <a:endParaRPr lang="SimHei" altLang="SimHei" sz="1700"/>
          </a:p>
          <a:p>
            <a:pPr algn="l" rtl="0" eaLnBrk="0">
              <a:lnSpc>
                <a:spcPct val="149000"/>
              </a:lnSpc>
            </a:pPr>
            <a:endParaRPr lang="Arial" altLang="Arial" sz="1000"/>
          </a:p>
          <a:p>
            <a:pPr algn="l" rtl="0" eaLnBrk="0">
              <a:lnSpc>
                <a:spcPct val="149000"/>
              </a:lnSpc>
            </a:pPr>
            <a:endParaRPr lang="Arial" altLang="Arial" sz="1000"/>
          </a:p>
          <a:p>
            <a:pPr marL="1466214" algn="l" rtl="0" eaLnBrk="0">
              <a:lnSpc>
                <a:spcPct val="97000"/>
              </a:lnSpc>
              <a:spcBef>
                <a:spcPts val="604"/>
              </a:spcBef>
            </a:pP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“明月松间</a:t>
            </a:r>
            <a:r>
              <a:rPr sz="2000" kern="0" spc="-30">
                <a:solidFill>
                  <a:srgbClr val="E05E6B">
                    <a:alpha val="100000"/>
                  </a:srgbClr>
                </a:solidFill>
                <a:latin typeface="KaiTi"/>
                <a:ea typeface="KaiTi"/>
                <a:cs typeface="KaiTi"/>
              </a:rPr>
              <a:t>照</a:t>
            </a: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，清泉石上</a:t>
            </a:r>
            <a:r>
              <a:rPr sz="2000" kern="0" spc="-30">
                <a:solidFill>
                  <a:srgbClr val="E05E6B">
                    <a:alpha val="100000"/>
                  </a:srgbClr>
                </a:solidFill>
                <a:latin typeface="KaiTi"/>
                <a:ea typeface="KaiTi"/>
                <a:cs typeface="KaiTi"/>
              </a:rPr>
              <a:t>流</a:t>
            </a: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。”</a:t>
            </a:r>
            <a:endParaRPr lang="KaiTi" altLang="KaiTi" sz="2000"/>
          </a:p>
          <a:p>
            <a:pPr marL="4336415" algn="l" rtl="0" eaLnBrk="0">
              <a:lnSpc>
                <a:spcPct val="98000"/>
              </a:lnSpc>
              <a:spcBef>
                <a:spcPts val="1177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(王维《山居秋暝》)</a:t>
            </a:r>
            <a:endParaRPr lang="KaiTi" altLang="KaiTi" sz="17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r" rtl="0" eaLnBrk="0">
              <a:lnSpc>
                <a:spcPct val="87000"/>
              </a:lnSpc>
              <a:spcBef>
                <a:spcPts val="520"/>
              </a:spcBef>
            </a:pPr>
            <a:r>
              <a:rPr sz="1700" kern="0" spc="5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前一句写诗人所见：朗照的秋月，在松林</a:t>
            </a:r>
            <a:r>
              <a:rPr sz="1700" kern="0" spc="4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间仿佛被过滤了似的</a:t>
            </a:r>
            <a:endParaRPr lang="KaiTi" altLang="KaiTi" sz="1700"/>
          </a:p>
          <a:p>
            <a:pPr marL="12700" algn="l" rtl="0" eaLnBrk="0">
              <a:lnSpc>
                <a:spcPct val="150000"/>
              </a:lnSpc>
              <a:spcBef>
                <a:spcPts val="44"/>
              </a:spcBef>
            </a:pPr>
            <a:r>
              <a:rPr sz="1700" kern="0" spc="8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,分外皎洁，投下了斑驳陆离的光影，</a:t>
            </a:r>
            <a:r>
              <a:rPr sz="1700" kern="0" spc="7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境界显得更加宁静。后一</a:t>
            </a:r>
            <a:r>
              <a:rPr sz="1700" kern="0" spc="-1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5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句写诗人所闻：山泉格外清澈明净，它在山石上潺潺流</a:t>
            </a:r>
            <a:r>
              <a:rPr sz="1700" kern="0" spc="4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淌，似乎</a:t>
            </a:r>
            <a:r>
              <a:rPr sz="1700" kern="0" spc="-1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4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还能听到它的叮咚的流水声。用清泉流淌反衬“空山”</a:t>
            </a:r>
            <a:r>
              <a:rPr sz="1700" kern="0" spc="30">
                <a:solidFill>
                  <a:srgbClr val="CB4B5C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的清幽。</a:t>
            </a:r>
            <a:endParaRPr lang="KaiTi" altLang="KaiTi" sz="170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4449" y="2689247"/>
            <a:ext cx="1943097" cy="3600445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00307" cy="97152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59430" y="3521085"/>
            <a:ext cx="4775244" cy="3225782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536618" y="2735539"/>
            <a:ext cx="5252084" cy="27012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63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化静为动</a:t>
            </a:r>
            <a:endParaRPr lang="SimHei" altLang="SimHei" sz="1700"/>
          </a:p>
          <a:p>
            <a:pPr marL="412115" algn="l" rtl="0" eaLnBrk="0">
              <a:lnSpc>
                <a:spcPct val="89000"/>
              </a:lnSpc>
              <a:spcBef>
                <a:spcPts val="1083"/>
              </a:spcBef>
            </a:pP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“春风又绿江南岸，明月何时照我还。”</a:t>
            </a:r>
            <a:endParaRPr lang="KaiTi" altLang="KaiTi" sz="2000"/>
          </a:p>
          <a:p>
            <a:pPr marL="2894964" algn="l" rtl="0" eaLnBrk="0">
              <a:lnSpc>
                <a:spcPts val="3249"/>
              </a:lnSpc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(王安石《泊船瓜洲》)</a:t>
            </a:r>
            <a:endParaRPr lang="KaiTi" altLang="KaiTi" sz="17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marL="481965" algn="l" rtl="0" eaLnBrk="0">
              <a:lnSpc>
                <a:spcPct val="89000"/>
              </a:lnSpc>
              <a:spcBef>
                <a:spcPts val="514"/>
              </a:spcBef>
            </a:pPr>
            <a:r>
              <a:rPr sz="1700" kern="0" spc="0">
                <a:solidFill>
                  <a:srgbClr val="BA212B">
                    <a:alpha val="100000"/>
                  </a:srgbClr>
                </a:solidFill>
                <a:latin typeface="KaiTi"/>
                <a:ea typeface="KaiTi"/>
                <a:cs typeface="KaiTi"/>
              </a:rPr>
              <a:t>这个“绿”字写出了春风的气势、力量和作</a:t>
            </a:r>
            <a:r>
              <a:rPr sz="1700" kern="0" spc="-10">
                <a:solidFill>
                  <a:srgbClr val="BA212B">
                    <a:alpha val="100000"/>
                  </a:srgbClr>
                </a:solidFill>
                <a:latin typeface="KaiTi"/>
                <a:ea typeface="KaiTi"/>
                <a:cs typeface="KaiTi"/>
              </a:rPr>
              <a:t>用，</a:t>
            </a:r>
            <a:endParaRPr lang="KaiTi" altLang="KaiTi" sz="1700"/>
          </a:p>
          <a:p>
            <a:pPr marL="12700" algn="l" rtl="0" eaLnBrk="0">
              <a:lnSpc>
                <a:spcPts val="2999"/>
              </a:lnSpc>
            </a:pPr>
            <a:r>
              <a:rPr sz="1700" kern="0" spc="60">
                <a:solidFill>
                  <a:srgbClr val="BA212B">
                    <a:alpha val="100000"/>
                  </a:srgbClr>
                </a:solidFill>
                <a:latin typeface="KaiTi"/>
                <a:ea typeface="KaiTi"/>
                <a:cs typeface="KaiTi"/>
              </a:rPr>
              <a:t>境界开阔，色彩鲜明，给人以春意盎然，生机勃</a:t>
            </a:r>
            <a:r>
              <a:rPr sz="1700" kern="0" spc="50">
                <a:solidFill>
                  <a:srgbClr val="BA212B">
                    <a:alpha val="100000"/>
                  </a:srgbClr>
                </a:solidFill>
                <a:latin typeface="KaiTi"/>
                <a:ea typeface="KaiTi"/>
                <a:cs typeface="KaiTi"/>
              </a:rPr>
              <a:t>勃的</a:t>
            </a:r>
            <a:endParaRPr lang="KaiTi" altLang="KaiTi" sz="1700"/>
          </a:p>
          <a:p>
            <a:pPr algn="l" rtl="0" eaLnBrk="0">
              <a:lnSpc>
                <a:spcPct val="102000"/>
              </a:lnSpc>
            </a:pPr>
            <a:endParaRPr lang="Arial" altLang="Arial" sz="1200"/>
          </a:p>
          <a:p>
            <a:pPr marL="15875" algn="l" rtl="0" eaLnBrk="0">
              <a:lnSpc>
                <a:spcPts val="2088"/>
              </a:lnSpc>
            </a:pPr>
            <a:r>
              <a:rPr sz="1600" b="1" kern="0" spc="-100">
                <a:solidFill>
                  <a:srgbClr val="BA212B">
                    <a:alpha val="100000"/>
                  </a:srgbClr>
                </a:solidFill>
                <a:latin typeface="KaiTi"/>
                <a:ea typeface="KaiTi"/>
                <a:cs typeface="KaiTi"/>
              </a:rPr>
              <a:t>美感。</a:t>
            </a:r>
            <a:endParaRPr lang="KaiTi" altLang="KaiTi" sz="1600"/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9899" y="1336707"/>
            <a:ext cx="200661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3375046"/>
            <a:ext cx="4305269" cy="3340056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4130726" y="3505451"/>
            <a:ext cx="5865495" cy="27870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832"/>
              </a:lnSpc>
            </a:pPr>
            <a:endParaRPr lang="Arial" altLang="Arial" sz="100"/>
          </a:p>
          <a:p>
            <a:pPr marL="497840" algn="l" rtl="0" eaLnBrk="0">
              <a:lnSpc>
                <a:spcPct val="98000"/>
              </a:lnSpc>
            </a:pPr>
            <a:r>
              <a:rPr sz="1700" b="1" kern="0" spc="4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月本是相对静止的，但因为有了云的飘动</a:t>
            </a:r>
            <a:r>
              <a:rPr sz="1700" b="1" kern="0" spc="3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，将“月”也</a:t>
            </a:r>
            <a:endParaRPr lang="KaiTi" altLang="KaiTi" sz="1700"/>
          </a:p>
          <a:p>
            <a:pPr marL="34290" algn="l" rtl="0" eaLnBrk="0">
              <a:lnSpc>
                <a:spcPct val="89000"/>
              </a:lnSpc>
              <a:spcBef>
                <a:spcPts val="716"/>
              </a:spcBef>
            </a:pPr>
            <a:r>
              <a:rPr sz="1700" b="1" kern="0" spc="1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写得动起来了。着一“破</a:t>
            </a:r>
            <a:r>
              <a:rPr sz="1700" b="1" kern="0" spc="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”字，写出明月冲破云层的动感。</a:t>
            </a:r>
            <a:endParaRPr lang="KaiTi" altLang="KaiTi" sz="1700"/>
          </a:p>
          <a:p>
            <a:pPr marL="34290" indent="88900" algn="l" rtl="0" eaLnBrk="0">
              <a:lnSpc>
                <a:spcPct val="140000"/>
              </a:lnSpc>
              <a:spcBef>
                <a:spcPts val="84"/>
              </a:spcBef>
            </a:pPr>
            <a:r>
              <a:rPr sz="1700" b="1" kern="0" spc="2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“花”本也是相对静止的，但着一“弄”字，便将它写得摇</a:t>
            </a:r>
            <a:r>
              <a:rPr sz="1700" kern="0" spc="2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-1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曳多姿起来。</a:t>
            </a:r>
            <a:r>
              <a:rPr sz="1700" kern="0" spc="-1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b="1" kern="0" spc="-1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“弄”</a:t>
            </a:r>
            <a:r>
              <a:rPr sz="1700" b="1" kern="0" spc="-2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字意在点明：从云缝中探出头来的月亮</a:t>
            </a:r>
            <a:r>
              <a:rPr sz="1700" kern="0" spc="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8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,把月光洒在娇花上，像给娇花蒙上了一</a:t>
            </a:r>
            <a:r>
              <a:rPr sz="1700" b="1" kern="0" spc="7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层轻柔的白纱，晚</a:t>
            </a:r>
            <a:r>
              <a:rPr sz="1700" kern="0" spc="-1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4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风轻轻地撩拨着含羞带娇的花。花在月光的映照下摆弄着娇</a:t>
            </a:r>
            <a:r>
              <a:rPr sz="1700" kern="0" spc="2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-5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羞柔美的倩影。</a:t>
            </a:r>
            <a:r>
              <a:rPr sz="1700" kern="0" spc="65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-5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“破”</a:t>
            </a:r>
            <a:r>
              <a:rPr sz="1700" b="1" kern="0" spc="-6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、</a:t>
            </a:r>
            <a:r>
              <a:rPr sz="1700" kern="0" spc="37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-6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“弄”两词，将云、月、花三种景</a:t>
            </a:r>
            <a:r>
              <a:rPr sz="1700" kern="0" spc="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b="1" kern="0" spc="20">
                <a:solidFill>
                  <a:srgbClr val="B2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物都人格化了，富有生命感。</a:t>
            </a:r>
            <a:endParaRPr lang="KaiTi" altLang="KaiTi" sz="1700"/>
          </a:p>
        </p:txBody>
      </p:sp>
      <p:sp>
        <p:nvSpPr>
          <p:cNvPr id="82" name="textbox 82"/>
          <p:cNvSpPr/>
          <p:nvPr/>
        </p:nvSpPr>
        <p:spPr>
          <a:xfrm>
            <a:off x="4152882" y="1937751"/>
            <a:ext cx="5793740" cy="10979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8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700" b="1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以动写静</a:t>
            </a:r>
            <a:endParaRPr lang="SimHei" altLang="SimHei" sz="1700"/>
          </a:p>
          <a:p>
            <a:pPr marL="688975" algn="l" rtl="0" eaLnBrk="0">
              <a:lnSpc>
                <a:spcPct val="97000"/>
              </a:lnSpc>
              <a:spcBef>
                <a:spcPts val="1128"/>
              </a:spcBef>
            </a:pP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“沙上并禽池上瞑，云</a:t>
            </a:r>
            <a:r>
              <a:rPr sz="2000" kern="0" spc="50">
                <a:solidFill>
                  <a:srgbClr val="DE5765">
                    <a:alpha val="100000"/>
                  </a:srgbClr>
                </a:solidFill>
                <a:latin typeface="KaiTi"/>
                <a:ea typeface="KaiTi"/>
                <a:cs typeface="KaiTi"/>
              </a:rPr>
              <a:t>破</a:t>
            </a: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月来花</a:t>
            </a:r>
            <a:r>
              <a:rPr sz="2000" kern="0" spc="40">
                <a:solidFill>
                  <a:srgbClr val="DE5765">
                    <a:alpha val="100000"/>
                  </a:srgbClr>
                </a:solidFill>
                <a:latin typeface="KaiTi"/>
                <a:ea typeface="KaiTi"/>
                <a:cs typeface="KaiTi"/>
              </a:rPr>
              <a:t>弄</a:t>
            </a:r>
            <a:r>
              <a:rPr sz="2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影。”</a:t>
            </a:r>
            <a:endParaRPr lang="KaiTi" altLang="KaiTi" sz="2000"/>
          </a:p>
          <a:p>
            <a:pPr algn="l" rtl="0" eaLnBrk="0">
              <a:lnSpc>
                <a:spcPct val="111000"/>
              </a:lnSpc>
            </a:pPr>
            <a:endParaRPr lang="Arial" altLang="Arial" sz="700"/>
          </a:p>
          <a:p>
            <a:pPr algn="r" rtl="0" eaLnBrk="0">
              <a:lnSpc>
                <a:spcPts val="2053"/>
              </a:lnSpc>
              <a:spcBef>
                <a:spcPts val="5"/>
              </a:spcBef>
            </a:pP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(张先《天仙子</a:t>
            </a: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》</a:t>
            </a:r>
            <a:r>
              <a:rPr sz="1700" kern="0" spc="9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Times New Roman" altLang="Times New Roman" sz="1700"/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0030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textbox 86"/>
          <p:cNvSpPr/>
          <p:nvPr/>
        </p:nvSpPr>
        <p:spPr>
          <a:xfrm>
            <a:off x="428615" y="2385398"/>
            <a:ext cx="6071870" cy="3411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8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以实显虚</a:t>
            </a:r>
            <a:endParaRPr lang="SimHei" altLang="SimHei" sz="1700"/>
          </a:p>
          <a:p>
            <a:pPr marL="755650" algn="l" rtl="0" eaLnBrk="0">
              <a:lnSpc>
                <a:spcPct val="97000"/>
              </a:lnSpc>
              <a:spcBef>
                <a:spcPts val="1203"/>
              </a:spcBef>
            </a:pP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“绿杨烟外晓寒轻，红杏枝头春</a:t>
            </a:r>
            <a:r>
              <a:rPr sz="2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意闹。”</a:t>
            </a:r>
            <a:endParaRPr lang="KaiTi" altLang="KaiTi" sz="2000"/>
          </a:p>
          <a:p>
            <a:pPr marL="4196715" algn="l" rtl="0" eaLnBrk="0">
              <a:lnSpc>
                <a:spcPct val="99000"/>
              </a:lnSpc>
              <a:spcBef>
                <a:spcPts val="1056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(宋祁《木兰花》)</a:t>
            </a:r>
            <a:endParaRPr lang="KaiTi" altLang="KaiTi" sz="1700"/>
          </a:p>
          <a:p>
            <a:pPr algn="l" rtl="0" eaLnBrk="0">
              <a:lnSpc>
                <a:spcPct val="149000"/>
              </a:lnSpc>
            </a:pPr>
            <a:endParaRPr lang="Arial" altLang="Arial" sz="1000"/>
          </a:p>
          <a:p>
            <a:pPr algn="l" rtl="0" eaLnBrk="0">
              <a:lnSpc>
                <a:spcPct val="150000"/>
              </a:lnSpc>
            </a:pPr>
            <a:endParaRPr lang="Arial" altLang="Arial" sz="1000"/>
          </a:p>
          <a:p>
            <a:pPr marL="329565" algn="l" rtl="0" eaLnBrk="0">
              <a:lnSpc>
                <a:spcPct val="89000"/>
              </a:lnSpc>
              <a:spcBef>
                <a:spcPts val="510"/>
              </a:spcBef>
            </a:pPr>
            <a:r>
              <a:rPr sz="1700" kern="0" spc="3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“春意”是只可感知，不可听闻的。春天来了，红色的杏花</a:t>
            </a:r>
            <a:endParaRPr lang="KaiTi" altLang="KaiTi" sz="1700"/>
          </a:p>
          <a:p>
            <a:pPr marL="12700" algn="l" rtl="0" eaLnBrk="0">
              <a:lnSpc>
                <a:spcPct val="152000"/>
              </a:lnSpc>
              <a:spcBef>
                <a:spcPts val="18"/>
              </a:spcBef>
            </a:pPr>
            <a:r>
              <a:rPr sz="1700" kern="0" spc="6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挤满枝头，诗人就在这幅春景图上着一“闹”字，用拟人</a:t>
            </a:r>
            <a:r>
              <a:rPr sz="1700" kern="0" spc="5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手法</a:t>
            </a:r>
            <a:r>
              <a:rPr sz="1700" kern="0" spc="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9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,把它写活了。这一“闹”字既是绘景，又是写</a:t>
            </a:r>
            <a:r>
              <a:rPr sz="1700" kern="0" spc="8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情，它不仅描</a:t>
            </a:r>
            <a:endParaRPr lang="KaiTi" altLang="KaiTi" sz="1700"/>
          </a:p>
          <a:p>
            <a:pPr marL="15875" algn="l" rtl="0" eaLnBrk="0">
              <a:lnSpc>
                <a:spcPct val="89000"/>
              </a:lnSpc>
              <a:spcBef>
                <a:spcPts val="1091"/>
              </a:spcBef>
            </a:pPr>
            <a:r>
              <a:rPr sz="1700" b="1" kern="0" spc="5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绘了杏花盛开的艳丽景色，还写出了在春风吹拂下，杏枝</a:t>
            </a:r>
            <a:r>
              <a:rPr sz="1700" b="1" kern="0" spc="4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摇曳</a:t>
            </a:r>
            <a:endParaRPr lang="KaiTi" altLang="KaiTi" sz="1700"/>
          </a:p>
          <a:p>
            <a:pPr marL="15875" algn="l" rtl="0" eaLnBrk="0">
              <a:lnSpc>
                <a:spcPts val="3014"/>
              </a:lnSpc>
            </a:pPr>
            <a:r>
              <a:rPr sz="1700" b="1" kern="0" spc="20">
                <a:solidFill>
                  <a:srgbClr val="BE000C">
                    <a:alpha val="100000"/>
                  </a:srgbClr>
                </a:solidFill>
                <a:latin typeface="KaiTi"/>
                <a:ea typeface="KaiTi"/>
                <a:cs typeface="KaiTi"/>
              </a:rPr>
              <a:t>,花儿微动的活泼神情。</a:t>
            </a:r>
            <a:endParaRPr lang="KaiTi" altLang="KaiTi" sz="1700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50107" y="1939919"/>
            <a:ext cx="3092424" cy="4514870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00307" cy="98422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textbox 92"/>
          <p:cNvSpPr/>
          <p:nvPr/>
        </p:nvSpPr>
        <p:spPr>
          <a:xfrm>
            <a:off x="4283050" y="2972681"/>
            <a:ext cx="5728334" cy="27419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32"/>
              </a:lnSpc>
            </a:pPr>
            <a:endParaRPr lang="Arial" altLang="Arial" sz="100"/>
          </a:p>
          <a:p>
            <a:pPr marL="15240" algn="l" rtl="0" eaLnBrk="0">
              <a:lnSpc>
                <a:spcPct val="95000"/>
              </a:lnSpc>
            </a:pPr>
            <a:r>
              <a:rPr sz="1700" b="1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以乐衬哀</a:t>
            </a:r>
            <a:endParaRPr lang="SimHei" altLang="SimHei" sz="1700"/>
          </a:p>
          <a:p>
            <a:pPr marL="857250" algn="l" rtl="0" eaLnBrk="0">
              <a:lnSpc>
                <a:spcPct val="95000"/>
              </a:lnSpc>
              <a:spcBef>
                <a:spcPts val="1476"/>
              </a:spcBef>
            </a:pP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“感时花</a:t>
            </a:r>
            <a:r>
              <a:rPr sz="2300" kern="0" spc="20">
                <a:solidFill>
                  <a:srgbClr val="B70018">
                    <a:alpha val="100000"/>
                  </a:srgbClr>
                </a:solidFill>
                <a:latin typeface="KaiTi"/>
                <a:ea typeface="KaiTi"/>
                <a:cs typeface="KaiTi"/>
              </a:rPr>
              <a:t>溅泪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</a:t>
            </a:r>
            <a:r>
              <a:rPr sz="2300" kern="0" spc="20">
                <a:solidFill>
                  <a:srgbClr val="B70018">
                    <a:alpha val="100000"/>
                  </a:srgbClr>
                </a:solidFill>
                <a:latin typeface="KaiTi"/>
                <a:ea typeface="KaiTi"/>
                <a:cs typeface="KaiTi"/>
              </a:rPr>
              <a:t>恨</a:t>
            </a:r>
            <a:r>
              <a:rPr sz="2300" kern="0" spc="-390">
                <a:solidFill>
                  <a:srgbClr val="B70018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2300" kern="0" spc="20">
                <a:solidFill>
                  <a:srgbClr val="B70018">
                    <a:alpha val="100000"/>
                  </a:srgbClr>
                </a:solidFill>
                <a:latin typeface="KaiTi"/>
                <a:ea typeface="KaiTi"/>
                <a:cs typeface="KaiTi"/>
              </a:rPr>
              <a:t>别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鸟惊心。</a:t>
            </a:r>
            <a:r>
              <a:rPr sz="23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”</a:t>
            </a:r>
            <a:endParaRPr lang="KaiTi" altLang="KaiTi" sz="2300"/>
          </a:p>
          <a:p>
            <a:pPr algn="r" rtl="0" eaLnBrk="0">
              <a:lnSpc>
                <a:spcPct val="98000"/>
              </a:lnSpc>
              <a:spcBef>
                <a:spcPts val="1186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(杜甫《春望》)</a:t>
            </a:r>
            <a:endParaRPr lang="KaiTi" altLang="KaiTi" sz="17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482600" algn="l" rtl="0" eaLnBrk="0">
              <a:lnSpc>
                <a:spcPct val="87000"/>
              </a:lnSpc>
              <a:spcBef>
                <a:spcPts val="512"/>
              </a:spcBef>
            </a:pPr>
            <a:r>
              <a:rPr sz="1700" kern="0" spc="50">
                <a:solidFill>
                  <a:srgbClr val="A9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鸟语花香，本是令人赏心悦目的景色</a:t>
            </a:r>
            <a:r>
              <a:rPr sz="1700" kern="0" spc="40">
                <a:solidFill>
                  <a:srgbClr val="A9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，花鸟本是娱人</a:t>
            </a:r>
            <a:endParaRPr lang="KaiTi" altLang="KaiTi" sz="1700"/>
          </a:p>
          <a:p>
            <a:pPr marL="12700" algn="l" rtl="0" eaLnBrk="0">
              <a:lnSpc>
                <a:spcPts val="3050"/>
              </a:lnSpc>
            </a:pPr>
            <a:r>
              <a:rPr sz="1700" kern="0" spc="60">
                <a:solidFill>
                  <a:srgbClr val="A9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之物，但因感时恨别，使诗人见了反而泪落心惊。这样以</a:t>
            </a:r>
            <a:endParaRPr lang="KaiTi" altLang="KaiTi" sz="17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7041"/>
              </a:lnSpc>
            </a:pPr>
            <a:endParaRPr lang="Arial" altLang="Arial" sz="100"/>
          </a:p>
          <a:p>
            <a:pPr marL="40640" algn="l" rtl="0" eaLnBrk="0">
              <a:lnSpc>
                <a:spcPct val="95000"/>
              </a:lnSpc>
            </a:pPr>
            <a:r>
              <a:rPr sz="1700" b="1" kern="0" spc="-50">
                <a:solidFill>
                  <a:srgbClr val="A9000B">
                    <a:alpha val="100000"/>
                  </a:srgbClr>
                </a:solidFill>
                <a:latin typeface="KaiTi"/>
                <a:ea typeface="KaiTi"/>
                <a:cs typeface="KaiTi"/>
              </a:rPr>
              <a:t>乐景衬哀情，就使哀情更哀了。</a:t>
            </a:r>
            <a:endParaRPr lang="KaiTi" altLang="KaiTi" sz="1700"/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3387752"/>
            <a:ext cx="4216407" cy="3346409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0030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textbox 98"/>
          <p:cNvSpPr/>
          <p:nvPr/>
        </p:nvSpPr>
        <p:spPr>
          <a:xfrm>
            <a:off x="517477" y="2640732"/>
            <a:ext cx="5449570" cy="30079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501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一语显旨</a:t>
            </a:r>
            <a:endParaRPr lang="SimHei" altLang="SimHei" sz="1700"/>
          </a:p>
          <a:p>
            <a:pPr marL="476250" algn="l" rtl="0" eaLnBrk="0">
              <a:lnSpc>
                <a:spcPct val="95000"/>
              </a:lnSpc>
              <a:spcBef>
                <a:spcPts val="976"/>
              </a:spcBef>
            </a:pPr>
            <a:r>
              <a:rPr sz="2100" kern="0" spc="-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“暖风熏得游人</a:t>
            </a:r>
            <a:r>
              <a:rPr sz="2100" kern="0" spc="-100">
                <a:solidFill>
                  <a:srgbClr val="FC0008">
                    <a:alpha val="100000"/>
                  </a:srgbClr>
                </a:solidFill>
                <a:latin typeface="KaiTi"/>
                <a:ea typeface="KaiTi"/>
                <a:cs typeface="KaiTi"/>
              </a:rPr>
              <a:t>醉</a:t>
            </a:r>
            <a:r>
              <a:rPr sz="2100" kern="0" spc="-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，直把杭州作汴</a:t>
            </a:r>
            <a:r>
              <a:rPr sz="2100" kern="0" spc="-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州。”</a:t>
            </a:r>
            <a:endParaRPr lang="KaiTi" altLang="KaiTi" sz="2100"/>
          </a:p>
          <a:p>
            <a:pPr algn="r" rtl="0" eaLnBrk="0">
              <a:lnSpc>
                <a:spcPct val="97000"/>
              </a:lnSpc>
              <a:spcBef>
                <a:spcPts val="1132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(林升《题临安邸》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)</a:t>
            </a:r>
            <a:endParaRPr lang="KaiTi" altLang="KaiTi" sz="17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463550" algn="l" rtl="0" eaLnBrk="0">
              <a:lnSpc>
                <a:spcPct val="87000"/>
              </a:lnSpc>
              <a:spcBef>
                <a:spcPts val="517"/>
              </a:spcBef>
            </a:pPr>
            <a:r>
              <a:rPr sz="1700" kern="0" spc="1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这两句表面上是说那些宴乐西</a:t>
            </a:r>
            <a:r>
              <a:rPr sz="1700" kern="0" spc="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湖流连光景的游人，</a:t>
            </a:r>
            <a:endParaRPr lang="KaiTi" altLang="KaiTi" sz="1700"/>
          </a:p>
          <a:p>
            <a:pPr marL="12700" algn="l" rtl="0" eaLnBrk="0">
              <a:lnSpc>
                <a:spcPts val="3020"/>
              </a:lnSpc>
            </a:pPr>
            <a:r>
              <a:rPr sz="1700" kern="0" spc="5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陶醉于香风而逍遥自得。实际上这一“醉”字表明了那</a:t>
            </a:r>
            <a:endParaRPr lang="KaiTi" altLang="KaiTi" sz="1700"/>
          </a:p>
          <a:p>
            <a:pPr marL="15240" algn="l" rtl="0" eaLnBrk="0">
              <a:lnSpc>
                <a:spcPct val="87000"/>
              </a:lnSpc>
              <a:spcBef>
                <a:spcPts val="1231"/>
              </a:spcBef>
            </a:pPr>
            <a:r>
              <a:rPr sz="1700" b="1" kern="0" spc="4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些忘怀故国的可耻嘴脸。这些人不但志气丧失，甚至</a:t>
            </a:r>
            <a:r>
              <a:rPr sz="1700" b="1" kern="0" spc="3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连</a:t>
            </a:r>
            <a:endParaRPr lang="KaiTi" altLang="KaiTi" sz="1700"/>
          </a:p>
          <a:p>
            <a:pPr marL="15240" algn="l" rtl="0" eaLnBrk="0">
              <a:lnSpc>
                <a:spcPts val="3050"/>
              </a:lnSpc>
            </a:pPr>
            <a:r>
              <a:rPr sz="1700" b="1" kern="0" spc="-1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骨气也没有了，诗句凝聚了作者的感慨和激</a:t>
            </a:r>
            <a:r>
              <a:rPr sz="1700" b="1" kern="0" spc="-20">
                <a:solidFill>
                  <a:srgbClr val="A3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愤。</a:t>
            </a:r>
            <a:endParaRPr lang="KaiTi" altLang="KaiTi" sz="1700"/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99233" y="3387752"/>
            <a:ext cx="4235441" cy="3346409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0030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textbox 104"/>
          <p:cNvSpPr/>
          <p:nvPr/>
        </p:nvSpPr>
        <p:spPr>
          <a:xfrm>
            <a:off x="2447956" y="2619607"/>
            <a:ext cx="6941184" cy="3030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47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· 动词：通常具有精准传神地表现被描述对象某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种特点的效果，常会</a:t>
            </a:r>
            <a:endParaRPr lang="KaiTi" altLang="KaiTi" sz="1700"/>
          </a:p>
          <a:p>
            <a:pPr marL="260350" algn="l" rtl="0" eaLnBrk="0">
              <a:lnSpc>
                <a:spcPts val="2750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涉及到拟人手法，使得所刻画的对象富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有动感；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975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· 形容词：从形、声、色、态等方面表现被描述对象的特点，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还能传</a:t>
            </a:r>
            <a:endParaRPr lang="KaiTi" altLang="KaiTi" sz="1700"/>
          </a:p>
          <a:p>
            <a:pPr marL="260350" algn="l" rtl="0" eaLnBrk="0">
              <a:lnSpc>
                <a:spcPts val="2699"/>
              </a:lnSpc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达作者某种感情，有时要注意考虑词语在状物和抒情时的双关含义；</a:t>
            </a:r>
            <a:endParaRPr lang="KaiTi" altLang="KaiTi" sz="1700"/>
          </a:p>
          <a:p>
            <a:pPr marL="12700" algn="l" rtl="0" eaLnBrk="0">
              <a:lnSpc>
                <a:spcPct val="95000"/>
              </a:lnSpc>
              <a:spcBef>
                <a:spcPts val="981"/>
              </a:spcBef>
            </a:pP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·数量词：精心选用的数量词，可以产生隽永新奇的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效果；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756"/>
              </a:spcBef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· 叠词：增强诗歌的节奏感，增强诗歌的感染力，拟声叠词的使用，</a:t>
            </a:r>
            <a:endParaRPr lang="KaiTi" altLang="KaiTi" sz="1700"/>
          </a:p>
          <a:p>
            <a:pPr marL="260350" algn="l" rtl="0" eaLnBrk="0">
              <a:lnSpc>
                <a:spcPts val="2777"/>
              </a:lnSpc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还能让读者产生身临其境之感；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998"/>
              </a:spcBef>
            </a:pPr>
            <a:r>
              <a:rPr sz="17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·虚词(副词、连词):副词的精妙使用，能够有气韵流动、悠扬婉</a:t>
            </a:r>
            <a:endParaRPr lang="KaiTi" altLang="KaiTi" sz="1700"/>
          </a:p>
          <a:p>
            <a:pPr marL="260350" algn="l" rtl="0" eaLnBrk="0">
              <a:lnSpc>
                <a:spcPts val="2683"/>
              </a:lnSpc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曲、化平淡为神奇的艺术效果。</a:t>
            </a:r>
            <a:endParaRPr lang="KaiTi" altLang="KaiTi" sz="1700"/>
          </a:p>
        </p:txBody>
      </p:sp>
      <p:sp>
        <p:nvSpPr>
          <p:cNvPr id="106" name="textbox 106"/>
          <p:cNvSpPr/>
          <p:nvPr/>
        </p:nvSpPr>
        <p:spPr>
          <a:xfrm>
            <a:off x="1113052" y="1963440"/>
            <a:ext cx="463550" cy="165544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395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3000" kern="0" spc="200">
                <a:solidFill>
                  <a:srgbClr val="3E851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常考词性</a:t>
            </a:r>
            <a:endParaRPr lang="SimHei" altLang="SimHei" sz="30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textbox 108"/>
          <p:cNvSpPr/>
          <p:nvPr/>
        </p:nvSpPr>
        <p:spPr>
          <a:xfrm>
            <a:off x="5413343" y="3565711"/>
            <a:ext cx="4861559" cy="2544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227"/>
              </a:lnSpc>
            </a:pPr>
            <a:endParaRPr lang="Arial" altLang="Arial" sz="100"/>
          </a:p>
          <a:p>
            <a:pPr marL="494665" algn="l" rtl="0" eaLnBrk="0">
              <a:lnSpc>
                <a:spcPct val="90000"/>
              </a:lnSpc>
            </a:pPr>
            <a:r>
              <a:rPr sz="1600" kern="0" spc="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“见”为看见，瞥见之</a:t>
            </a:r>
            <a:r>
              <a:rPr sz="16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意，展现了诗人无意</a:t>
            </a:r>
            <a:endParaRPr lang="KaiTi" altLang="KaiTi" sz="1600"/>
          </a:p>
          <a:p>
            <a:pPr marL="12700" algn="l" rtl="0" eaLnBrk="0">
              <a:lnSpc>
                <a:spcPct val="134000"/>
              </a:lnSpc>
              <a:spcBef>
                <a:spcPts val="104"/>
              </a:spcBef>
            </a:pP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间看见南山美景的画面，叙写诗人归隐之后精神</a:t>
            </a:r>
            <a:r>
              <a:rPr sz="16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世界和自然景物浑然契合的那种悠然自得的神态。</a:t>
            </a:r>
            <a:r>
              <a:rPr sz="16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东篱边随便采菊，偶然间抬头见到南山。傍晚时</a:t>
            </a:r>
            <a:r>
              <a:rPr sz="16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分南山景致甚佳，雾气峰间缭绕，飞鸟结伴而还。</a:t>
            </a:r>
            <a:r>
              <a:rPr sz="16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600" kern="0" spc="1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诗人从南山美景中联想到自己的归</a:t>
            </a: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隐，从中悟出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</a:t>
            </a:r>
            <a:r>
              <a:rPr sz="16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了返朴归真的哲理。  “望”字</a:t>
            </a:r>
            <a:r>
              <a:rPr sz="1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中的有意远眺则不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</a:t>
            </a:r>
            <a:r>
              <a:rPr sz="1600" kern="0" spc="1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能表现出诗人归隐田园后的悠然淡泊。</a:t>
            </a:r>
            <a:endParaRPr lang="KaiTi" altLang="KaiTi" sz="1600"/>
          </a:p>
        </p:txBody>
      </p:sp>
      <p:sp>
        <p:nvSpPr>
          <p:cNvPr id="110" name="textbox 110"/>
          <p:cNvSpPr/>
          <p:nvPr/>
        </p:nvSpPr>
        <p:spPr>
          <a:xfrm>
            <a:off x="939764" y="3908665"/>
            <a:ext cx="3877945" cy="14008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52"/>
              </a:lnSpc>
            </a:pPr>
            <a:endParaRPr lang="Arial" altLang="Arial" sz="100"/>
          </a:p>
          <a:p>
            <a:pPr marL="136525" algn="l" rtl="0" eaLnBrk="0">
              <a:lnSpc>
                <a:spcPct val="89000"/>
              </a:lnSpc>
            </a:pPr>
            <a:r>
              <a:rPr sz="19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“采菊东篱下，悠然</a:t>
            </a:r>
            <a:r>
              <a:rPr sz="1900" kern="0" spc="120">
                <a:solidFill>
                  <a:srgbClr val="A30005">
                    <a:alpha val="100000"/>
                  </a:srgbClr>
                </a:solidFill>
                <a:latin typeface="KaiTi"/>
                <a:ea typeface="KaiTi"/>
                <a:cs typeface="KaiTi"/>
              </a:rPr>
              <a:t>见</a:t>
            </a:r>
            <a:r>
              <a:rPr sz="1900" kern="0" spc="1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南山。”</a:t>
            </a:r>
            <a:endParaRPr lang="KaiTi" altLang="KaiTi" sz="1900"/>
          </a:p>
          <a:p>
            <a:pPr marL="1984375" algn="l" rtl="0" eaLnBrk="0">
              <a:lnSpc>
                <a:spcPts val="3096"/>
              </a:lnSpc>
            </a:pP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(陶渊明《饮酒》)</a:t>
            </a:r>
            <a:endParaRPr lang="KaiTi" altLang="KaiTi" sz="16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644525" algn="l" rtl="0" eaLnBrk="0">
              <a:lnSpc>
                <a:spcPct val="100000"/>
              </a:lnSpc>
              <a:spcBef>
                <a:spcPts val="4"/>
              </a:spcBef>
            </a:pPr>
            <a:r>
              <a:rPr sz="19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为何不是“望”南山?</a:t>
            </a:r>
            <a:endParaRPr lang="KaiTi" altLang="KaiTi" sz="1900"/>
          </a:p>
        </p:txBody>
      </p:sp>
      <p:sp>
        <p:nvSpPr>
          <p:cNvPr id="112" name="textbox 112"/>
          <p:cNvSpPr/>
          <p:nvPr/>
        </p:nvSpPr>
        <p:spPr>
          <a:xfrm>
            <a:off x="1971672" y="2343956"/>
            <a:ext cx="2997835" cy="812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179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200" kern="0" spc="90">
                <a:solidFill>
                  <a:srgbClr val="2EC76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动词</a:t>
            </a:r>
            <a:endParaRPr lang="SimHei" altLang="SimHei" sz="2200"/>
          </a:p>
          <a:p>
            <a:pPr marL="12700" algn="l" rtl="0" eaLnBrk="0">
              <a:lnSpc>
                <a:spcPct val="111000"/>
              </a:lnSpc>
              <a:spcBef>
                <a:spcPts val="14"/>
              </a:spcBef>
            </a:pP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使诗歌有动态之美，具有凝练、形象、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生动传神的效果，赋予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形象以动态感</a:t>
            </a:r>
            <a:endParaRPr lang="SimHei" altLang="SimHei" sz="1400"/>
          </a:p>
        </p:txBody>
      </p:sp>
      <p:sp>
        <p:nvSpPr>
          <p:cNvPr id="114" name="textbox 114"/>
          <p:cNvSpPr/>
          <p:nvPr/>
        </p:nvSpPr>
        <p:spPr>
          <a:xfrm>
            <a:off x="1463629" y="1546965"/>
            <a:ext cx="373379" cy="2305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11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火乐</a:t>
            </a:r>
            <a:endParaRPr lang="SimHei" altLang="SimHei" sz="14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60325"/>
            <a:ext cx="10693400" cy="7562850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771498" y="2340255"/>
            <a:ext cx="4589145" cy="36703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381"/>
              </a:lnSpc>
            </a:pPr>
            <a:endParaRPr lang="Arial" altLang="Arial" sz="100"/>
          </a:p>
          <a:p>
            <a:pPr marL="1210310" algn="l" rtl="0" eaLnBrk="0">
              <a:lnSpc>
                <a:spcPct val="88000"/>
              </a:lnSpc>
            </a:pPr>
            <a:r>
              <a:rPr sz="2300" b="1" kern="0" spc="-50">
                <a:solidFill>
                  <a:srgbClr val="2EC76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动词</a:t>
            </a:r>
            <a:endParaRPr lang="SimHei" altLang="SimHei" sz="2300"/>
          </a:p>
          <a:p>
            <a:pPr marL="1206500" algn="l" rtl="0" eaLnBrk="0">
              <a:lnSpc>
                <a:spcPct val="114000"/>
              </a:lnSpc>
              <a:spcBef>
                <a:spcPts val="14"/>
              </a:spcBef>
            </a:pP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使诗歌有动态之美，具有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凝练、形象、生动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传神的效果，赋予形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象以动态感</a:t>
            </a:r>
            <a:endParaRPr lang="SimHei" altLang="SimHei" sz="1400"/>
          </a:p>
          <a:p>
            <a:pPr algn="l" rtl="0" eaLnBrk="0">
              <a:lnSpc>
                <a:spcPct val="180000"/>
              </a:lnSpc>
            </a:pPr>
            <a:endParaRPr lang="Arial" altLang="Arial" sz="1000"/>
          </a:p>
          <a:p>
            <a:pPr marL="120650" algn="l" rtl="0" eaLnBrk="0">
              <a:lnSpc>
                <a:spcPct val="95000"/>
              </a:lnSpc>
              <a:spcBef>
                <a:spcPts val="515"/>
              </a:spcBef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“鸟宿池边树，僧敲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月下门。”</a:t>
            </a:r>
            <a:endParaRPr lang="KaiTi" altLang="KaiTi" sz="1700"/>
          </a:p>
          <a:p>
            <a:pPr marL="1695450" algn="l" rtl="0" eaLnBrk="0">
              <a:lnSpc>
                <a:spcPct val="87000"/>
              </a:lnSpc>
              <a:spcBef>
                <a:spcPts val="590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(贾岛《题李凝故居》)</a:t>
            </a:r>
            <a:endParaRPr lang="KaiTi" altLang="KaiTi" sz="1700"/>
          </a:p>
          <a:p>
            <a:pPr marL="31750" algn="l" rtl="0" eaLnBrk="0">
              <a:lnSpc>
                <a:spcPts val="5027"/>
              </a:lnSpc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为何是“敲”不是“推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”?</a:t>
            </a:r>
            <a:endParaRPr lang="KaiTi" altLang="KaiTi" sz="17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31750" algn="l" rtl="0" eaLnBrk="0">
              <a:lnSpc>
                <a:spcPct val="116000"/>
              </a:lnSpc>
              <a:spcBef>
                <a:spcPts val="3"/>
              </a:spcBef>
            </a:pPr>
            <a:r>
              <a:rPr sz="1700" kern="0" spc="3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在万物入睡、沉静得没有一点声息的时</a:t>
            </a:r>
            <a:r>
              <a:rPr sz="1700" kern="0" spc="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     </a:t>
            </a:r>
            <a:r>
              <a:rPr sz="1700" kern="0" spc="3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候，敲门声更是显得夜深人静。”也</a:t>
            </a:r>
            <a:r>
              <a:rPr sz="1700" kern="0" spc="2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更</a:t>
            </a:r>
            <a:r>
              <a:rPr sz="1700" kern="0" spc="-1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     </a:t>
            </a:r>
            <a:r>
              <a:rPr sz="1700" kern="0" spc="10">
                <a:solidFill>
                  <a:srgbClr val="E46879">
                    <a:alpha val="100000"/>
                  </a:srgbClr>
                </a:solidFill>
                <a:latin typeface="KaiTi"/>
                <a:ea typeface="KaiTi"/>
                <a:cs typeface="KaiTi"/>
              </a:rPr>
              <a:t>能凸显出环境的幽静。</a:t>
            </a:r>
            <a:endParaRPr lang="KaiTi" altLang="KaiTi" sz="1700"/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99233" y="3387752"/>
            <a:ext cx="4235441" cy="3346409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4449" y="1336707"/>
            <a:ext cx="2032066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textbox 124"/>
          <p:cNvSpPr/>
          <p:nvPr/>
        </p:nvSpPr>
        <p:spPr>
          <a:xfrm>
            <a:off x="4886372" y="4029323"/>
            <a:ext cx="5099050" cy="2176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40137"/>
              </a:lnSpc>
            </a:pPr>
            <a:endParaRPr lang="Arial" altLang="Arial" sz="100"/>
          </a:p>
          <a:p>
            <a:pPr marL="12700" indent="475615" algn="l" rtl="0" eaLnBrk="0">
              <a:lnSpc>
                <a:spcPct val="119000"/>
              </a:lnSpc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“悦”,用作动词，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使……欢悦。</a:t>
            </a:r>
            <a:r>
              <a:rPr sz="1700" kern="0" spc="5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“空人心”,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使人心中的杂念消除。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“空”,消除。形容词用作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动词， “使……空”。上句表面上是写山光使飞鸟 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也怡然自乐，实际上，鸟的怡然自乐是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诗人心情愉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悦的反映。下句写人心对潭影而空，既表达了诗人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宁静的内心感受，也隐约流露了对现实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的愤慨和反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感。这两句诗以动显静，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因景生情，含蓄隽永。</a:t>
            </a:r>
            <a:endParaRPr lang="KaiTi" altLang="KaiTi" sz="1700"/>
          </a:p>
        </p:txBody>
      </p:sp>
      <p:sp>
        <p:nvSpPr>
          <p:cNvPr id="126" name="textbox 126"/>
          <p:cNvSpPr/>
          <p:nvPr/>
        </p:nvSpPr>
        <p:spPr>
          <a:xfrm>
            <a:off x="634877" y="3472570"/>
            <a:ext cx="3325495" cy="23660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832"/>
              </a:lnSpc>
            </a:pPr>
            <a:endParaRPr lang="Arial" altLang="Arial" sz="100"/>
          </a:p>
          <a:p>
            <a:pPr marL="22225" algn="l" rtl="0" eaLnBrk="0">
              <a:lnSpc>
                <a:spcPct val="95000"/>
              </a:lnSpc>
            </a:pP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形容词的炼字集中在3种情况：</a:t>
            </a:r>
            <a:endParaRPr lang="SimSun" altLang="SimSun" sz="1700"/>
          </a:p>
          <a:p>
            <a:pPr algn="l" rtl="0" eaLnBrk="0">
              <a:lnSpc>
                <a:spcPct val="129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12"/>
              </a:spcBef>
            </a:pP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①词类活用</a:t>
            </a:r>
            <a:endParaRPr lang="SimSun" altLang="SimSun" sz="17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marL="142875" algn="l" rtl="0" eaLnBrk="0">
              <a:lnSpc>
                <a:spcPct val="95000"/>
              </a:lnSpc>
              <a:spcBef>
                <a:spcPts val="518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山光</a:t>
            </a:r>
            <a:r>
              <a:rPr sz="1700" kern="0" spc="-70">
                <a:solidFill>
                  <a:srgbClr val="9F4857">
                    <a:alpha val="100000"/>
                  </a:srgbClr>
                </a:solidFill>
                <a:latin typeface="KaiTi"/>
                <a:ea typeface="KaiTi"/>
                <a:cs typeface="KaiTi"/>
              </a:rPr>
              <a:t>悦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鸟性，潭影空人心。</a:t>
            </a:r>
            <a:endParaRPr lang="KaiTi" altLang="KaiTi" sz="17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algn="r" rtl="0" eaLnBrk="0">
              <a:lnSpc>
                <a:spcPct val="96000"/>
              </a:lnSpc>
              <a:spcBef>
                <a:spcPts val="1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(常建《题破山寺后禅院》)</a:t>
            </a:r>
            <a:endParaRPr lang="KaiTi" altLang="KaiTi" sz="1700"/>
          </a:p>
        </p:txBody>
      </p:sp>
      <p:sp>
        <p:nvSpPr>
          <p:cNvPr id="128" name="textbox 128"/>
          <p:cNvSpPr/>
          <p:nvPr/>
        </p:nvSpPr>
        <p:spPr>
          <a:xfrm>
            <a:off x="1889119" y="2162997"/>
            <a:ext cx="8078469" cy="828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189"/>
              </a:lnSpc>
            </a:pPr>
            <a:endParaRPr lang="Arial" altLang="Arial" sz="100"/>
          </a:p>
          <a:p>
            <a:pPr marL="16509" algn="l" rtl="0" eaLnBrk="0">
              <a:lnSpc>
                <a:spcPct val="96000"/>
              </a:lnSpc>
            </a:pPr>
            <a:r>
              <a:rPr sz="2200" b="1" kern="0" spc="60">
                <a:solidFill>
                  <a:srgbClr val="0FAC49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</a:t>
            </a:r>
            <a:endParaRPr lang="SimHei" altLang="SimHei" sz="2200"/>
          </a:p>
          <a:p>
            <a:pPr marL="12700" algn="l" rtl="0" eaLnBrk="0">
              <a:lnSpc>
                <a:spcPct val="112000"/>
              </a:lnSpc>
              <a:spcBef>
                <a:spcPts val="31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形容词不仅可以从</a:t>
            </a:r>
            <a:r>
              <a:rPr sz="1400" kern="0" spc="10">
                <a:solidFill>
                  <a:srgbClr val="A1000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形、声、色、光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等方面点出事物的特点、性质、状态等，还能传达出作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者的感情。化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抽象为具体，变无形为有形，使物象具体、生动、直观、形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象。</a:t>
            </a:r>
            <a:endParaRPr lang="SimHei" altLang="SimHei" sz="1400"/>
          </a:p>
        </p:txBody>
      </p:sp>
      <p:sp>
        <p:nvSpPr>
          <p:cNvPr id="130" name="textbox 130"/>
          <p:cNvSpPr/>
          <p:nvPr/>
        </p:nvSpPr>
        <p:spPr>
          <a:xfrm>
            <a:off x="1262634" y="1354030"/>
            <a:ext cx="321945" cy="3314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22"/>
              </a:lnSpc>
            </a:pPr>
            <a:endParaRPr lang="Arial" altLang="Arial" sz="100"/>
          </a:p>
          <a:p>
            <a:pPr marL="54610" algn="l" rtl="0" eaLnBrk="0">
              <a:lnSpc>
                <a:spcPct val="77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左</a:t>
            </a:r>
            <a:endParaRPr lang="SimHei" altLang="SimHei" sz="1200"/>
          </a:p>
          <a:p>
            <a:pPr marL="12700" algn="l" rtl="0" eaLnBrk="0">
              <a:lnSpc>
                <a:spcPct val="89000"/>
              </a:lnSpc>
              <a:spcBef>
                <a:spcPts val="12"/>
              </a:spcBef>
            </a:pP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人木</a:t>
            </a:r>
            <a:endParaRPr lang="SimHei" altLang="SimHei" sz="12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1260473"/>
            <a:ext cx="2025650" cy="1028698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644514" y="2169184"/>
            <a:ext cx="9335134" cy="14014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244"/>
              </a:lnSpc>
            </a:pPr>
            <a:endParaRPr lang="Arial" altLang="Arial" sz="100"/>
          </a:p>
          <a:p>
            <a:pPr marL="1267460" algn="l" rtl="0" eaLnBrk="0">
              <a:lnSpc>
                <a:spcPct val="90000"/>
              </a:lnSpc>
            </a:pPr>
            <a:r>
              <a:rPr sz="2100" b="1" kern="0" spc="120">
                <a:solidFill>
                  <a:srgbClr val="14B14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</a:t>
            </a:r>
            <a:endParaRPr lang="SimHei" altLang="SimHei" sz="2100"/>
          </a:p>
          <a:p>
            <a:pPr marL="1263014" algn="l" rtl="0" eaLnBrk="0">
              <a:lnSpc>
                <a:spcPct val="111000"/>
              </a:lnSpc>
              <a:spcBef>
                <a:spcPts val="10"/>
              </a:spcBef>
            </a:pPr>
            <a:r>
              <a:rPr sz="15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形容词不仅可以从</a:t>
            </a:r>
            <a:r>
              <a:rPr sz="1500" kern="0" spc="-90">
                <a:solidFill>
                  <a:srgbClr val="A1000A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形、声、色、光</a:t>
            </a:r>
            <a:r>
              <a:rPr sz="15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等方面点出事物的特点、性质、状态等，还能传达出作者的感情。</a:t>
            </a:r>
            <a:r>
              <a:rPr sz="15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化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抽象为具体，变无形为有形，使物象具体、生动、直观、形象</a:t>
            </a:r>
            <a:r>
              <a:rPr sz="15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1500"/>
          </a:p>
          <a:p>
            <a:pPr algn="l" rtl="0" eaLnBrk="0">
              <a:lnSpc>
                <a:spcPct val="183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400"/>
          </a:p>
          <a:p>
            <a:pPr marL="12700" algn="l" rtl="0" eaLnBrk="0">
              <a:lnSpc>
                <a:spcPct val="97000"/>
              </a:lnSpc>
              <a:spcBef>
                <a:spcPts val="3"/>
              </a:spcBef>
            </a:pP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形容词的炼字集中在3种</a:t>
            </a:r>
            <a:r>
              <a:rPr sz="16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情况：</a:t>
            </a:r>
            <a:endParaRPr lang="SimSun" altLang="SimSun" sz="1600"/>
          </a:p>
        </p:txBody>
      </p:sp>
      <p:sp>
        <p:nvSpPr>
          <p:cNvPr id="136" name="textbox 136"/>
          <p:cNvSpPr/>
          <p:nvPr/>
        </p:nvSpPr>
        <p:spPr>
          <a:xfrm>
            <a:off x="625289" y="4019478"/>
            <a:ext cx="4224654" cy="19856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040"/>
              </a:lnSpc>
            </a:pPr>
            <a:endParaRPr lang="Arial" altLang="Arial" sz="100"/>
          </a:p>
          <a:p>
            <a:pPr marL="15875" algn="l" rtl="0" eaLnBrk="0">
              <a:lnSpc>
                <a:spcPct val="96000"/>
              </a:lnSpc>
            </a:pPr>
            <a:r>
              <a:rPr sz="16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②词意双关</a:t>
            </a:r>
            <a:endParaRPr lang="SimSun" altLang="SimSun" sz="16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222250" algn="l" rtl="0" eaLnBrk="0">
              <a:lnSpc>
                <a:spcPct val="90000"/>
              </a:lnSpc>
              <a:spcBef>
                <a:spcPts val="490"/>
              </a:spcBef>
            </a:pPr>
            <a:r>
              <a:rPr sz="16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“天阶夜色凉如水，卧看牵牛织女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星。”</a:t>
            </a:r>
            <a:endParaRPr lang="KaiTi" altLang="KaiTi" sz="1600"/>
          </a:p>
          <a:p>
            <a:pPr marL="2406650" algn="l" rtl="0" eaLnBrk="0">
              <a:lnSpc>
                <a:spcPts val="2809"/>
              </a:lnSpc>
            </a:pPr>
            <a:r>
              <a:rPr sz="1600" kern="0" spc="1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(杜牧《秋夕》)</a:t>
            </a:r>
            <a:endParaRPr lang="KaiTi" altLang="KaiTi" sz="1600"/>
          </a:p>
          <a:p>
            <a:pPr algn="l" rtl="0" eaLnBrk="0">
              <a:lnSpc>
                <a:spcPct val="135000"/>
              </a:lnSpc>
            </a:pPr>
            <a:endParaRPr lang="Arial" altLang="Arial" sz="1000"/>
          </a:p>
          <a:p>
            <a:pPr algn="l" rtl="0" eaLnBrk="0">
              <a:lnSpc>
                <a:spcPct val="135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400"/>
          </a:p>
          <a:p>
            <a:pPr marL="117475" algn="l" rtl="0" eaLnBrk="0">
              <a:lnSpc>
                <a:spcPct val="99000"/>
              </a:lnSpc>
              <a:spcBef>
                <a:spcPts val="2"/>
              </a:spcBef>
            </a:pPr>
            <a:r>
              <a:rPr sz="1600" b="1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“凉”字写出了宫女们怎样的情绪?</a:t>
            </a:r>
            <a:endParaRPr lang="KaiTi" altLang="KaiTi" sz="1600"/>
          </a:p>
        </p:txBody>
      </p:sp>
      <p:sp>
        <p:nvSpPr>
          <p:cNvPr id="138" name="textbox 138"/>
          <p:cNvSpPr/>
          <p:nvPr/>
        </p:nvSpPr>
        <p:spPr>
          <a:xfrm>
            <a:off x="6029283" y="4270568"/>
            <a:ext cx="4010659" cy="18618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10"/>
              </a:lnSpc>
            </a:pPr>
            <a:endParaRPr lang="Arial" altLang="Arial" sz="100"/>
          </a:p>
          <a:p>
            <a:pPr marL="508000" algn="l" rtl="0" eaLnBrk="0">
              <a:lnSpc>
                <a:spcPct val="98000"/>
              </a:lnSpc>
            </a:pPr>
            <a:r>
              <a:rPr sz="1600" kern="0" spc="6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“凉”暗示夜已深沉，寒意袭</a:t>
            </a:r>
            <a:r>
              <a:rPr sz="1600" kern="0" spc="5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人，</a:t>
            </a:r>
            <a:endParaRPr lang="KaiTi" altLang="KaiTi" sz="1600"/>
          </a:p>
          <a:p>
            <a:pPr marL="12700" algn="l" rtl="0" eaLnBrk="0">
              <a:lnSpc>
                <a:spcPct val="98000"/>
              </a:lnSpc>
              <a:spcBef>
                <a:spcPts val="618"/>
              </a:spcBef>
            </a:pPr>
            <a:r>
              <a:rPr sz="1600" kern="0" spc="9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如水的凉意不仅有色感，更有温度感，</a:t>
            </a:r>
            <a:endParaRPr lang="KaiTi" altLang="KaiTi" sz="1600"/>
          </a:p>
          <a:p>
            <a:pPr algn="l" rtl="0" eaLnBrk="0">
              <a:lnSpc>
                <a:spcPct val="105000"/>
              </a:lnSpc>
            </a:pPr>
            <a:endParaRPr lang="Arial" altLang="Arial" sz="500"/>
          </a:p>
          <a:p>
            <a:pPr marL="12700" algn="l" rtl="0" eaLnBrk="0">
              <a:lnSpc>
                <a:spcPct val="123000"/>
              </a:lnSpc>
              <a:spcBef>
                <a:spcPts val="2"/>
              </a:spcBef>
            </a:pPr>
            <a:r>
              <a:rPr sz="1600" kern="0" spc="15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不仅是环境的清冷，更</a:t>
            </a:r>
            <a:r>
              <a:rPr sz="1600" kern="0" spc="14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是宫女内心的凉  </a:t>
            </a:r>
            <a:r>
              <a:rPr sz="1600" kern="0" spc="10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意， 一个“凉”字将宫女那种哀怨</a:t>
            </a:r>
            <a:r>
              <a:rPr sz="1600" kern="0" spc="9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与期  </a:t>
            </a:r>
            <a:r>
              <a:rPr sz="1600" kern="0" spc="15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望相交织的复杂感情见</a:t>
            </a:r>
            <a:r>
              <a:rPr sz="1600" kern="0" spc="14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于言外，也从一  </a:t>
            </a:r>
            <a:r>
              <a:rPr sz="1600" kern="0" spc="10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个侧面反映了封建时代妇女</a:t>
            </a:r>
            <a:r>
              <a:rPr sz="1600" kern="0" spc="90">
                <a:solidFill>
                  <a:srgbClr val="B94E59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的悲惨命运。</a:t>
            </a:r>
            <a:endParaRPr lang="KaiTi" altLang="KaiTi" sz="16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textbox 140"/>
          <p:cNvSpPr/>
          <p:nvPr/>
        </p:nvSpPr>
        <p:spPr>
          <a:xfrm>
            <a:off x="2886065" y="2621264"/>
            <a:ext cx="7302500" cy="3776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927"/>
              </a:lnSpc>
            </a:pPr>
            <a:endParaRPr lang="Arial" altLang="Arial" sz="100"/>
          </a:p>
          <a:p>
            <a:pPr marL="399415" algn="l" rtl="0" eaLnBrk="0">
              <a:lnSpc>
                <a:spcPct val="97000"/>
              </a:lnSpc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欣赏时可抓住以下几点：</a:t>
            </a:r>
            <a:endParaRPr lang="SimSun" altLang="SimSun" sz="1700"/>
          </a:p>
          <a:p>
            <a:pPr algn="r" rtl="0" eaLnBrk="0">
              <a:lnSpc>
                <a:spcPct val="98000"/>
              </a:lnSpc>
              <a:spcBef>
                <a:spcPts val="779"/>
              </a:spcBef>
            </a:pPr>
            <a:r>
              <a:rPr sz="1700" b="1" kern="0" spc="10">
                <a:solidFill>
                  <a:srgbClr val="20BB25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</a:t>
            </a:r>
            <a:r>
              <a:rPr sz="1700" b="1" kern="0" spc="10">
                <a:solidFill>
                  <a:srgbClr val="20BB25">
                    <a:alpha val="100000"/>
                  </a:srgbClr>
                </a:solidFill>
                <a:latin typeface="KaiTi"/>
                <a:ea typeface="KaiTi"/>
                <a:cs typeface="KaiTi"/>
              </a:rPr>
              <a:t>抓住能表现色彩组合的字眼，体会诗歌的浓郁的画意</a:t>
            </a:r>
            <a:r>
              <a:rPr sz="1700" b="1" kern="0" spc="0">
                <a:solidFill>
                  <a:srgbClr val="20BB25">
                    <a:alpha val="100000"/>
                  </a:srgbClr>
                </a:solidFill>
                <a:latin typeface="KaiTi"/>
                <a:ea typeface="KaiTi"/>
                <a:cs typeface="KaiTi"/>
              </a:rPr>
              <a:t>与鲜明的节奏</a:t>
            </a:r>
            <a:r>
              <a:rPr sz="1700" kern="0" spc="0">
                <a:solidFill>
                  <a:srgbClr val="20BB25">
                    <a:alpha val="100000"/>
                  </a:srgbClr>
                </a:solidFill>
                <a:latin typeface="KaiTi"/>
                <a:ea typeface="KaiTi"/>
                <a:cs typeface="KaiTi"/>
              </a:rPr>
              <a:t>。</a:t>
            </a:r>
            <a:endParaRPr lang="KaiTi" altLang="KaiTi" sz="1700"/>
          </a:p>
          <a:p>
            <a:pPr marL="399415" algn="l" rtl="0" eaLnBrk="0">
              <a:lnSpc>
                <a:spcPct val="98000"/>
              </a:lnSpc>
              <a:spcBef>
                <a:spcPts val="726"/>
              </a:spcBef>
            </a:pP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如：</a:t>
            </a:r>
            <a:r>
              <a:rPr sz="1700" kern="0" spc="4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“两个黄鹂鸣翠柳</a:t>
            </a:r>
            <a:r>
              <a:rPr sz="1700" kern="0" spc="-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</a:t>
            </a:r>
            <a:r>
              <a:rPr sz="1700" kern="0" spc="5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一行白鹭上青天。”</a:t>
            </a:r>
            <a:endParaRPr lang="KaiTi" altLang="KaiTi" sz="1700"/>
          </a:p>
          <a:p>
            <a:pPr marL="399415" algn="l" rtl="0" eaLnBrk="0">
              <a:lnSpc>
                <a:spcPct val="86000"/>
              </a:lnSpc>
              <a:spcBef>
                <a:spcPts val="865"/>
              </a:spcBef>
            </a:pPr>
            <a:r>
              <a:rPr sz="1700" u="sng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黄、翠、白、青四种颜色，点缀得错落有致，而</a:t>
            </a:r>
            <a:r>
              <a:rPr sz="1700" u="sng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且由点到线，向着无</a:t>
            </a:r>
            <a:endParaRPr lang="SimSun" altLang="SimSun" sz="1700"/>
          </a:p>
          <a:p>
            <a:pPr marL="12700" algn="l" rtl="0" eaLnBrk="0">
              <a:lnSpc>
                <a:spcPct val="141000"/>
              </a:lnSpc>
              <a:spcBef>
                <a:spcPts val="3"/>
              </a:spcBef>
            </a:pPr>
            <a:r>
              <a:rPr sz="1700" u="sng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限的空间延伸，画面静中有动，富有</a:t>
            </a:r>
            <a:r>
              <a:rPr sz="1700" u="sng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鲜明的立体节奏感</a:t>
            </a:r>
            <a:endParaRPr lang="SimSun" altLang="SimSun" sz="1700"/>
          </a:p>
          <a:p>
            <a:pPr marL="513715" algn="l" rtl="0" eaLnBrk="0">
              <a:lnSpc>
                <a:spcPct val="98000"/>
              </a:lnSpc>
              <a:spcBef>
                <a:spcPts val="528"/>
              </a:spcBef>
            </a:pPr>
            <a:r>
              <a:rPr sz="1700" b="1" kern="0" spc="10">
                <a:solidFill>
                  <a:srgbClr val="059E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b. </a:t>
            </a:r>
            <a:r>
              <a:rPr sz="1700" b="1" kern="0" spc="10">
                <a:solidFill>
                  <a:srgbClr val="059E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抓住能表现鲜明对比</a:t>
            </a:r>
            <a:r>
              <a:rPr sz="1700" b="1" kern="0" spc="0">
                <a:solidFill>
                  <a:srgbClr val="059E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色彩的字眼，体会诗歌感情色彩的浓度。</a:t>
            </a:r>
            <a:endParaRPr lang="KaiTi" altLang="KaiTi" sz="1700"/>
          </a:p>
          <a:p>
            <a:pPr marL="399415" algn="l" rtl="0" eaLnBrk="0">
              <a:lnSpc>
                <a:spcPct val="98000"/>
              </a:lnSpc>
              <a:spcBef>
                <a:spcPts val="926"/>
              </a:spcBef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如：</a:t>
            </a:r>
            <a:r>
              <a:rPr sz="1700" kern="0" spc="4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“流光容易把人抛，红了樱桃，绿了芭蕉。”</a:t>
            </a:r>
            <a:endParaRPr lang="KaiTi" altLang="KaiTi" sz="1700"/>
          </a:p>
          <a:p>
            <a:pPr marL="399415" algn="l" rtl="0" eaLnBrk="0">
              <a:lnSpc>
                <a:spcPct val="97000"/>
              </a:lnSpc>
              <a:spcBef>
                <a:spcPts val="930"/>
              </a:spcBef>
            </a:pPr>
            <a:r>
              <a:rPr sz="1700" u="sng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红与绿道出了感叹时序匆匆，春光易逝的这份儿“着色的思绪”</a:t>
            </a:r>
            <a:endParaRPr lang="SimSun" altLang="SimSun" sz="1700"/>
          </a:p>
          <a:p>
            <a:pPr marL="402590" algn="l" rtl="0" eaLnBrk="0">
              <a:lnSpc>
                <a:spcPct val="100000"/>
              </a:lnSpc>
              <a:spcBef>
                <a:spcPts val="622"/>
              </a:spcBef>
            </a:pPr>
            <a:r>
              <a:rPr sz="1700" b="1" kern="0" spc="0">
                <a:solidFill>
                  <a:srgbClr val="059E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c.</a:t>
            </a:r>
            <a:r>
              <a:rPr sz="1700" b="1" kern="0" spc="0">
                <a:solidFill>
                  <a:srgbClr val="059E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抓住单一色彩表现的词也能体会到诗</a:t>
            </a:r>
            <a:r>
              <a:rPr sz="1700" b="1" kern="0" spc="-10">
                <a:solidFill>
                  <a:srgbClr val="059E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人的浓情。</a:t>
            </a:r>
            <a:endParaRPr lang="KaiTi" altLang="KaiTi" sz="1700"/>
          </a:p>
          <a:p>
            <a:pPr marL="399415" algn="l" rtl="0" eaLnBrk="0">
              <a:lnSpc>
                <a:spcPct val="98000"/>
              </a:lnSpc>
              <a:spcBef>
                <a:spcPts val="680"/>
              </a:spcBef>
            </a:pPr>
            <a:r>
              <a:rPr sz="17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如：</a:t>
            </a:r>
            <a:r>
              <a:rPr sz="1700" kern="0" spc="4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“记得绿罗裙，处处怜芳草。”“晓来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谁染霜林醉，总是离人</a:t>
            </a:r>
            <a:endParaRPr lang="KaiTi" altLang="KaiTi" sz="1700"/>
          </a:p>
          <a:p>
            <a:pPr algn="l" rtl="0" eaLnBrk="0">
              <a:lnSpc>
                <a:spcPct val="108000"/>
              </a:lnSpc>
            </a:pPr>
            <a:endParaRPr lang="Arial" altLang="Arial" sz="600"/>
          </a:p>
          <a:p>
            <a:pPr marL="12700" algn="l" rtl="0" eaLnBrk="0">
              <a:lnSpc>
                <a:spcPct val="97000"/>
              </a:lnSpc>
              <a:spcBef>
                <a:spcPts val="3"/>
              </a:spcBef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泪 !</a:t>
            </a:r>
            <a:r>
              <a:rPr sz="17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700" u="sng" kern="0" spc="-7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u="sng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怜惜与伤别离的情愫尽在“绿”与“醉红</a:t>
            </a:r>
            <a:r>
              <a:rPr sz="1700" u="sng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”中</a:t>
            </a:r>
            <a:endParaRPr lang="SimSun" altLang="SimSun" sz="1700"/>
          </a:p>
        </p:txBody>
      </p:sp>
      <p:sp>
        <p:nvSpPr>
          <p:cNvPr id="142" name="textbox 142"/>
          <p:cNvSpPr/>
          <p:nvPr/>
        </p:nvSpPr>
        <p:spPr>
          <a:xfrm>
            <a:off x="2403472" y="1509128"/>
            <a:ext cx="7451725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05"/>
              </a:lnSpc>
            </a:pPr>
            <a:endParaRPr lang="Arial" altLang="Arial" sz="100"/>
          </a:p>
          <a:p>
            <a:pPr marL="16509" algn="l" rtl="0" eaLnBrk="0">
              <a:lnSpc>
                <a:spcPct val="94000"/>
              </a:lnSpc>
            </a:pPr>
            <a:r>
              <a:rPr sz="2200" b="1" kern="0" spc="60">
                <a:solidFill>
                  <a:srgbClr val="05AE3D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</a:t>
            </a:r>
            <a:endParaRPr lang="SimHei" altLang="SimHei" sz="2200"/>
          </a:p>
          <a:p>
            <a:pPr marL="12700" algn="l" rtl="0" eaLnBrk="0">
              <a:lnSpc>
                <a:spcPct val="107000"/>
              </a:lnSpc>
              <a:spcBef>
                <a:spcPts val="2"/>
              </a:spcBef>
            </a:pPr>
            <a:r>
              <a:rPr sz="15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形容词不仅可以从</a:t>
            </a:r>
            <a:r>
              <a:rPr sz="1500" kern="0" spc="-70">
                <a:solidFill>
                  <a:srgbClr val="F7809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形、声、色、光</a:t>
            </a:r>
            <a:r>
              <a:rPr sz="15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等方面点出事物的特</a:t>
            </a: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点、性质、状态等，还能传达出作者的</a:t>
            </a: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感情。化抽象为具体，变</a:t>
            </a:r>
            <a:r>
              <a:rPr sz="15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无形为有形，使物象具体、生动、直观、形象。</a:t>
            </a:r>
            <a:endParaRPr lang="SimHei" altLang="SimHei" sz="1500"/>
          </a:p>
        </p:txBody>
      </p:sp>
      <p:sp>
        <p:nvSpPr>
          <p:cNvPr id="144" name="textbox 144"/>
          <p:cNvSpPr/>
          <p:nvPr/>
        </p:nvSpPr>
        <p:spPr>
          <a:xfrm>
            <a:off x="473099" y="3090526"/>
            <a:ext cx="2283460" cy="25857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510"/>
              </a:lnSpc>
            </a:pPr>
            <a:endParaRPr lang="Arial" altLang="Arial" sz="100"/>
          </a:p>
          <a:p>
            <a:pPr marL="12700" algn="l" rtl="0" eaLnBrk="0">
              <a:lnSpc>
                <a:spcPct val="102000"/>
              </a:lnSpc>
            </a:pPr>
            <a:r>
              <a:rPr sz="15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形容词的炼字集中在3种  </a:t>
            </a:r>
            <a:r>
              <a:rPr sz="15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情况：</a:t>
            </a:r>
            <a:endParaRPr lang="SimSun" altLang="SimSun" sz="1500"/>
          </a:p>
          <a:p>
            <a:pPr algn="l" rtl="0" eaLnBrk="0">
              <a:lnSpc>
                <a:spcPct val="169000"/>
              </a:lnSpc>
            </a:pPr>
            <a:endParaRPr lang="Arial" altLang="Arial" sz="1000"/>
          </a:p>
          <a:p>
            <a:pPr marL="15875" algn="l" rtl="0" eaLnBrk="0">
              <a:lnSpc>
                <a:spcPct val="98000"/>
              </a:lnSpc>
              <a:spcBef>
                <a:spcPts val="512"/>
              </a:spcBef>
            </a:pPr>
            <a:r>
              <a:rPr sz="1700" b="1" kern="0" spc="2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③表示颜色的词</a:t>
            </a:r>
            <a:endParaRPr lang="SimHei" altLang="SimHei" sz="1700"/>
          </a:p>
          <a:p>
            <a:pPr algn="l" rtl="0" eaLnBrk="0">
              <a:lnSpc>
                <a:spcPct val="119000"/>
              </a:lnSpc>
            </a:pPr>
            <a:endParaRPr lang="Arial" altLang="Arial" sz="500"/>
          </a:p>
          <a:p>
            <a:pPr marL="14604" algn="l" rtl="0" eaLnBrk="0">
              <a:lnSpc>
                <a:spcPct val="104000"/>
              </a:lnSpc>
              <a:spcBef>
                <a:spcPts val="5"/>
              </a:spcBef>
            </a:pPr>
            <a:r>
              <a:rPr sz="15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这些词有时作谓语用，有</a:t>
            </a: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5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时作定语用，有时作主语</a:t>
            </a:r>
            <a:r>
              <a:rPr sz="15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5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或宾词用。但是作用只有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500" b="1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一个，颜色一般表现心情，</a:t>
            </a:r>
            <a:r>
              <a:rPr sz="15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5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增强描写的色彩感和画面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5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感，渲染气氛。</a:t>
            </a:r>
            <a:endParaRPr lang="SimHei" altLang="SimHei" sz="1500"/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034" y="1266826"/>
            <a:ext cx="1993891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textbox 148"/>
          <p:cNvSpPr/>
          <p:nvPr/>
        </p:nvSpPr>
        <p:spPr>
          <a:xfrm>
            <a:off x="1152554" y="3210187"/>
            <a:ext cx="8561705" cy="25260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96"/>
              </a:lnSpc>
            </a:pPr>
            <a:endParaRPr lang="Arial" altLang="Arial" sz="100"/>
          </a:p>
          <a:p>
            <a:pPr marL="146050" algn="l" rtl="0" eaLnBrk="0">
              <a:lnSpc>
                <a:spcPct val="95000"/>
              </a:lnSpc>
            </a:pPr>
            <a:r>
              <a:rPr sz="2100" kern="0" spc="-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“留连戏蝶</a:t>
            </a:r>
            <a:r>
              <a:rPr sz="2100" b="1" kern="0" spc="-60">
                <a:solidFill>
                  <a:srgbClr val="A70005">
                    <a:alpha val="100000"/>
                  </a:srgbClr>
                </a:solidFill>
                <a:latin typeface="KaiTi"/>
                <a:ea typeface="KaiTi"/>
                <a:cs typeface="KaiTi"/>
              </a:rPr>
              <a:t>时时</a:t>
            </a:r>
            <a:r>
              <a:rPr sz="2100" kern="0" spc="-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舞，自在娇莺</a:t>
            </a:r>
            <a:r>
              <a:rPr sz="2100" b="1" kern="0" spc="-60">
                <a:solidFill>
                  <a:srgbClr val="A70005">
                    <a:alpha val="100000"/>
                  </a:srgbClr>
                </a:solidFill>
                <a:latin typeface="KaiTi"/>
                <a:ea typeface="KaiTi"/>
                <a:cs typeface="KaiTi"/>
              </a:rPr>
              <a:t>恰恰</a:t>
            </a:r>
            <a:r>
              <a:rPr sz="2100" kern="0" spc="-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啼”</a:t>
            </a:r>
            <a:endParaRPr lang="KaiTi" altLang="KaiTi" sz="2100"/>
          </a:p>
          <a:p>
            <a:pPr marL="2038350" algn="l" rtl="0" eaLnBrk="0">
              <a:lnSpc>
                <a:spcPct val="97000"/>
              </a:lnSpc>
              <a:spcBef>
                <a:spcPts val="1522"/>
              </a:spcBef>
            </a:pPr>
            <a:r>
              <a:rPr sz="2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(杜甫《江畔独步寻花</a:t>
            </a:r>
            <a:r>
              <a:rPr sz="21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》)</a:t>
            </a:r>
            <a:endParaRPr lang="KaiTi" altLang="KaiTi" sz="21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marL="1955800" algn="l" rtl="0" eaLnBrk="0">
              <a:lnSpc>
                <a:spcPct val="88000"/>
              </a:lnSpc>
              <a:spcBef>
                <a:spcPts val="490"/>
              </a:spcBef>
            </a:pP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叠词可以增强韵律感，营造氛围，本句中，</a:t>
            </a:r>
            <a:r>
              <a:rPr sz="1600" kern="0" spc="8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“时时”“恰恰”使语</a:t>
            </a:r>
            <a:endParaRPr lang="FangSong" altLang="FangSong" sz="1600"/>
          </a:p>
          <a:p>
            <a:pPr marL="1542414" indent="18415" algn="l" rtl="0" eaLnBrk="0">
              <a:lnSpc>
                <a:spcPct val="179000"/>
              </a:lnSpc>
              <a:spcBef>
                <a:spcPts val="23"/>
              </a:spcBef>
            </a:pPr>
            <a:r>
              <a:rPr sz="1600" kern="0" spc="18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意更强，更生动，更能表达诗</a:t>
            </a:r>
            <a:r>
              <a:rPr sz="1600" kern="0" spc="1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人迷恋在花、蝶之中，忽又被莺声唤醒的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600" kern="0" spc="8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刹那间的快意。</a:t>
            </a:r>
            <a:endParaRPr lang="FangSong" altLang="FangSong" sz="1600"/>
          </a:p>
        </p:txBody>
      </p:sp>
      <p:sp>
        <p:nvSpPr>
          <p:cNvPr id="150" name="textbox 150"/>
          <p:cNvSpPr/>
          <p:nvPr/>
        </p:nvSpPr>
        <p:spPr>
          <a:xfrm>
            <a:off x="2193881" y="1541460"/>
            <a:ext cx="7673975" cy="8978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845"/>
              </a:lnSpc>
            </a:pPr>
            <a:endParaRPr lang="Arial" altLang="Arial" sz="100"/>
          </a:p>
          <a:p>
            <a:pPr marL="549909" algn="l" rtl="0" eaLnBrk="0">
              <a:lnSpc>
                <a:spcPct val="96000"/>
              </a:lnSpc>
            </a:pPr>
            <a:r>
              <a:rPr sz="2100" b="1" kern="0" spc="140">
                <a:solidFill>
                  <a:srgbClr val="15B645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叠词</a:t>
            </a:r>
            <a:endParaRPr lang="SimHei" altLang="SimHei" sz="2100"/>
          </a:p>
          <a:p>
            <a:pPr algn="l" rtl="0" eaLnBrk="0">
              <a:lnSpc>
                <a:spcPct val="106000"/>
              </a:lnSpc>
            </a:pPr>
            <a:endParaRPr lang="Arial" altLang="Arial" sz="500"/>
          </a:p>
          <a:p>
            <a:pPr marL="12700" indent="6350" algn="l" rtl="0" eaLnBrk="0">
              <a:lnSpc>
                <a:spcPct val="113000"/>
              </a:lnSpc>
              <a:spcBef>
                <a:spcPts val="4"/>
              </a:spcBef>
            </a:pP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叠词之妙首先在于增强了诗歌的韵律感，其次在于加强了感情的表达效果。除此之外，叠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词还可以 描摹各种声音，收到生动、形象的效果，让人有身临其境之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感。</a:t>
            </a:r>
            <a:endParaRPr lang="SimHei" altLang="SimHei" sz="1400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725" y="1266826"/>
            <a:ext cx="2006509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textbox 154"/>
          <p:cNvSpPr/>
          <p:nvPr/>
        </p:nvSpPr>
        <p:spPr>
          <a:xfrm>
            <a:off x="1501751" y="3165720"/>
            <a:ext cx="7588884" cy="23152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09"/>
              </a:lnSpc>
            </a:pPr>
            <a:endParaRPr lang="Arial" altLang="Arial" sz="100"/>
          </a:p>
          <a:p>
            <a:pPr marL="120650" algn="l" rtl="0" eaLnBrk="0">
              <a:lnSpc>
                <a:spcPct val="95000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“前村深雪里，昨夜</a:t>
            </a:r>
            <a:r>
              <a:rPr sz="1700" b="1" kern="0" spc="-10">
                <a:solidFill>
                  <a:srgbClr val="AB0005">
                    <a:alpha val="100000"/>
                  </a:srgbClr>
                </a:solidFill>
                <a:latin typeface="KaiTi"/>
                <a:ea typeface="KaiTi"/>
                <a:cs typeface="KaiTi"/>
              </a:rPr>
              <a:t>一枝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开。”</a:t>
            </a:r>
            <a:endParaRPr lang="KaiTi" altLang="KaiTi" sz="1700"/>
          </a:p>
          <a:p>
            <a:pPr marL="2625089" algn="l" rtl="0" eaLnBrk="0">
              <a:lnSpc>
                <a:spcPct val="98000"/>
              </a:lnSpc>
              <a:spcBef>
                <a:spcPts val="1597"/>
              </a:spcBef>
            </a:pP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(齐己《</a:t>
            </a:r>
            <a:r>
              <a:rPr sz="1700" b="1" kern="0" spc="20">
                <a:solidFill>
                  <a:srgbClr val="E67E96">
                    <a:alpha val="100000"/>
                  </a:srgbClr>
                </a:solidFill>
                <a:latin typeface="KaiTi"/>
                <a:ea typeface="KaiTi"/>
                <a:cs typeface="KaiTi"/>
              </a:rPr>
              <a:t>早</a:t>
            </a: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梅》)</a:t>
            </a:r>
            <a:endParaRPr lang="KaiTi" altLang="KaiTi" sz="17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marL="806450" algn="l" rtl="0" eaLnBrk="0">
              <a:lnSpc>
                <a:spcPct val="85000"/>
              </a:lnSpc>
              <a:spcBef>
                <a:spcPts val="514"/>
              </a:spcBef>
            </a:pPr>
            <a:r>
              <a:rPr sz="1700" kern="0" spc="12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原诗为“昨夜数枝开”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将“数枝”改为“一枝”,诗人清晨再次从</a:t>
            </a:r>
            <a:endParaRPr lang="FangSong" altLang="FangSong" sz="1700"/>
          </a:p>
          <a:p>
            <a:pPr marL="400050" algn="l" rtl="0" eaLnBrk="0">
              <a:lnSpc>
                <a:spcPct val="166000"/>
              </a:lnSpc>
              <a:spcBef>
                <a:spcPts val="37"/>
              </a:spcBef>
            </a:pP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前村经过，昨天还是花骨朵儿的梅花竟开了一枝，照应题目，突出早梅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开放之“早”,显示出“早梅”的不同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寻常，更突出它傲然独立的个性。</a:t>
            </a:r>
            <a:endParaRPr lang="FangSong" altLang="FangSong" sz="1700"/>
          </a:p>
        </p:txBody>
      </p:sp>
      <p:sp>
        <p:nvSpPr>
          <p:cNvPr id="156" name="textbox 156"/>
          <p:cNvSpPr/>
          <p:nvPr/>
        </p:nvSpPr>
        <p:spPr>
          <a:xfrm>
            <a:off x="2320918" y="1584698"/>
            <a:ext cx="4805679" cy="7531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821"/>
              </a:lnSpc>
            </a:pPr>
            <a:endParaRPr lang="Arial" altLang="Arial" sz="100"/>
          </a:p>
          <a:p>
            <a:pPr marL="15875" algn="l" rtl="0" eaLnBrk="0">
              <a:lnSpc>
                <a:spcPct val="93000"/>
              </a:lnSpc>
            </a:pPr>
            <a:r>
              <a:rPr sz="2000" b="1" kern="0" spc="50">
                <a:solidFill>
                  <a:srgbClr val="0BB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数量词</a:t>
            </a:r>
            <a:endParaRPr lang="SimHei" altLang="SimHei" sz="2000"/>
          </a:p>
          <a:p>
            <a:pPr marL="12700" algn="l" rtl="0" eaLnBrk="0">
              <a:lnSpc>
                <a:spcPct val="104000"/>
              </a:lnSpc>
              <a:spcBef>
                <a:spcPts val="1"/>
              </a:spcBef>
            </a:pP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数词或具有虚拟意义，侧重夸张渲染；或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具有动词意义，凸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显动态，往往可以产生丰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富隽永的诗情。</a:t>
            </a:r>
            <a:endParaRPr lang="SimHei" altLang="SimHei" sz="1400"/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725" y="1266826"/>
            <a:ext cx="2000200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13545" y="3463910"/>
            <a:ext cx="4121129" cy="3263898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1162095" y="2358870"/>
            <a:ext cx="5744209" cy="39096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096"/>
              </a:lnSpc>
            </a:pPr>
            <a:endParaRPr lang="Arial" altLang="Arial" sz="100"/>
          </a:p>
          <a:p>
            <a:pPr marL="170814" algn="l" rtl="0" eaLnBrk="0">
              <a:lnSpc>
                <a:spcPct val="86000"/>
              </a:lnSpc>
            </a:pPr>
            <a:r>
              <a:rPr sz="16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(赏析)</a:t>
            </a:r>
            <a:r>
              <a:rPr sz="16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请找出本诗中你认为最凝练绝妙</a:t>
            </a:r>
            <a:r>
              <a:rPr sz="16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的一字，并按照</a:t>
            </a:r>
            <a:endParaRPr lang="SimSun" altLang="SimSun" sz="1600"/>
          </a:p>
          <a:p>
            <a:pPr marL="40640" algn="l" rtl="0" eaLnBrk="0">
              <a:lnSpc>
                <a:spcPts val="2917"/>
              </a:lnSpc>
            </a:pPr>
            <a:r>
              <a:rPr sz="16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格式进行完整的解析。</a:t>
            </a:r>
            <a:endParaRPr lang="SimSun" altLang="SimSun" sz="16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2263139" algn="l" rtl="0" eaLnBrk="0">
              <a:lnSpc>
                <a:spcPct val="86000"/>
              </a:lnSpc>
              <a:spcBef>
                <a:spcPts val="487"/>
              </a:spcBef>
            </a:pPr>
            <a:r>
              <a:rPr sz="16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早过大通驿①</a:t>
            </a:r>
            <a:endParaRPr lang="SimSun" altLang="SimSun" sz="1600"/>
          </a:p>
          <a:p>
            <a:pPr marL="2618739" algn="l" rtl="0" eaLnBrk="0">
              <a:lnSpc>
                <a:spcPts val="2506"/>
              </a:lnSpc>
            </a:pPr>
            <a:r>
              <a:rPr sz="1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查慎行</a:t>
            </a:r>
            <a:endParaRPr lang="SimSun" altLang="SimSun" sz="1300"/>
          </a:p>
          <a:p>
            <a:pPr marL="1551939" algn="l" rtl="0" eaLnBrk="0">
              <a:lnSpc>
                <a:spcPct val="90000"/>
              </a:lnSpc>
              <a:spcBef>
                <a:spcPts val="1241"/>
              </a:spcBef>
            </a:pPr>
            <a:r>
              <a:rPr sz="16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夙雾才醒后，朝阳未</a:t>
            </a:r>
            <a:r>
              <a:rPr sz="1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吐间。</a:t>
            </a:r>
            <a:endParaRPr lang="KaiTi" altLang="KaiTi" sz="1600"/>
          </a:p>
          <a:p>
            <a:pPr marL="1551939" algn="l" rtl="0" eaLnBrk="0">
              <a:lnSpc>
                <a:spcPts val="2900"/>
              </a:lnSpc>
            </a:pPr>
            <a:r>
              <a:rPr sz="1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翠烟遥辨市，红树忽移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湾。</a:t>
            </a:r>
            <a:endParaRPr lang="KaiTi" altLang="KaiTi" sz="1600"/>
          </a:p>
          <a:p>
            <a:pPr marL="1551939" algn="l" rtl="0" eaLnBrk="0">
              <a:lnSpc>
                <a:spcPts val="2999"/>
              </a:lnSpc>
            </a:pPr>
            <a:r>
              <a:rPr sz="16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风软一江水，云轻九</a:t>
            </a:r>
            <a:r>
              <a:rPr sz="1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子山。</a:t>
            </a:r>
            <a:endParaRPr lang="KaiTi" altLang="KaiTi" sz="1600"/>
          </a:p>
          <a:p>
            <a:pPr marL="1482089" algn="l" rtl="0" eaLnBrk="0">
              <a:lnSpc>
                <a:spcPts val="2900"/>
              </a:lnSpc>
            </a:pP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画家浓淡意，斟酌在荆关②。</a:t>
            </a:r>
            <a:endParaRPr lang="KaiTi" altLang="KaiTi" sz="1600"/>
          </a:p>
          <a:p>
            <a:pPr algn="r" rtl="0" eaLnBrk="0">
              <a:lnSpc>
                <a:spcPct val="98000"/>
              </a:lnSpc>
              <a:spcBef>
                <a:spcPts val="1228"/>
              </a:spcBef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【注】①大通驿：在安徽铜陵，大通河由此入长江，作者</a:t>
            </a:r>
            <a:r>
              <a:rPr sz="16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乘船途</a:t>
            </a:r>
            <a:endParaRPr lang="KaiTi" altLang="KaiTi" sz="1600"/>
          </a:p>
          <a:p>
            <a:pPr algn="l" rtl="0" eaLnBrk="0">
              <a:lnSpc>
                <a:spcPct val="103000"/>
              </a:lnSpc>
            </a:pPr>
            <a:endParaRPr lang="Arial" altLang="Arial" sz="700"/>
          </a:p>
          <a:p>
            <a:pPr marL="46990" algn="l" rtl="0" eaLnBrk="0">
              <a:lnSpc>
                <a:spcPct val="98000"/>
              </a:lnSpc>
              <a:spcBef>
                <a:spcPts val="3"/>
              </a:spcBef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经此地。②荆关：五代</a:t>
            </a:r>
            <a:r>
              <a:rPr sz="16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后梁画家荆浩、关仝，二人擅长山水画</a:t>
            </a:r>
            <a:endParaRPr lang="KaiTi" altLang="KaiTi" sz="1600"/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208" y="1336707"/>
            <a:ext cx="2012925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6461164" y="2085958"/>
          <a:ext cx="3580764" cy="4159250"/>
        </p:xfrm>
        <a:graphic>
          <a:graphicData uri="http://schemas.openxmlformats.org/drawingml/2006/table">
            <a:tbl>
              <a:tblPr/>
              <a:tblGrid>
                <a:gridCol w="3580764"/>
              </a:tblGrid>
              <a:tr h="41529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963"/>
                        </a:lnSpc>
                      </a:pPr>
                      <a:endParaRPr lang="Arial" altLang="Arial" sz="100"/>
                    </a:p>
                    <a:p>
                      <a:pPr marL="1180464" algn="l" rtl="0" eaLnBrk="0">
                        <a:lnSpc>
                          <a:spcPct val="83000"/>
                        </a:lnSpc>
                      </a:pPr>
                      <a:r>
                        <a:rPr sz="17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早过大通驿①</a:t>
                      </a:r>
                      <a:endParaRPr lang="SimSun" altLang="SimSun" sz="1700"/>
                    </a:p>
                    <a:p>
                      <a:pPr marL="1548764" algn="l" rtl="0" eaLnBrk="0">
                        <a:lnSpc>
                          <a:spcPts val="2455"/>
                        </a:lnSpc>
                      </a:pPr>
                      <a:r>
                        <a:rPr sz="13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查慎行</a:t>
                      </a:r>
                      <a:endParaRPr lang="SimSun" altLang="SimSun" sz="1300"/>
                    </a:p>
                    <a:p>
                      <a:pPr marL="475615" algn="l" rtl="0" eaLnBrk="0">
                        <a:lnSpc>
                          <a:spcPct val="87000"/>
                        </a:lnSpc>
                        <a:spcBef>
                          <a:spcPts val="1395"/>
                        </a:spcBef>
                      </a:pP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夙雾才醒后，朝阳未吐间。</a:t>
                      </a:r>
                      <a:endParaRPr lang="KaiTi" altLang="KaiTi" sz="1700"/>
                    </a:p>
                    <a:p>
                      <a:pPr marL="405765" indent="95250" algn="l" rtl="0" eaLnBrk="0">
                        <a:lnSpc>
                          <a:spcPct val="156000"/>
                        </a:lnSpc>
                        <a:spcBef>
                          <a:spcPts val="23"/>
                        </a:spcBef>
                      </a:pPr>
                      <a:r>
                        <a:rPr sz="1700" kern="0" spc="-8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翠</a:t>
                      </a:r>
                      <a:r>
                        <a:rPr sz="17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烟遥辨市，</a:t>
                      </a:r>
                      <a:r>
                        <a:rPr sz="1700" kern="0" spc="-21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</a:t>
                      </a:r>
                      <a:r>
                        <a:rPr sz="1700" kern="0" spc="-8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红</a:t>
                      </a:r>
                      <a:r>
                        <a:rPr sz="17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树忽移湾。</a:t>
                      </a:r>
                      <a:r>
                        <a:rPr sz="17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</a:t>
                      </a:r>
                      <a:r>
                        <a:rPr sz="17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风软一江水，云轻九</a:t>
                      </a:r>
                      <a:r>
                        <a:rPr sz="17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子山。     </a:t>
                      </a:r>
                      <a:r>
                        <a:rPr sz="1700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画家浓淡意，斟酌在荆关②。</a:t>
                      </a:r>
                      <a:endParaRPr lang="KaiTi" altLang="KaiTi" sz="1700"/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Arial" altLang="Arial" sz="1000"/>
                    </a:p>
                    <a:p>
                      <a:pPr marL="120014" indent="381000" algn="l" rtl="0" eaLnBrk="0">
                        <a:lnSpc>
                          <a:spcPct val="113000"/>
                        </a:lnSpc>
                        <a:spcBef>
                          <a:spcPts val="400"/>
                        </a:spcBef>
                      </a:pPr>
                      <a:r>
                        <a:rPr sz="13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①大通驿：在安徽铜陵，大通河由此   </a:t>
                      </a:r>
                      <a:r>
                        <a:rPr sz="13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入长江，作者乘船途经此地。</a:t>
                      </a:r>
                      <a:endParaRPr lang="KaiTi" altLang="KaiTi" sz="130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400"/>
                    </a:p>
                    <a:p>
                      <a:pPr marL="120014" indent="381000" algn="l" rtl="0" eaLnBrk="0">
                        <a:lnSpc>
                          <a:spcPct val="115000"/>
                        </a:lnSpc>
                        <a:spcBef>
                          <a:spcPts val="3"/>
                        </a:spcBef>
                      </a:pPr>
                      <a:r>
                        <a:rPr sz="13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②荆关：五代后梁画家荆浩、关仝，</a:t>
                      </a:r>
                      <a:r>
                        <a:rPr sz="13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</a:t>
                      </a:r>
                      <a:r>
                        <a:rPr sz="13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二人擅长山水画。</a:t>
                      </a:r>
                      <a:endParaRPr lang="KaiTi" altLang="KaiTi" sz="1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8" name="textbox 168"/>
          <p:cNvSpPr/>
          <p:nvPr/>
        </p:nvSpPr>
        <p:spPr>
          <a:xfrm>
            <a:off x="892174" y="4401876"/>
            <a:ext cx="3994150" cy="9258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064"/>
              </a:lnSpc>
            </a:pPr>
            <a:endParaRPr lang="Arial" altLang="Arial" sz="100"/>
          </a:p>
          <a:p>
            <a:pPr marL="12700" indent="457200" algn="l" rtl="0" eaLnBrk="0">
              <a:lnSpc>
                <a:spcPct val="116000"/>
              </a:lnSpc>
            </a:pPr>
            <a:r>
              <a:rPr sz="1700" kern="0" spc="-6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首联：</a:t>
            </a:r>
            <a:r>
              <a:rPr sz="1700" kern="0" spc="54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6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“吐”即“升起”之意。不说</a:t>
            </a:r>
            <a:r>
              <a:rPr sz="1700" kern="0" spc="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4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旭日未“升”而用“</a:t>
            </a:r>
            <a:r>
              <a:rPr sz="1700" kern="0" spc="3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吐”字，使读者感受</a:t>
            </a:r>
            <a:r>
              <a:rPr sz="1700" kern="0" spc="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20">
                <a:solidFill>
                  <a:srgbClr val="B75F68">
                    <a:alpha val="100000"/>
                  </a:srgbClr>
                </a:solidFill>
                <a:latin typeface="KaiTi"/>
                <a:ea typeface="KaiTi"/>
                <a:cs typeface="KaiTi"/>
              </a:rPr>
              <a:t>到朝阳于转瞬之间喷薄而出的气势。</a:t>
            </a:r>
            <a:endParaRPr lang="KaiTi" altLang="KaiTi" sz="1700"/>
          </a:p>
        </p:txBody>
      </p:sp>
      <p:sp>
        <p:nvSpPr>
          <p:cNvPr id="170" name="textbox 170"/>
          <p:cNvSpPr/>
          <p:nvPr/>
        </p:nvSpPr>
        <p:spPr>
          <a:xfrm>
            <a:off x="1977981" y="2337604"/>
            <a:ext cx="3394709" cy="8039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79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200" kern="0" spc="110">
                <a:solidFill>
                  <a:srgbClr val="0ECD54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动词</a:t>
            </a:r>
            <a:endParaRPr lang="SimHei" altLang="SimHei" sz="2200"/>
          </a:p>
          <a:p>
            <a:pPr marL="12700" algn="l" rtl="0" eaLnBrk="0">
              <a:lnSpc>
                <a:spcPct val="87000"/>
              </a:lnSpc>
              <a:spcBef>
                <a:spcPts val="13"/>
              </a:spcBef>
            </a:pPr>
            <a:r>
              <a:rPr sz="13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使诗歌有动态之美，具</a:t>
            </a:r>
            <a:r>
              <a:rPr sz="13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有凝练、形象、生动</a:t>
            </a:r>
            <a:endParaRPr lang="SimHei" altLang="SimHei" sz="1300"/>
          </a:p>
          <a:p>
            <a:pPr marL="12700" algn="l" rtl="0" eaLnBrk="0">
              <a:lnSpc>
                <a:spcPts val="2299"/>
              </a:lnSpc>
            </a:pPr>
            <a:r>
              <a:rPr sz="13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传神的效果，赋予形象以动态感</a:t>
            </a:r>
            <a:endParaRPr lang="SimHei" altLang="SimHei" sz="1300"/>
          </a:p>
        </p:txBody>
      </p:sp>
      <p:sp>
        <p:nvSpPr>
          <p:cNvPr id="172" name="textbox 172"/>
          <p:cNvSpPr/>
          <p:nvPr/>
        </p:nvSpPr>
        <p:spPr>
          <a:xfrm>
            <a:off x="1470045" y="1510389"/>
            <a:ext cx="224790" cy="274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501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17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乐</a:t>
            </a:r>
            <a:endParaRPr lang="SimHei" altLang="SimHei" sz="1700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33538" y="1450981"/>
            <a:ext cx="158690" cy="63527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55707" y="2066899"/>
            <a:ext cx="889049" cy="63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78" name="table 178"/>
          <p:cNvGraphicFramePr>
            <a:graphicFrameLocks noGrp="1"/>
          </p:cNvGraphicFramePr>
          <p:nvPr/>
        </p:nvGraphicFramePr>
        <p:xfrm>
          <a:off x="6473783" y="2085958"/>
          <a:ext cx="3568700" cy="4159250"/>
        </p:xfrm>
        <a:graphic>
          <a:graphicData uri="http://schemas.openxmlformats.org/drawingml/2006/table">
            <a:tbl>
              <a:tblPr/>
              <a:tblGrid>
                <a:gridCol w="3568700"/>
              </a:tblGrid>
              <a:tr h="41529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274"/>
                        </a:lnSpc>
                      </a:pPr>
                      <a:endParaRPr lang="Arial" altLang="Arial" sz="100"/>
                    </a:p>
                    <a:p>
                      <a:pPr marL="1162050" algn="l" rtl="0" eaLnBrk="0">
                        <a:lnSpc>
                          <a:spcPct val="83000"/>
                        </a:lnSpc>
                      </a:pP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早过大通驿①</a:t>
                      </a:r>
                      <a:endParaRPr lang="SimSun" altLang="SimSun" sz="1700"/>
                    </a:p>
                    <a:p>
                      <a:pPr marL="1524000" algn="l" rtl="0" eaLnBrk="0">
                        <a:lnSpc>
                          <a:spcPts val="2557"/>
                        </a:lnSpc>
                      </a:pPr>
                      <a:r>
                        <a:rPr sz="14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查慎行</a:t>
                      </a:r>
                      <a:endParaRPr lang="SimSun" altLang="SimSun" sz="1400"/>
                    </a:p>
                    <a:p>
                      <a:pPr marL="463550" algn="l" rtl="0" eaLnBrk="0">
                        <a:lnSpc>
                          <a:spcPct val="87000"/>
                        </a:lnSpc>
                        <a:spcBef>
                          <a:spcPts val="1343"/>
                        </a:spcBef>
                      </a:pPr>
                      <a:r>
                        <a:rPr sz="17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夙雾才醒后，朝阳未吐间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。</a:t>
                      </a:r>
                      <a:endParaRPr lang="KaiTi" altLang="KaiTi" sz="1700"/>
                    </a:p>
                    <a:p>
                      <a:pPr marL="393700" indent="69214" algn="l" rtl="0" eaLnBrk="0">
                        <a:lnSpc>
                          <a:spcPct val="156000"/>
                        </a:lnSpc>
                        <a:spcBef>
                          <a:spcPts val="23"/>
                        </a:spcBef>
                      </a:pPr>
                      <a:r>
                        <a:rPr sz="1700" kern="0" spc="-6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翠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烟遥辨市，</a:t>
                      </a:r>
                      <a:r>
                        <a:rPr sz="1700" kern="0" spc="-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</a:t>
                      </a:r>
                      <a:r>
                        <a:rPr sz="1700" kern="0" spc="-6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红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树忽移湾。</a:t>
                      </a:r>
                      <a:r>
                        <a:rPr sz="17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 </a:t>
                      </a:r>
                      <a:r>
                        <a:rPr sz="17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风软一江水，云轻九</a:t>
                      </a:r>
                      <a:r>
                        <a:rPr sz="17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子山。     </a:t>
                      </a:r>
                      <a:r>
                        <a:rPr sz="1700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画家浓淡意，斟酌在荆关②。</a:t>
                      </a:r>
                      <a:endParaRPr lang="KaiTi" altLang="KaiTi" sz="170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07950" indent="393700" algn="l" rtl="0" eaLnBrk="0">
                        <a:lnSpc>
                          <a:spcPct val="107000"/>
                        </a:lnSpc>
                        <a:spcBef>
                          <a:spcPts val="427"/>
                        </a:spcBef>
                      </a:pPr>
                      <a:r>
                        <a:rPr sz="1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①大通驿：在安徽铜陵，</a:t>
                      </a:r>
                      <a:r>
                        <a:rPr sz="14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大通河由此   入长江，作者乘船途经此地。</a:t>
                      </a:r>
                      <a:endParaRPr lang="KaiTi" altLang="KaiTi" sz="14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400"/>
                    </a:p>
                    <a:p>
                      <a:pPr marL="95250" indent="406400" algn="l" rtl="0" eaLnBrk="0">
                        <a:lnSpc>
                          <a:spcPct val="111000"/>
                        </a:lnSpc>
                        <a:spcBef>
                          <a:spcPts val="2"/>
                        </a:spcBef>
                      </a:pPr>
                      <a:r>
                        <a:rPr sz="14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②荆关：五代后梁画家</a:t>
                      </a:r>
                      <a:r>
                        <a:rPr sz="14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荆浩、关仝，</a:t>
                      </a:r>
                      <a:r>
                        <a:rPr sz="1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</a:t>
                      </a:r>
                      <a:r>
                        <a:rPr sz="14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二人擅长山水画。</a:t>
                      </a:r>
                      <a:endParaRPr lang="KaiTi" altLang="KaiTi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0" name="textbox 180"/>
          <p:cNvSpPr/>
          <p:nvPr/>
        </p:nvSpPr>
        <p:spPr>
          <a:xfrm>
            <a:off x="1889119" y="2166992"/>
            <a:ext cx="3660140" cy="13811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3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200" kern="0" spc="70">
                <a:solidFill>
                  <a:srgbClr val="00B64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</a:t>
            </a:r>
            <a:endParaRPr lang="SimHei" altLang="SimHei" sz="2200"/>
          </a:p>
          <a:p>
            <a:pPr marL="12700" algn="l" rtl="0" eaLnBrk="0">
              <a:lnSpc>
                <a:spcPct val="120000"/>
              </a:lnSpc>
              <a:spcBef>
                <a:spcPts val="72"/>
              </a:spcBef>
            </a:pP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形容词不仅可以从</a:t>
            </a:r>
            <a:r>
              <a:rPr sz="1400" kern="0" spc="30">
                <a:solidFill>
                  <a:srgbClr val="9A181C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形、声、色、光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等方面点出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事物的特点、性质、状态等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，还能传达出作者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的感情。化抽象为具体，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变无形为有形，使物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象具体、生动、直观、形象。</a:t>
            </a:r>
            <a:endParaRPr lang="SimHei" altLang="SimHei" sz="1400"/>
          </a:p>
        </p:txBody>
      </p:sp>
      <p:sp>
        <p:nvSpPr>
          <p:cNvPr id="182" name="textbox 182"/>
          <p:cNvSpPr/>
          <p:nvPr/>
        </p:nvSpPr>
        <p:spPr>
          <a:xfrm>
            <a:off x="587412" y="4403910"/>
            <a:ext cx="5252084" cy="9074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60"/>
              </a:lnSpc>
            </a:pPr>
            <a:endParaRPr lang="Arial" altLang="Arial" sz="100"/>
          </a:p>
          <a:p>
            <a:pPr marL="24765" indent="400050" algn="l" rtl="0" eaLnBrk="0">
              <a:lnSpc>
                <a:spcPct val="109000"/>
              </a:lnSpc>
            </a:pPr>
            <a:r>
              <a:rPr sz="1700" kern="0" spc="-8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颔联：</a:t>
            </a:r>
            <a:r>
              <a:rPr sz="1700" kern="0" spc="54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8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“翠”与“红”是两个描写颜色的形容词，</a:t>
            </a:r>
            <a:r>
              <a:rPr sz="1700" kern="0" spc="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4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写出青烟袅袅、霞映树红的景色，</a:t>
            </a:r>
            <a:r>
              <a:rPr sz="1700" kern="0" spc="3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红绿辉映，鲜艳</a:t>
            </a:r>
            <a:endParaRPr lang="KaiTi" altLang="KaiTi" sz="1700"/>
          </a:p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1700" kern="0" spc="-20">
                <a:solidFill>
                  <a:srgbClr val="E17680">
                    <a:alpha val="100000"/>
                  </a:srgbClr>
                </a:solidFill>
                <a:latin typeface="KaiTi"/>
                <a:ea typeface="KaiTi"/>
                <a:cs typeface="KaiTi"/>
              </a:rPr>
              <a:t>明丽，极有画面感，可谓“诗中有画”。</a:t>
            </a:r>
            <a:endParaRPr lang="KaiTi" altLang="KaiTi" sz="1700"/>
          </a:p>
        </p:txBody>
      </p:sp>
      <p:sp>
        <p:nvSpPr>
          <p:cNvPr id="184" name="textbox 184"/>
          <p:cNvSpPr/>
          <p:nvPr/>
        </p:nvSpPr>
        <p:spPr>
          <a:xfrm>
            <a:off x="1266870" y="1440584"/>
            <a:ext cx="465455" cy="274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501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700" kern="0" spc="20">
                <a:solidFill>
                  <a:srgbClr val="46C1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火乐</a:t>
            </a:r>
            <a:endParaRPr lang="SimHei" altLang="SimHei" sz="1700"/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36673" y="1349412"/>
            <a:ext cx="152381" cy="952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88" name="table 188"/>
          <p:cNvGraphicFramePr>
            <a:graphicFrameLocks noGrp="1"/>
          </p:cNvGraphicFramePr>
          <p:nvPr/>
        </p:nvGraphicFramePr>
        <p:xfrm>
          <a:off x="6473783" y="2085958"/>
          <a:ext cx="3568700" cy="4152900"/>
        </p:xfrm>
        <a:graphic>
          <a:graphicData uri="http://schemas.openxmlformats.org/drawingml/2006/table">
            <a:tbl>
              <a:tblPr/>
              <a:tblGrid>
                <a:gridCol w="3568700"/>
              </a:tblGrid>
              <a:tr h="41465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274"/>
                        </a:lnSpc>
                      </a:pPr>
                      <a:endParaRPr lang="Arial" altLang="Arial" sz="100"/>
                    </a:p>
                    <a:p>
                      <a:pPr marL="1162050" algn="l" rtl="0" eaLnBrk="0">
                        <a:lnSpc>
                          <a:spcPct val="83000"/>
                        </a:lnSpc>
                      </a:pP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早过大通驿①</a:t>
                      </a:r>
                      <a:endParaRPr lang="SimSun" altLang="SimSun" sz="1700"/>
                    </a:p>
                    <a:p>
                      <a:pPr marL="1524000" algn="l" rtl="0" eaLnBrk="0">
                        <a:lnSpc>
                          <a:spcPts val="2559"/>
                        </a:lnSpc>
                      </a:pPr>
                      <a:r>
                        <a:rPr sz="14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查慎行</a:t>
                      </a:r>
                      <a:endParaRPr lang="SimSun" altLang="SimSun" sz="1400"/>
                    </a:p>
                    <a:p>
                      <a:pPr marL="463550" algn="l" rtl="0" eaLnBrk="0">
                        <a:lnSpc>
                          <a:spcPct val="87000"/>
                        </a:lnSpc>
                        <a:spcBef>
                          <a:spcPts val="1341"/>
                        </a:spcBef>
                      </a:pPr>
                      <a:r>
                        <a:rPr sz="17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夙雾才醒后，朝阳未吐间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。</a:t>
                      </a:r>
                      <a:endParaRPr lang="KaiTi" altLang="KaiTi" sz="1700"/>
                    </a:p>
                    <a:p>
                      <a:pPr marL="393700" indent="69214" algn="l" rtl="0" eaLnBrk="0">
                        <a:lnSpc>
                          <a:spcPct val="156000"/>
                        </a:lnSpc>
                        <a:spcBef>
                          <a:spcPts val="23"/>
                        </a:spcBef>
                      </a:pPr>
                      <a:r>
                        <a:rPr sz="1700" kern="0" spc="-8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翠</a:t>
                      </a:r>
                      <a:r>
                        <a:rPr sz="17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烟遥辨市， </a:t>
                      </a:r>
                      <a:r>
                        <a:rPr sz="1700" kern="0" spc="-80">
                          <a:solidFill>
                            <a:srgbClr val="BA4B56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红</a:t>
                      </a:r>
                      <a:r>
                        <a:rPr sz="17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树忽移湾。</a:t>
                      </a:r>
                      <a:r>
                        <a:rPr sz="17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 </a:t>
                      </a:r>
                      <a:r>
                        <a:rPr sz="17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风软一江水，云轻九</a:t>
                      </a:r>
                      <a:r>
                        <a:rPr sz="17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子山。     </a:t>
                      </a:r>
                      <a:r>
                        <a:rPr sz="1700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画家浓淡意，斟酌在荆关②。</a:t>
                      </a:r>
                      <a:endParaRPr lang="KaiTi" altLang="KaiTi" sz="170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07950" indent="393700" algn="l" rtl="0" eaLnBrk="0">
                        <a:lnSpc>
                          <a:spcPct val="106000"/>
                        </a:lnSpc>
                        <a:spcBef>
                          <a:spcPts val="424"/>
                        </a:spcBef>
                      </a:pPr>
                      <a:r>
                        <a:rPr sz="1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①大通驿：在安徽铜陵，</a:t>
                      </a:r>
                      <a:r>
                        <a:rPr sz="14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大通河由此   入长江，作者乘船途经此地。</a:t>
                      </a:r>
                      <a:endParaRPr lang="KaiTi" altLang="KaiTi" sz="14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400"/>
                    </a:p>
                    <a:p>
                      <a:pPr marL="95250" indent="406400" algn="l" rtl="0" eaLnBrk="0">
                        <a:lnSpc>
                          <a:spcPct val="112000"/>
                        </a:lnSpc>
                        <a:spcBef>
                          <a:spcPts val="2"/>
                        </a:spcBef>
                      </a:pPr>
                      <a:r>
                        <a:rPr sz="14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②荆关：五代后梁画家荆浩、关仝，</a:t>
                      </a:r>
                      <a:r>
                        <a:rPr sz="1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</a:t>
                      </a:r>
                      <a:r>
                        <a:rPr sz="14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二人擅长山水画。</a:t>
                      </a:r>
                      <a:endParaRPr lang="KaiTi" altLang="KaiTi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0" name="textbox 190"/>
          <p:cNvSpPr/>
          <p:nvPr/>
        </p:nvSpPr>
        <p:spPr>
          <a:xfrm>
            <a:off x="803311" y="4165648"/>
            <a:ext cx="4993004" cy="19507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412115" algn="l" rtl="0" eaLnBrk="0">
              <a:lnSpc>
                <a:spcPts val="1721"/>
              </a:lnSpc>
            </a:pPr>
            <a:r>
              <a:rPr sz="1400" kern="0" spc="-30">
                <a:solidFill>
                  <a:srgbClr val="9A2A3C">
                    <a:alpha val="100000"/>
                  </a:srgbClr>
                </a:solidFill>
                <a:latin typeface="KaiTi"/>
                <a:ea typeface="KaiTi"/>
                <a:cs typeface="KaiTi"/>
              </a:rPr>
              <a:t>颈</a:t>
            </a:r>
            <a:r>
              <a:rPr sz="1400" kern="0" spc="-270">
                <a:solidFill>
                  <a:srgbClr val="9A2A3C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400" kern="0" spc="-30">
                <a:solidFill>
                  <a:srgbClr val="9A2A3C">
                    <a:alpha val="100000"/>
                  </a:srgbClr>
                </a:solidFill>
                <a:latin typeface="KaiTi"/>
                <a:ea typeface="KaiTi"/>
                <a:cs typeface="KaiTi"/>
              </a:rPr>
              <a:t>联</a:t>
            </a:r>
            <a:r>
              <a:rPr sz="1400" kern="0" spc="-310">
                <a:solidFill>
                  <a:srgbClr val="9A2A3C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400" kern="0" spc="-30">
                <a:solidFill>
                  <a:srgbClr val="9A2A3C">
                    <a:alpha val="100000"/>
                  </a:srgbClr>
                </a:solidFill>
                <a:latin typeface="KaiTi"/>
                <a:ea typeface="KaiTi"/>
                <a:cs typeface="KaiTi"/>
              </a:rPr>
              <a:t>：</a:t>
            </a:r>
            <a:endParaRPr lang="KaiTi" altLang="KaiTi" sz="1400"/>
          </a:p>
          <a:p>
            <a:pPr marL="418465" algn="l" rtl="0" eaLnBrk="0">
              <a:lnSpc>
                <a:spcPct val="95000"/>
              </a:lnSpc>
              <a:spcBef>
                <a:spcPts val="808"/>
              </a:spcBef>
            </a:pPr>
            <a:r>
              <a:rPr sz="1700" kern="0" spc="4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①软，使……柔软。</a:t>
            </a:r>
            <a:r>
              <a:rPr sz="1700" kern="0" spc="3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②清风吹皱江水，使之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756"/>
              </a:spcBef>
            </a:pPr>
            <a:r>
              <a:rPr sz="1700" kern="0" spc="4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泛起微微涟漪，像轻绸软缎在波动。③一个</a:t>
            </a:r>
            <a:r>
              <a:rPr sz="1700" kern="0" spc="3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“软”</a:t>
            </a:r>
            <a:endParaRPr lang="KaiTi" altLang="KaiTi" sz="1700"/>
          </a:p>
          <a:p>
            <a:pPr marL="12700" algn="l" rtl="0" eaLnBrk="0">
              <a:lnSpc>
                <a:spcPts val="2699"/>
              </a:lnSpc>
            </a:pPr>
            <a:r>
              <a:rPr sz="1700" kern="0" spc="4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字借触觉表现视觉，巧</a:t>
            </a:r>
            <a:r>
              <a:rPr sz="1700" kern="0" spc="3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妙地运用“通感”的修辞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925"/>
              </a:spcBef>
            </a:pPr>
            <a:r>
              <a:rPr sz="1700" kern="0" spc="4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手法，形象地把水波写得可触可感，见出</a:t>
            </a:r>
            <a:r>
              <a:rPr sz="1700" kern="0" spc="3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作者轻</a:t>
            </a:r>
            <a:endParaRPr lang="KaiTi" altLang="KaiTi" sz="1700"/>
          </a:p>
          <a:p>
            <a:pPr marL="12700" algn="l" rtl="0" eaLnBrk="0">
              <a:lnSpc>
                <a:spcPts val="2761"/>
              </a:lnSpc>
            </a:pPr>
            <a:r>
              <a:rPr sz="1700" kern="0" spc="-130">
                <a:solidFill>
                  <a:srgbClr val="BF1D33">
                    <a:alpha val="100000"/>
                  </a:srgbClr>
                </a:solidFill>
                <a:latin typeface="KaiTi"/>
                <a:ea typeface="KaiTi"/>
                <a:cs typeface="KaiTi"/>
              </a:rPr>
              <a:t>松快意之情。</a:t>
            </a:r>
            <a:endParaRPr lang="KaiTi" altLang="KaiTi" sz="1700"/>
          </a:p>
        </p:txBody>
      </p:sp>
      <p:sp>
        <p:nvSpPr>
          <p:cNvPr id="192" name="textbox 192"/>
          <p:cNvSpPr/>
          <p:nvPr/>
        </p:nvSpPr>
        <p:spPr>
          <a:xfrm>
            <a:off x="1889119" y="2160639"/>
            <a:ext cx="3578225" cy="13944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3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200" kern="0" spc="70">
                <a:solidFill>
                  <a:srgbClr val="00B64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</a:t>
            </a:r>
            <a:endParaRPr lang="SimHei" altLang="SimHei" sz="2200"/>
          </a:p>
          <a:p>
            <a:pPr marL="12700" algn="l" rtl="0" eaLnBrk="0">
              <a:lnSpc>
                <a:spcPct val="121000"/>
              </a:lnSpc>
              <a:spcBef>
                <a:spcPts val="108"/>
              </a:spcBef>
            </a:pP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形容词不仅可以从形、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声、色、光等方面点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出事物的特点、性质、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状态等，还能传达出  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作者的感情。化抽象为具体，变无形为有形，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使物象具体、生动、直观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、形象。</a:t>
            </a:r>
            <a:endParaRPr lang="SimHei" altLang="SimHei" sz="1400"/>
          </a:p>
        </p:txBody>
      </p:sp>
      <p:sp>
        <p:nvSpPr>
          <p:cNvPr id="194" name="textbox 194"/>
          <p:cNvSpPr/>
          <p:nvPr/>
        </p:nvSpPr>
        <p:spPr>
          <a:xfrm>
            <a:off x="1266870" y="1440584"/>
            <a:ext cx="465455" cy="274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501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700" kern="0" spc="20">
                <a:solidFill>
                  <a:srgbClr val="46C1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火乐</a:t>
            </a:r>
            <a:endParaRPr lang="SimHei" altLang="SimHei" sz="1700"/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36673" y="1349412"/>
            <a:ext cx="152381" cy="952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98" name="table 198"/>
          <p:cNvGraphicFramePr>
            <a:graphicFrameLocks noGrp="1"/>
          </p:cNvGraphicFramePr>
          <p:nvPr/>
        </p:nvGraphicFramePr>
        <p:xfrm>
          <a:off x="6473783" y="2085958"/>
          <a:ext cx="3568700" cy="4159250"/>
        </p:xfrm>
        <a:graphic>
          <a:graphicData uri="http://schemas.openxmlformats.org/drawingml/2006/table">
            <a:tbl>
              <a:tblPr/>
              <a:tblGrid>
                <a:gridCol w="3568700"/>
              </a:tblGrid>
              <a:tr h="41529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274"/>
                        </a:lnSpc>
                      </a:pPr>
                      <a:endParaRPr lang="Arial" altLang="Arial" sz="100"/>
                    </a:p>
                    <a:p>
                      <a:pPr marL="1162050" algn="l" rtl="0" eaLnBrk="0">
                        <a:lnSpc>
                          <a:spcPct val="83000"/>
                        </a:lnSpc>
                      </a:pP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早过大通驿①</a:t>
                      </a:r>
                      <a:endParaRPr lang="SimSun" altLang="SimSun" sz="1700"/>
                    </a:p>
                    <a:p>
                      <a:pPr marL="1524000" algn="l" rtl="0" eaLnBrk="0">
                        <a:lnSpc>
                          <a:spcPts val="2557"/>
                        </a:lnSpc>
                      </a:pPr>
                      <a:r>
                        <a:rPr sz="14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查慎行</a:t>
                      </a:r>
                      <a:endParaRPr lang="SimSun" altLang="SimSun" sz="1400"/>
                    </a:p>
                    <a:p>
                      <a:pPr marL="463550" algn="l" rtl="0" eaLnBrk="0">
                        <a:lnSpc>
                          <a:spcPct val="87000"/>
                        </a:lnSpc>
                        <a:spcBef>
                          <a:spcPts val="1293"/>
                        </a:spcBef>
                      </a:pPr>
                      <a:r>
                        <a:rPr sz="17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夙雾</a:t>
                      </a:r>
                      <a:r>
                        <a:rPr sz="1700" kern="0" spc="-40">
                          <a:solidFill>
                            <a:srgbClr val="C90014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才</a:t>
                      </a:r>
                      <a:r>
                        <a:rPr sz="17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醒后，朝阳</a:t>
                      </a:r>
                      <a:r>
                        <a:rPr sz="1700" kern="0" spc="-40">
                          <a:solidFill>
                            <a:srgbClr val="C90014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未</a:t>
                      </a:r>
                      <a:r>
                        <a:rPr sz="17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吐间。</a:t>
                      </a:r>
                      <a:endParaRPr lang="KaiTi" altLang="KaiTi" sz="1700"/>
                    </a:p>
                    <a:p>
                      <a:pPr marL="393700" indent="69214" algn="l" rtl="0" eaLnBrk="0">
                        <a:lnSpc>
                          <a:spcPct val="157000"/>
                        </a:lnSpc>
                        <a:spcBef>
                          <a:spcPts val="11"/>
                        </a:spcBef>
                      </a:pPr>
                      <a:r>
                        <a:rPr sz="1700" kern="0" spc="-60">
                          <a:solidFill>
                            <a:srgbClr val="C90014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翠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烟遥辨市，</a:t>
                      </a:r>
                      <a:r>
                        <a:rPr sz="1700" kern="0" spc="-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</a:t>
                      </a:r>
                      <a:r>
                        <a:rPr sz="1700" kern="0" spc="-60">
                          <a:solidFill>
                            <a:srgbClr val="C90014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红</a:t>
                      </a:r>
                      <a:r>
                        <a:rPr sz="17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树忽移湾。</a:t>
                      </a:r>
                      <a:r>
                        <a:rPr sz="17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 </a:t>
                      </a:r>
                      <a:r>
                        <a:rPr sz="17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风软一江水，云轻九</a:t>
                      </a:r>
                      <a:r>
                        <a:rPr sz="17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子山。     </a:t>
                      </a:r>
                      <a:r>
                        <a:rPr sz="1700" kern="0" spc="-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画家浓淡意，斟酌在荆关②。</a:t>
                      </a:r>
                      <a:endParaRPr lang="KaiTi" altLang="KaiTi" sz="17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1000"/>
                    </a:p>
                    <a:p>
                      <a:pPr marL="107950" indent="393700" algn="l" rtl="0" eaLnBrk="0">
                        <a:lnSpc>
                          <a:spcPct val="106000"/>
                        </a:lnSpc>
                        <a:spcBef>
                          <a:spcPts val="424"/>
                        </a:spcBef>
                      </a:pPr>
                      <a:r>
                        <a:rPr sz="14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①大通驿：在安徽铜陵，</a:t>
                      </a:r>
                      <a:r>
                        <a:rPr sz="14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大通河由此   入长江，作者乘船途经此地。</a:t>
                      </a:r>
                      <a:endParaRPr lang="KaiTi" altLang="KaiTi" sz="14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400"/>
                    </a:p>
                    <a:p>
                      <a:pPr marL="95250" indent="406400" algn="l" rtl="0" eaLnBrk="0">
                        <a:lnSpc>
                          <a:spcPct val="111000"/>
                        </a:lnSpc>
                        <a:spcBef>
                          <a:spcPts val="2"/>
                        </a:spcBef>
                      </a:pPr>
                      <a:r>
                        <a:rPr sz="14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②荆关：五代后梁画家</a:t>
                      </a:r>
                      <a:r>
                        <a:rPr sz="14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荆浩、关仝，</a:t>
                      </a:r>
                      <a:r>
                        <a:rPr sz="14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     </a:t>
                      </a:r>
                      <a:r>
                        <a:rPr sz="14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KaiTi"/>
                          <a:ea typeface="KaiTi"/>
                          <a:cs typeface="KaiTi"/>
                        </a:rPr>
                        <a:t>二人擅长山水画。</a:t>
                      </a:r>
                      <a:endParaRPr lang="KaiTi" altLang="KaiTi" sz="1400"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0" name="textbox 200"/>
          <p:cNvSpPr/>
          <p:nvPr/>
        </p:nvSpPr>
        <p:spPr>
          <a:xfrm>
            <a:off x="955639" y="4388722"/>
            <a:ext cx="4897754" cy="16402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431800" algn="l" rtl="0" eaLnBrk="0">
              <a:lnSpc>
                <a:spcPts val="1990"/>
              </a:lnSpc>
            </a:pPr>
            <a:r>
              <a:rPr sz="1500" kern="0" spc="-90">
                <a:solidFill>
                  <a:srgbClr val="FF7B8C">
                    <a:alpha val="100000"/>
                  </a:srgbClr>
                </a:solidFill>
                <a:latin typeface="KaiTi"/>
                <a:ea typeface="KaiTi"/>
                <a:cs typeface="KaiTi"/>
              </a:rPr>
              <a:t>首联；</a:t>
            </a:r>
            <a:endParaRPr lang="KaiTi" altLang="KaiTi" sz="1500"/>
          </a:p>
          <a:p>
            <a:pPr marL="514350" algn="l" rtl="0" eaLnBrk="0">
              <a:lnSpc>
                <a:spcPct val="95000"/>
              </a:lnSpc>
              <a:spcBef>
                <a:spcPts val="532"/>
              </a:spcBef>
            </a:pP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</a:t>
            </a:r>
            <a:r>
              <a:rPr sz="1700" kern="0" spc="-51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夙</a:t>
            </a:r>
            <a:r>
              <a:rPr sz="1700" kern="0" spc="-20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雾 才</a:t>
            </a:r>
            <a:r>
              <a:rPr sz="1700" kern="0" spc="-26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醒</a:t>
            </a:r>
            <a:r>
              <a:rPr sz="1700" kern="0" spc="-29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后</a:t>
            </a:r>
            <a:r>
              <a:rPr sz="1700" kern="0" spc="-15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</a:t>
            </a:r>
            <a:r>
              <a:rPr sz="1700" kern="0" spc="-30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朝 阳</a:t>
            </a:r>
            <a:r>
              <a:rPr sz="1700" kern="0" spc="-19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未</a:t>
            </a:r>
            <a:r>
              <a:rPr sz="1700" kern="0" spc="-26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吐 间</a:t>
            </a:r>
            <a:r>
              <a:rPr sz="1700" kern="0" spc="-11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”</a:t>
            </a:r>
            <a:r>
              <a:rPr sz="1700" kern="0" spc="-27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4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句 中</a:t>
            </a:r>
            <a:endParaRPr lang="KaiTi" altLang="KaiTi" sz="1700"/>
          </a:p>
          <a:p>
            <a:pPr marL="120650" algn="l" rtl="0" eaLnBrk="0">
              <a:lnSpc>
                <a:spcPct val="87000"/>
              </a:lnSpc>
              <a:spcBef>
                <a:spcPts val="806"/>
              </a:spcBef>
            </a:pPr>
            <a:r>
              <a:rPr sz="1700" kern="0" spc="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“才”“未”两个副词，写出了朝</a:t>
            </a:r>
            <a:r>
              <a:rPr sz="1700" kern="0" spc="-1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雾刚刚散去、</a:t>
            </a:r>
            <a:endParaRPr lang="KaiTi" altLang="KaiTi" sz="1700"/>
          </a:p>
          <a:p>
            <a:pPr marL="31115" indent="-5714" algn="l" rtl="0" eaLnBrk="0">
              <a:lnSpc>
                <a:spcPct val="138000"/>
              </a:lnSpc>
              <a:spcBef>
                <a:spcPts val="39"/>
              </a:spcBef>
            </a:pPr>
            <a:r>
              <a:rPr sz="1700" kern="0" spc="8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朝阳尚未东升的景色，巧妙地扣紧诗题的“早”</a:t>
            </a:r>
            <a:r>
              <a:rPr sz="1700" kern="0" spc="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-10">
                <a:solidFill>
                  <a:srgbClr val="AA384B">
                    <a:alpha val="100000"/>
                  </a:srgbClr>
                </a:solidFill>
                <a:latin typeface="KaiTi"/>
                <a:ea typeface="KaiTi"/>
                <a:cs typeface="KaiTi"/>
              </a:rPr>
              <a:t>字，描写严谨细致。</a:t>
            </a:r>
            <a:endParaRPr lang="KaiTi" altLang="KaiTi" sz="1700"/>
          </a:p>
        </p:txBody>
      </p:sp>
      <p:sp>
        <p:nvSpPr>
          <p:cNvPr id="202" name="textbox 202"/>
          <p:cNvSpPr/>
          <p:nvPr/>
        </p:nvSpPr>
        <p:spPr>
          <a:xfrm>
            <a:off x="1977981" y="2560420"/>
            <a:ext cx="3754120" cy="10750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639"/>
              </a:lnSpc>
            </a:pPr>
            <a:endParaRPr lang="Arial" altLang="Arial" sz="100"/>
          </a:p>
          <a:p>
            <a:pPr marL="12700" algn="l" rtl="0" eaLnBrk="0">
              <a:lnSpc>
                <a:spcPct val="123000"/>
              </a:lnSpc>
            </a:pP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这里的虚词主要指</a:t>
            </a:r>
            <a:r>
              <a:rPr sz="1400" b="1" kern="0" spc="-50">
                <a:solidFill>
                  <a:srgbClr val="C4000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副词、连词。</a:t>
            </a:r>
            <a:r>
              <a:rPr sz="1400" kern="0" spc="220">
                <a:solidFill>
                  <a:srgbClr val="C4000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在古典诗词中，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虚词的锤炼运用恰当时，可以获得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疏通文气、开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合呼应、悠扬委曲、活跃情韵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、化板滞为流动等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美学效果。</a:t>
            </a:r>
            <a:endParaRPr lang="SimHei" altLang="SimHei" sz="1400"/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1260473"/>
            <a:ext cx="2019341" cy="1054109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2028775" y="2261446"/>
            <a:ext cx="609600" cy="3467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97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200" kern="0" spc="90">
                <a:solidFill>
                  <a:srgbClr val="07A2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虚词</a:t>
            </a:r>
            <a:endParaRPr lang="SimHei" altLang="SimHei" sz="22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textbox 208"/>
          <p:cNvSpPr/>
          <p:nvPr/>
        </p:nvSpPr>
        <p:spPr>
          <a:xfrm>
            <a:off x="447649" y="2335534"/>
            <a:ext cx="5327650" cy="42398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402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☆</a:t>
            </a:r>
            <a:r>
              <a:rPr sz="17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“四要点”:</a:t>
            </a:r>
            <a:endParaRPr lang="SimHei" altLang="SimHei" sz="1700"/>
          </a:p>
          <a:p>
            <a:pPr marL="406400" algn="l" rtl="0" eaLnBrk="0">
              <a:lnSpc>
                <a:spcPct val="87000"/>
              </a:lnSpc>
              <a:spcBef>
                <a:spcPts val="373"/>
              </a:spcBef>
            </a:pP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 交代字或词的具体意思 </a:t>
            </a:r>
            <a:r>
              <a:rPr sz="1700" kern="0" spc="70">
                <a:solidFill>
                  <a:srgbClr val="AF5564">
                    <a:alpha val="100000"/>
                  </a:srgbClr>
                </a:solidFill>
                <a:latin typeface="KaiTi"/>
                <a:ea typeface="KaiTi"/>
                <a:cs typeface="KaiTi"/>
              </a:rPr>
              <a:t>(</a:t>
            </a:r>
            <a:r>
              <a:rPr sz="1700" kern="0" spc="60">
                <a:solidFill>
                  <a:srgbClr val="AF5564">
                    <a:alpha val="100000"/>
                  </a:srgbClr>
                </a:solidFill>
                <a:latin typeface="KaiTi"/>
                <a:ea typeface="KaiTi"/>
                <a:cs typeface="KaiTi"/>
              </a:rPr>
              <a:t>语境义)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700"/>
          </a:p>
          <a:p>
            <a:pPr marL="406400" algn="l" rtl="0" eaLnBrk="0">
              <a:lnSpc>
                <a:spcPts val="2326"/>
              </a:lnSpc>
            </a:pP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 给出字词所使</a:t>
            </a: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用的手法。</a:t>
            </a:r>
            <a:endParaRPr lang="SimSun" altLang="SimSun" sz="1700"/>
          </a:p>
          <a:p>
            <a:pPr marL="12700" indent="393700" algn="l" rtl="0" eaLnBrk="0">
              <a:lnSpc>
                <a:spcPct val="106000"/>
              </a:lnSpc>
              <a:spcBef>
                <a:spcPts val="655"/>
              </a:spcBef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①描写角度，比如从嗅觉、听觉、视觉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或动静、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  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虚实、远近、明暗等角度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分析景物之间的关系；</a:t>
            </a:r>
            <a:endParaRPr lang="KaiTi" altLang="KaiTi" sz="1700"/>
          </a:p>
          <a:p>
            <a:pPr marL="406400" algn="l" rtl="0" eaLnBrk="0">
              <a:lnSpc>
                <a:spcPct val="95000"/>
              </a:lnSpc>
              <a:spcBef>
                <a:spcPts val="459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②</a:t>
            </a:r>
            <a:r>
              <a:rPr sz="1700" kern="0" spc="-3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修辞的角度，比如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比拟、比喻、夸张、借代等</a:t>
            </a:r>
            <a:endParaRPr lang="KaiTi" altLang="KaiTi" sz="17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406400" algn="l" rtl="0" eaLnBrk="0">
              <a:lnSpc>
                <a:spcPct val="83000"/>
              </a:lnSpc>
              <a:spcBef>
                <a:spcPts val="514"/>
              </a:spcBef>
            </a:pP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 写出字词描摹的景物特</a:t>
            </a: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征。</a:t>
            </a:r>
            <a:endParaRPr lang="SimSun" altLang="SimSun" sz="1700"/>
          </a:p>
          <a:p>
            <a:pPr marL="406400" algn="l" rtl="0" eaLnBrk="0">
              <a:lnSpc>
                <a:spcPts val="2411"/>
              </a:lnSpc>
            </a:pP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 写出表达的思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想情感。</a:t>
            </a:r>
            <a:endParaRPr lang="SimSun" altLang="SimSun" sz="1700"/>
          </a:p>
          <a:p>
            <a:pPr marL="504190" algn="l" rtl="0" eaLnBrk="0">
              <a:lnSpc>
                <a:spcPts val="2030"/>
              </a:lnSpc>
              <a:spcBef>
                <a:spcPts val="612"/>
              </a:spcBef>
            </a:pPr>
            <a:r>
              <a:rPr sz="1600" b="1" kern="0" spc="-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【答题规范】</a:t>
            </a:r>
            <a:endParaRPr lang="KaiTi" altLang="KaiTi" sz="1600"/>
          </a:p>
          <a:p>
            <a:pPr marL="406400" algn="l" rtl="0" eaLnBrk="0">
              <a:lnSpc>
                <a:spcPct val="96000"/>
              </a:lnSpc>
              <a:spcBef>
                <a:spcPts val="473"/>
              </a:spcBef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1.释含义：解释该字在语境中的含义；</a:t>
            </a:r>
            <a:endParaRPr lang="KaiTi" altLang="KaiTi" sz="1700"/>
          </a:p>
          <a:p>
            <a:pPr marL="406400" algn="l" rtl="0" eaLnBrk="0">
              <a:lnSpc>
                <a:spcPct val="95000"/>
              </a:lnSpc>
              <a:spcBef>
                <a:spcPts val="408"/>
              </a:spcBef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2.扣文本：将该字放入句中理解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，简述该句内容；</a:t>
            </a:r>
            <a:endParaRPr lang="KaiTi" altLang="KaiTi" sz="1700"/>
          </a:p>
          <a:p>
            <a:pPr marL="12700" indent="393700" algn="l" rtl="0" eaLnBrk="0">
              <a:lnSpc>
                <a:spcPct val="108000"/>
              </a:lnSpc>
              <a:spcBef>
                <a:spcPts val="448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3.谈效果：从手法、意境、情感、作用等角度分 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析该字的表达效果。</a:t>
            </a:r>
            <a:endParaRPr lang="KaiTi" altLang="KaiTi" sz="1700"/>
          </a:p>
        </p:txBody>
      </p:sp>
      <p:sp>
        <p:nvSpPr>
          <p:cNvPr id="210" name="textbox 210"/>
          <p:cNvSpPr/>
          <p:nvPr/>
        </p:nvSpPr>
        <p:spPr>
          <a:xfrm>
            <a:off x="6124561" y="2692866"/>
            <a:ext cx="3523615" cy="3248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47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&gt;</a:t>
            </a:r>
            <a:r>
              <a:rPr sz="17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“描物”角度：分析该字词</a:t>
            </a:r>
            <a:r>
              <a:rPr sz="1700" b="1" kern="0" spc="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突出</a:t>
            </a:r>
            <a:endParaRPr lang="KaiTi" altLang="KaiTi" sz="1700"/>
          </a:p>
          <a:p>
            <a:pPr marL="326390" algn="l" rtl="0" eaLnBrk="0">
              <a:lnSpc>
                <a:spcPts val="2750"/>
              </a:lnSpc>
            </a:pPr>
            <a:r>
              <a:rPr sz="1700" b="1" kern="0" spc="-7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景物特点方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面的作用。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725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&gt;</a:t>
            </a:r>
            <a:r>
              <a:rPr sz="17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“造境”角度：分析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该字词</a:t>
            </a:r>
            <a:r>
              <a:rPr sz="1700" b="1" kern="0" spc="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营造</a:t>
            </a:r>
            <a:endParaRPr lang="KaiTi" altLang="KaiTi" sz="1700"/>
          </a:p>
          <a:p>
            <a:pPr marL="326390" algn="l" rtl="0" eaLnBrk="0">
              <a:lnSpc>
                <a:spcPts val="2600"/>
              </a:lnSpc>
            </a:pPr>
            <a:r>
              <a:rPr sz="1700" b="1" kern="0" spc="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意境(氛围)</a:t>
            </a:r>
            <a:r>
              <a:rPr sz="1700" kern="0" spc="-26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方面的作用。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825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&gt;</a:t>
            </a:r>
            <a:r>
              <a:rPr sz="1700" kern="0" spc="2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“写人”角度：分析该字词</a:t>
            </a:r>
            <a:r>
              <a:rPr sz="1700" kern="0" spc="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表现</a:t>
            </a:r>
            <a:endParaRPr lang="KaiTi" altLang="KaiTi" sz="1700"/>
          </a:p>
          <a:p>
            <a:pPr marL="297815" algn="l" rtl="0" eaLnBrk="0">
              <a:lnSpc>
                <a:spcPts val="2599"/>
              </a:lnSpc>
            </a:pPr>
            <a:r>
              <a:rPr sz="1700" kern="0" spc="-6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人物形象</a:t>
            </a: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的作用。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925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&gt;</a:t>
            </a:r>
            <a:r>
              <a:rPr sz="1700" kern="0" spc="2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“抒情”角度：分析该字词</a:t>
            </a:r>
            <a:r>
              <a:rPr sz="1700" b="1" kern="0" spc="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传情</a:t>
            </a:r>
            <a:endParaRPr lang="KaiTi" altLang="KaiTi" sz="1700"/>
          </a:p>
          <a:p>
            <a:pPr marL="326390" algn="l" rtl="0" eaLnBrk="0">
              <a:lnSpc>
                <a:spcPts val="2649"/>
              </a:lnSpc>
            </a:pPr>
            <a:r>
              <a:rPr sz="1700" b="1" kern="0" spc="-11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达意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方面的作用。</a:t>
            </a:r>
            <a:endParaRPr lang="KaiTi" altLang="KaiTi" sz="1700"/>
          </a:p>
          <a:p>
            <a:pPr marL="12700" algn="l" rtl="0" eaLnBrk="0">
              <a:lnSpc>
                <a:spcPct val="87000"/>
              </a:lnSpc>
              <a:spcBef>
                <a:spcPts val="825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&gt;</a:t>
            </a:r>
            <a:r>
              <a:rPr sz="1700" kern="0" spc="2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“艺术”角度：分析该字词</a:t>
            </a:r>
            <a:r>
              <a:rPr sz="1700" kern="0" spc="5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技巧</a:t>
            </a:r>
            <a:endParaRPr lang="KaiTi" altLang="KaiTi" sz="1700"/>
          </a:p>
          <a:p>
            <a:pPr marL="323850" algn="l" rtl="0" eaLnBrk="0">
              <a:lnSpc>
                <a:spcPts val="2599"/>
              </a:lnSpc>
            </a:pPr>
            <a:r>
              <a:rPr sz="1700" kern="0" spc="-40">
                <a:solidFill>
                  <a:srgbClr val="A5000A">
                    <a:alpha val="100000"/>
                  </a:srgbClr>
                </a:solidFill>
                <a:latin typeface="KaiTi"/>
                <a:ea typeface="KaiTi"/>
                <a:cs typeface="KaiTi"/>
              </a:rPr>
              <a:t>运用或感染读者</a:t>
            </a: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的作用。</a:t>
            </a:r>
            <a:endParaRPr lang="KaiTi" altLang="KaiTi" sz="1700"/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584" y="1254120"/>
            <a:ext cx="2038375" cy="1015993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9793072" y="2348460"/>
            <a:ext cx="476884" cy="167449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62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3100" kern="0" spc="140">
                <a:solidFill>
                  <a:srgbClr val="4B7D2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分析角度</a:t>
            </a:r>
            <a:endParaRPr lang="SimHei" altLang="SimHei" sz="3100"/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6" name="textbox 216"/>
          <p:cNvSpPr/>
          <p:nvPr/>
        </p:nvSpPr>
        <p:spPr>
          <a:xfrm>
            <a:off x="5159375" y="2596263"/>
            <a:ext cx="4904740" cy="3469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832"/>
              </a:lnSpc>
            </a:pPr>
            <a:endParaRPr lang="Arial" altLang="Arial" sz="100"/>
          </a:p>
          <a:p>
            <a:pPr marL="431165" algn="l" rtl="0" eaLnBrk="0">
              <a:lnSpc>
                <a:spcPct val="95000"/>
              </a:lnSpc>
            </a:pPr>
            <a:r>
              <a:rPr sz="17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步骤一：释含义。</a:t>
            </a:r>
            <a:endParaRPr lang="SimSun" altLang="SimSun" sz="1700"/>
          </a:p>
          <a:p>
            <a:pPr marL="513715" algn="l" rtl="0" eaLnBrk="0">
              <a:lnSpc>
                <a:spcPct val="95000"/>
              </a:lnSpc>
              <a:spcBef>
                <a:spcPts val="853"/>
              </a:spcBef>
            </a:pP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“背”是背着，也就是方向相反。</a:t>
            </a:r>
            <a:endParaRPr lang="KaiTi" altLang="KaiTi" sz="1700"/>
          </a:p>
          <a:p>
            <a:pPr algn="r" rtl="0" eaLnBrk="0">
              <a:lnSpc>
                <a:spcPct val="83000"/>
              </a:lnSpc>
              <a:spcBef>
                <a:spcPts val="926"/>
              </a:spcBef>
            </a:pP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步骤二：扣文本.将该字放入句中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理解，简述</a:t>
            </a:r>
            <a:endParaRPr lang="SimSun" altLang="SimSun" sz="1700"/>
          </a:p>
          <a:p>
            <a:pPr marL="31115" algn="l" rtl="0" eaLnBrk="0">
              <a:lnSpc>
                <a:spcPts val="2855"/>
              </a:lnSpc>
            </a:pP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该句内容(描景象)</a:t>
            </a:r>
            <a:endParaRPr lang="SimSun" altLang="SimSun" sz="1700"/>
          </a:p>
          <a:p>
            <a:pPr marL="431165" algn="l" rtl="0" eaLnBrk="0">
              <a:lnSpc>
                <a:spcPct val="87000"/>
              </a:lnSpc>
              <a:spcBef>
                <a:spcPts val="1037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诗人独自一人朝着与返乡的大雁相反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的方向前</a:t>
            </a:r>
            <a:endParaRPr lang="KaiTi" altLang="KaiTi" sz="1700"/>
          </a:p>
          <a:p>
            <a:pPr marL="12700" algn="l" rtl="0" eaLnBrk="0">
              <a:lnSpc>
                <a:spcPts val="2795"/>
              </a:lnSpc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行</a:t>
            </a:r>
            <a:r>
              <a:rPr sz="12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。</a:t>
            </a:r>
            <a:endParaRPr lang="KaiTi" altLang="KaiTi" sz="1200"/>
          </a:p>
          <a:p>
            <a:pPr marL="431165" algn="l" rtl="0" eaLnBrk="0">
              <a:lnSpc>
                <a:spcPct val="83000"/>
              </a:lnSpc>
              <a:spcBef>
                <a:spcPts val="1100"/>
              </a:spcBef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步骤三：谈效果：从手法、意境、情感、作用</a:t>
            </a:r>
            <a:endParaRPr lang="SimSun" altLang="SimSun" sz="1700"/>
          </a:p>
          <a:p>
            <a:pPr marL="31115" algn="l" rtl="0" eaLnBrk="0">
              <a:lnSpc>
                <a:spcPts val="2844"/>
              </a:lnSpc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等角度分析该字的表达效果。</a:t>
            </a:r>
            <a:endParaRPr lang="SimSun" altLang="SimSun" sz="1700"/>
          </a:p>
          <a:p>
            <a:pPr marL="462915" algn="l" rtl="0" eaLnBrk="0">
              <a:lnSpc>
                <a:spcPct val="87000"/>
              </a:lnSpc>
              <a:spcBef>
                <a:spcPts val="1092"/>
              </a:spcBef>
            </a:pP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用返乡的雁</a:t>
            </a:r>
            <a:r>
              <a:rPr sz="1700" kern="0" spc="30">
                <a:solidFill>
                  <a:srgbClr val="C00417">
                    <a:alpha val="100000"/>
                  </a:srgbClr>
                </a:solidFill>
                <a:latin typeface="KaiTi"/>
                <a:ea typeface="KaiTi"/>
                <a:cs typeface="KaiTi"/>
              </a:rPr>
              <a:t>反衬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出客居边塞的诗人孤独寂寞的</a:t>
            </a:r>
            <a:endParaRPr lang="KaiTi" altLang="KaiTi" sz="1700"/>
          </a:p>
          <a:p>
            <a:pPr marL="31115" algn="l" rtl="0" eaLnBrk="0">
              <a:lnSpc>
                <a:spcPts val="2806"/>
              </a:lnSpc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飘泊之感和浓重的思乡之情。</a:t>
            </a:r>
            <a:endParaRPr lang="KaiTi" altLang="KaiTi" sz="1700"/>
          </a:p>
        </p:txBody>
      </p:sp>
      <p:sp>
        <p:nvSpPr>
          <p:cNvPr id="218" name="textbox 218"/>
          <p:cNvSpPr/>
          <p:nvPr/>
        </p:nvSpPr>
        <p:spPr>
          <a:xfrm>
            <a:off x="492133" y="2581334"/>
            <a:ext cx="3660775" cy="31553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26"/>
              </a:lnSpc>
            </a:pPr>
            <a:endParaRPr lang="Arial" altLang="Arial" sz="100"/>
          </a:p>
          <a:p>
            <a:pPr marL="135889" algn="l" rtl="0" eaLnBrk="0">
              <a:lnSpc>
                <a:spcPct val="83000"/>
              </a:lnSpc>
            </a:pPr>
            <a:r>
              <a:rPr sz="1700" b="1" kern="0" spc="-5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〔赏析〕</a:t>
            </a:r>
            <a:r>
              <a:rPr sz="17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请赏析“独向长空背雁行”</a:t>
            </a:r>
            <a:endParaRPr lang="SimSun" altLang="SimSun" sz="1700"/>
          </a:p>
          <a:p>
            <a:pPr marL="12700" algn="l" rtl="0" eaLnBrk="0">
              <a:lnSpc>
                <a:spcPts val="2867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中“背”字的表达效果。  (3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分)</a:t>
            </a:r>
            <a:endParaRPr lang="SimSun" altLang="SimSun" sz="17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1510664" algn="l" rtl="0" eaLnBrk="0">
              <a:lnSpc>
                <a:spcPct val="83000"/>
              </a:lnSpc>
              <a:spcBef>
                <a:spcPts val="512"/>
              </a:spcBef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早  发</a:t>
            </a:r>
            <a:endParaRPr lang="SimSun" altLang="SimSun" sz="1700"/>
          </a:p>
          <a:p>
            <a:pPr marL="1631314" algn="l" rtl="0" eaLnBrk="0">
              <a:lnSpc>
                <a:spcPts val="2743"/>
              </a:lnSpc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罗邺</a:t>
            </a:r>
            <a:endParaRPr lang="SimSun" altLang="SimSun" sz="1700"/>
          </a:p>
          <a:p>
            <a:pPr marL="69214" algn="l" rtl="0" eaLnBrk="0">
              <a:lnSpc>
                <a:spcPct val="87000"/>
              </a:lnSpc>
              <a:spcBef>
                <a:spcPts val="1082"/>
              </a:spcBef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一点灯残鲁酒醒，已携孤剑事离程。</a:t>
            </a:r>
            <a:endParaRPr lang="KaiTi" altLang="KaiTi" sz="1700"/>
          </a:p>
          <a:p>
            <a:pPr marL="69214" algn="l" rtl="0" eaLnBrk="0">
              <a:lnSpc>
                <a:spcPct val="142000"/>
              </a:lnSpc>
              <a:spcBef>
                <a:spcPts val="29"/>
              </a:spcBef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愁看飞雪闻鸡唱，独向长空背</a:t>
            </a: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雁行。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白草近关微有路，浊河连底冻</a:t>
            </a: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无声。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此中来往本迢递，况是驱羸客</a:t>
            </a: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塞城。</a:t>
            </a:r>
            <a:endParaRPr lang="KaiTi" altLang="KaiTi" sz="1700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6208" y="1336707"/>
            <a:ext cx="2000307" cy="9778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505950" cy="641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https://d.book118.com/587041126122006051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221</Paragraphs>
  <Slides>28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9">
      <vt:lpstr>Arial</vt:lpstr>
      <vt:lpstr>Calibri</vt:lpstr>
      <vt:lpstr>SimHei</vt:lpstr>
      <vt:lpstr>SimSun</vt:lpstr>
      <vt:lpstr>KaiTi</vt:lpstr>
      <vt:lpstr>YouYuan</vt:lpstr>
      <vt:lpstr>STXingkai</vt:lpstr>
      <vt:lpstr>Times New Roman</vt:lpstr>
      <vt:lpstr>FangSong</vt:lpstr>
      <vt:lpstr>LiSu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2024-09-24T19:38:39.249</cp:lastPrinted>
  <dcterms:created xsi:type="dcterms:W3CDTF">2024-09-24T11:38:39Z</dcterms:created>
  <dcterms:modified xsi:type="dcterms:W3CDTF">2024-09-24T11:38:40Z</dcterms:modified>
</cp:coreProperties>
</file>