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A07AD-61CB-4D89-8A63-56BD8117A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24DAB-0BF4-4D8E-A2D2-497C6365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FE45F-B4DD-453E-AF12-D7E3D6AB0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AA78E-58D5-4026-AE13-4C47D4A8F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FC774-3580-4374-AB47-5D1B4D70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26C8F-9B96-49B3-8A37-99A6EE00C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BF1DD-D4B6-4E41-B7DD-7104FD063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A5480-4A27-4245-87B4-340596843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57F06-9451-4998-BF14-A30E6D710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67040-1216-495F-935B-04BD6ED93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22AF9-0161-4AC4-A45D-C3C2429E5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4126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400418" y="2108881"/>
            <a:ext cx="6193154" cy="168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26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400" spc="-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外卖市场</a:t>
            </a:r>
            <a:r>
              <a:rPr sz="54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年数据分析</a:t>
            </a:r>
            <a:endParaRPr lang="Microsoft YaHei" altLang="Microsoft YaHei" sz="5400"/>
          </a:p>
          <a:p>
            <a:pPr marL="2419171" algn="l" rtl="0" eaLnBrk="0">
              <a:lnSpc>
                <a:spcPts val="7711"/>
              </a:lnSpc>
            </a:pPr>
            <a:r>
              <a:rPr sz="5400" spc="-3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400" spc="-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604499" y="2340424"/>
            <a:ext cx="3870325" cy="27901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外卖数据统计分析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市场存在的问题与挑战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65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市场发展建议与展望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5476367" y="526023"/>
            <a:ext cx="1318260" cy="751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6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400" spc="-3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400" spc="-3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5598234" y="2169678"/>
            <a:ext cx="1026794" cy="2039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6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66167" algn="l" rtl="0" eaLnBrk="0">
              <a:lnSpc>
                <a:spcPct val="90000"/>
              </a:lnSpc>
              <a:spcBef>
                <a:spcPts val="4"/>
              </a:spcBef>
            </a:pPr>
            <a:r>
              <a:rPr sz="3600" spc="-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6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3400" y="1498600"/>
            <a:ext cx="4453159" cy="4453159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5303897" y="1500306"/>
            <a:ext cx="1289642" cy="4453160"/>
            <a:chExt cx="1289642" cy="4453160"/>
          </a:xfrm>
        </p:grpSpPr>
        <p:sp>
          <p:nvSpPr>
            <p:cNvPr id="10" name="path"/>
            <p:cNvSpPr/>
            <p:nvPr/>
          </p:nvSpPr>
          <p:spPr>
            <a:xfrm>
              <a:off x="0" y="0"/>
              <a:ext cx="1289642" cy="4453160"/>
            </a:xfrm>
            <a:custGeom>
              <a:rect l="0" t="0" r="0" b="0"/>
              <a:pathLst>
                <a:path w="2030" h="7011">
                  <a:moveTo>
                    <a:pt x="0" y="0"/>
                  </a:moveTo>
                  <a:lnTo>
                    <a:pt x="2030" y="0"/>
                  </a:lnTo>
                  <a:lnTo>
                    <a:pt x="2030" y="7012"/>
                  </a:lnTo>
                  <a:lnTo>
                    <a:pt x="0" y="70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434509" y="490904"/>
              <a:ext cx="400570" cy="3451964"/>
            </a:xfrm>
            <a:custGeom>
              <a:rect l="0" t="0" r="0" b="0"/>
              <a:pathLst>
                <a:path w="630" h="5436">
                  <a:moveTo>
                    <a:pt x="619" y="519"/>
                  </a:moveTo>
                  <a:lnTo>
                    <a:pt x="619" y="558"/>
                  </a:lnTo>
                  <a:lnTo>
                    <a:pt x="42" y="558"/>
                  </a:lnTo>
                  <a:lnTo>
                    <a:pt x="42" y="519"/>
                  </a:lnTo>
                  <a:lnTo>
                    <a:pt x="42" y="519"/>
                  </a:lnTo>
                  <a:cubicBezTo>
                    <a:pt x="42" y="519"/>
                    <a:pt x="30" y="497"/>
                    <a:pt x="97" y="445"/>
                  </a:cubicBezTo>
                  <a:lnTo>
                    <a:pt x="97" y="445"/>
                  </a:lnTo>
                  <a:cubicBezTo>
                    <a:pt x="164" y="393"/>
                    <a:pt x="155" y="259"/>
                    <a:pt x="155" y="169"/>
                  </a:cubicBezTo>
                  <a:lnTo>
                    <a:pt x="155" y="169"/>
                  </a:lnTo>
                  <a:cubicBezTo>
                    <a:pt x="155" y="78"/>
                    <a:pt x="311" y="76"/>
                    <a:pt x="311" y="76"/>
                  </a:cubicBezTo>
                  <a:lnTo>
                    <a:pt x="311" y="76"/>
                  </a:lnTo>
                  <a:lnTo>
                    <a:pt x="316" y="76"/>
                  </a:lnTo>
                  <a:lnTo>
                    <a:pt x="316" y="76"/>
                  </a:lnTo>
                  <a:cubicBezTo>
                    <a:pt x="316" y="76"/>
                    <a:pt x="316" y="75"/>
                    <a:pt x="316" y="61"/>
                  </a:cubicBezTo>
                  <a:lnTo>
                    <a:pt x="316" y="61"/>
                  </a:lnTo>
                  <a:cubicBezTo>
                    <a:pt x="316" y="52"/>
                    <a:pt x="279" y="19"/>
                    <a:pt x="279" y="19"/>
                  </a:cubicBezTo>
                  <a:lnTo>
                    <a:pt x="279" y="19"/>
                  </a:lnTo>
                  <a:lnTo>
                    <a:pt x="278" y="0"/>
                  </a:lnTo>
                  <a:lnTo>
                    <a:pt x="383" y="0"/>
                  </a:lnTo>
                  <a:lnTo>
                    <a:pt x="383" y="20"/>
                  </a:lnTo>
                  <a:lnTo>
                    <a:pt x="383" y="20"/>
                  </a:lnTo>
                  <a:cubicBezTo>
                    <a:pt x="383" y="20"/>
                    <a:pt x="342" y="53"/>
                    <a:pt x="342" y="63"/>
                  </a:cubicBezTo>
                  <a:lnTo>
                    <a:pt x="342" y="63"/>
                  </a:lnTo>
                  <a:cubicBezTo>
                    <a:pt x="342" y="72"/>
                    <a:pt x="342" y="75"/>
                    <a:pt x="342" y="76"/>
                  </a:cubicBezTo>
                  <a:lnTo>
                    <a:pt x="342" y="76"/>
                  </a:lnTo>
                  <a:lnTo>
                    <a:pt x="351" y="76"/>
                  </a:lnTo>
                  <a:lnTo>
                    <a:pt x="351" y="76"/>
                  </a:lnTo>
                  <a:cubicBezTo>
                    <a:pt x="351" y="76"/>
                    <a:pt x="507" y="78"/>
                    <a:pt x="507" y="169"/>
                  </a:cubicBezTo>
                  <a:lnTo>
                    <a:pt x="507" y="169"/>
                  </a:lnTo>
                  <a:cubicBezTo>
                    <a:pt x="507" y="259"/>
                    <a:pt x="498" y="393"/>
                    <a:pt x="565" y="445"/>
                  </a:cubicBezTo>
                  <a:lnTo>
                    <a:pt x="565" y="445"/>
                  </a:lnTo>
                  <a:cubicBezTo>
                    <a:pt x="632" y="497"/>
                    <a:pt x="619" y="519"/>
                    <a:pt x="619" y="519"/>
                  </a:cubicBezTo>
                  <a:moveTo>
                    <a:pt x="397" y="578"/>
                  </a:moveTo>
                  <a:cubicBezTo>
                    <a:pt x="397" y="608"/>
                    <a:pt x="367" y="640"/>
                    <a:pt x="331" y="640"/>
                  </a:cubicBezTo>
                  <a:lnTo>
                    <a:pt x="331" y="640"/>
                  </a:lnTo>
                  <a:cubicBezTo>
                    <a:pt x="295" y="640"/>
                    <a:pt x="265" y="608"/>
                    <a:pt x="265" y="578"/>
                  </a:cubicBezTo>
                  <a:lnTo>
                    <a:pt x="265" y="578"/>
                  </a:lnTo>
                  <a:cubicBezTo>
                    <a:pt x="265" y="579"/>
                    <a:pt x="397" y="578"/>
                    <a:pt x="397" y="578"/>
                  </a:cubicBezTo>
                </a:path>
                <a:path w="630" h="5436">
                  <a:moveTo>
                    <a:pt x="231" y="2964"/>
                  </a:moveTo>
                  <a:lnTo>
                    <a:pt x="81" y="2964"/>
                  </a:lnTo>
                  <a:lnTo>
                    <a:pt x="81" y="2964"/>
                  </a:lnTo>
                  <a:cubicBezTo>
                    <a:pt x="48" y="2964"/>
                    <a:pt x="21" y="2937"/>
                    <a:pt x="21" y="2904"/>
                  </a:cubicBezTo>
                  <a:lnTo>
                    <a:pt x="21" y="2904"/>
                  </a:lnTo>
                  <a:lnTo>
                    <a:pt x="21" y="2904"/>
                  </a:lnTo>
                  <a:lnTo>
                    <a:pt x="21" y="2513"/>
                  </a:lnTo>
                  <a:lnTo>
                    <a:pt x="21" y="2513"/>
                  </a:lnTo>
                  <a:cubicBezTo>
                    <a:pt x="21" y="2480"/>
                    <a:pt x="48" y="2453"/>
                    <a:pt x="81" y="2453"/>
                  </a:cubicBezTo>
                  <a:lnTo>
                    <a:pt x="81" y="2453"/>
                  </a:lnTo>
                  <a:lnTo>
                    <a:pt x="561" y="2453"/>
                  </a:lnTo>
                  <a:lnTo>
                    <a:pt x="561" y="2453"/>
                  </a:lnTo>
                  <a:cubicBezTo>
                    <a:pt x="595" y="2453"/>
                    <a:pt x="622" y="2480"/>
                    <a:pt x="622" y="2513"/>
                  </a:cubicBezTo>
                  <a:lnTo>
                    <a:pt x="622" y="2513"/>
                  </a:lnTo>
                  <a:lnTo>
                    <a:pt x="622" y="2513"/>
                  </a:lnTo>
                  <a:lnTo>
                    <a:pt x="622" y="2904"/>
                  </a:lnTo>
                  <a:lnTo>
                    <a:pt x="622" y="2904"/>
                  </a:lnTo>
                  <a:cubicBezTo>
                    <a:pt x="622" y="2937"/>
                    <a:pt x="595" y="2964"/>
                    <a:pt x="561" y="2964"/>
                  </a:cubicBezTo>
                  <a:lnTo>
                    <a:pt x="561" y="2964"/>
                  </a:lnTo>
                  <a:lnTo>
                    <a:pt x="561" y="2964"/>
                  </a:lnTo>
                  <a:lnTo>
                    <a:pt x="411" y="2964"/>
                  </a:lnTo>
                  <a:lnTo>
                    <a:pt x="531" y="3024"/>
                  </a:lnTo>
                  <a:lnTo>
                    <a:pt x="531" y="3054"/>
                  </a:lnTo>
                  <a:lnTo>
                    <a:pt x="111" y="3054"/>
                  </a:lnTo>
                  <a:lnTo>
                    <a:pt x="111" y="3024"/>
                  </a:lnTo>
                  <a:lnTo>
                    <a:pt x="231" y="2964"/>
                  </a:lnTo>
                  <a:close/>
                  <a:moveTo>
                    <a:pt x="81" y="2513"/>
                  </a:moveTo>
                  <a:lnTo>
                    <a:pt x="81" y="2843"/>
                  </a:lnTo>
                  <a:lnTo>
                    <a:pt x="561" y="2843"/>
                  </a:lnTo>
                  <a:lnTo>
                    <a:pt x="561" y="2513"/>
                  </a:lnTo>
                  <a:lnTo>
                    <a:pt x="81" y="2513"/>
                  </a:lnTo>
                  <a:close/>
                </a:path>
                <a:path w="630" h="5436">
                  <a:moveTo>
                    <a:pt x="0" y="5012"/>
                  </a:moveTo>
                  <a:lnTo>
                    <a:pt x="312" y="4831"/>
                  </a:lnTo>
                  <a:lnTo>
                    <a:pt x="624" y="5012"/>
                  </a:lnTo>
                  <a:lnTo>
                    <a:pt x="624" y="5073"/>
                  </a:lnTo>
                  <a:lnTo>
                    <a:pt x="0" y="5073"/>
                  </a:lnTo>
                  <a:lnTo>
                    <a:pt x="0" y="5012"/>
                  </a:lnTo>
                  <a:close/>
                  <a:moveTo>
                    <a:pt x="0" y="5375"/>
                  </a:moveTo>
                  <a:lnTo>
                    <a:pt x="624" y="5375"/>
                  </a:lnTo>
                  <a:lnTo>
                    <a:pt x="624" y="5436"/>
                  </a:lnTo>
                  <a:lnTo>
                    <a:pt x="0" y="5436"/>
                  </a:lnTo>
                  <a:lnTo>
                    <a:pt x="0" y="5375"/>
                  </a:lnTo>
                  <a:close/>
                  <a:moveTo>
                    <a:pt x="62" y="5315"/>
                  </a:moveTo>
                  <a:lnTo>
                    <a:pt x="561" y="5315"/>
                  </a:lnTo>
                  <a:lnTo>
                    <a:pt x="561" y="5375"/>
                  </a:lnTo>
                  <a:lnTo>
                    <a:pt x="62" y="5375"/>
                  </a:lnTo>
                  <a:lnTo>
                    <a:pt x="62" y="5315"/>
                  </a:lnTo>
                  <a:close/>
                  <a:moveTo>
                    <a:pt x="62" y="5073"/>
                  </a:moveTo>
                  <a:lnTo>
                    <a:pt x="187" y="5073"/>
                  </a:lnTo>
                  <a:lnTo>
                    <a:pt x="187" y="5315"/>
                  </a:lnTo>
                  <a:lnTo>
                    <a:pt x="62" y="5315"/>
                  </a:lnTo>
                  <a:lnTo>
                    <a:pt x="62" y="5073"/>
                  </a:lnTo>
                  <a:close/>
                  <a:moveTo>
                    <a:pt x="249" y="5073"/>
                  </a:moveTo>
                  <a:lnTo>
                    <a:pt x="374" y="5073"/>
                  </a:lnTo>
                  <a:lnTo>
                    <a:pt x="374" y="5315"/>
                  </a:lnTo>
                  <a:lnTo>
                    <a:pt x="249" y="5315"/>
                  </a:lnTo>
                  <a:lnTo>
                    <a:pt x="249" y="5073"/>
                  </a:lnTo>
                  <a:close/>
                  <a:moveTo>
                    <a:pt x="436" y="5073"/>
                  </a:moveTo>
                  <a:lnTo>
                    <a:pt x="561" y="5073"/>
                  </a:lnTo>
                  <a:lnTo>
                    <a:pt x="561" y="5315"/>
                  </a:lnTo>
                  <a:lnTo>
                    <a:pt x="436" y="5315"/>
                  </a:lnTo>
                  <a:lnTo>
                    <a:pt x="436" y="50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textbox 12"/>
          <p:cNvSpPr/>
          <p:nvPr/>
        </p:nvSpPr>
        <p:spPr>
          <a:xfrm>
            <a:off x="6931775" y="1750329"/>
            <a:ext cx="3832859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indent="8763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随着现代生活节奏的加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快，外卖服务逐渐成为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常生活中的重要组成部分。外卖市场的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规模不断扩大，竞争也日益激烈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6931585" y="4892876"/>
            <a:ext cx="3832859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对外卖服务的需求呈现出多样化、个性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化的特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点，对品质、口感、配送速度等方面要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求越来越高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6930061" y="3302496"/>
            <a:ext cx="383476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74"/>
              </a:lnSpc>
            </a:pPr>
            <a:endParaRPr lang="Arial" altLang="Arial" sz="100"/>
          </a:p>
          <a:p>
            <a:pPr marL="12700" indent="10476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发展，外卖平台的数量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不断增加，为消费者提供了更多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的选择。</a:t>
            </a:r>
            <a:endParaRPr lang="Microsoft YaHei" altLang="Microsoft YaHei" sz="1500"/>
          </a:p>
        </p:txBody>
      </p:sp>
      <p:sp>
        <p:nvSpPr>
          <p:cNvPr id="15" name="textbox 15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37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0B6B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0B6B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3490F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41" name="textbox 41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08478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42" name="textbox 42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3490F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43" name="textbox 43"/>
          <p:cNvSpPr/>
          <p:nvPr/>
        </p:nvSpPr>
        <p:spPr>
          <a:xfrm>
            <a:off x="5926785" y="2418935"/>
            <a:ext cx="421449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卖市场进行全面的数据分析，了解市场现状和</a:t>
            </a:r>
            <a:endParaRPr lang="Microsoft YaHei" altLang="Microsoft YaHei" sz="1500"/>
          </a:p>
          <a:p>
            <a:pPr marL="1631758" algn="l" rtl="0" eaLnBrk="0">
              <a:lnSpc>
                <a:spcPts val="2683"/>
              </a:lnSpc>
            </a:pP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发展趋势。</a:t>
            </a:r>
            <a:endParaRPr lang="Microsoft YaHei" altLang="Microsoft YaHei" sz="1400"/>
          </a:p>
        </p:txBody>
      </p:sp>
      <p:sp>
        <p:nvSpPr>
          <p:cNvPr id="44" name="textbox 44"/>
          <p:cNvSpPr/>
          <p:nvPr/>
        </p:nvSpPr>
        <p:spPr>
          <a:xfrm>
            <a:off x="5925832" y="3872720"/>
            <a:ext cx="4215129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9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外卖消费者的需求和行为特点，为外卖企业提</a:t>
            </a:r>
            <a:endParaRPr lang="Microsoft YaHei" altLang="Microsoft YaHei" sz="1500"/>
          </a:p>
          <a:p>
            <a:pPr marL="1345437" algn="l" rtl="0" eaLnBrk="0">
              <a:lnSpc>
                <a:spcPts val="2687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供市场策略建议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5" name="textbox 45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6" name="textbox 66"/>
          <p:cNvSpPr/>
          <p:nvPr/>
        </p:nvSpPr>
        <p:spPr>
          <a:xfrm>
            <a:off x="5832106" y="5532262"/>
            <a:ext cx="4367529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评估外卖市场的竞争格局，为投资者提供决策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4714900" y="2173031"/>
            <a:ext cx="2765425" cy="2040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896034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外卖市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场概述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6085539" y="1487973"/>
            <a:ext cx="5549265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03"/>
              </a:lnSpc>
            </a:pPr>
            <a:endParaRPr lang="Arial" altLang="Arial" sz="100"/>
          </a:p>
          <a:p>
            <a:pPr marL="1569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</a:t>
            </a:r>
            <a:endParaRPr lang="Microsoft YaHei" altLang="Microsoft YaHei" sz="2300"/>
          </a:p>
          <a:p>
            <a:pPr marL="14604" indent="-1904" algn="l" rtl="0" eaLnBrk="0">
              <a:lnSpc>
                <a:spcPct val="122000"/>
              </a:lnSpc>
              <a:spcBef>
                <a:spcPts val="111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卖行业起源于20世纪末，最初以电话订购为主，商家通过电话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接受订单，配送主要由店家自行完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5690" algn="l" rtl="0" eaLnBrk="0">
              <a:lnSpc>
                <a:spcPct val="91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</a:t>
            </a:r>
            <a:endParaRPr lang="Microsoft YaHei" altLang="Microsoft YaHei" sz="2300"/>
          </a:p>
          <a:p>
            <a:pPr marL="13842" indent="9334" algn="l" rtl="0" eaLnBrk="0">
              <a:lnSpc>
                <a:spcPct val="122000"/>
              </a:lnSpc>
              <a:spcBef>
                <a:spcPts val="110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，外卖平台如雨后春笋般涌现，消费者可以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通过平台在线下单，配送逐渐专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5690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604" indent="-1904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卖行业经历了多轮洗牌，头部平台形成，行业格局稳定，技术和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管理不断创新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71" name="picture 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69006" y="1293634"/>
            <a:ext cx="4563023" cy="4563024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442263" y="318468"/>
            <a:ext cx="3837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tabLst>
                <a:tab pos="77850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市场发展历程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picture 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94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B6B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7" name="textbox 97"/>
          <p:cNvSpPr/>
          <p:nvPr/>
        </p:nvSpPr>
        <p:spPr>
          <a:xfrm>
            <a:off x="1174257" y="1651491"/>
            <a:ext cx="4406265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93"/>
              </a:lnSpc>
            </a:pPr>
            <a:endParaRPr lang="Arial" altLang="Arial" sz="100"/>
          </a:p>
          <a:p>
            <a:pPr marL="17958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  <a:endParaRPr lang="Microsoft YaHei" altLang="Microsoft YaHei" sz="1800"/>
          </a:p>
          <a:p>
            <a:pPr marL="27178" indent="-14478" algn="l" rtl="0" eaLnBrk="0">
              <a:lnSpc>
                <a:spcPct val="122000"/>
              </a:lnSpc>
              <a:spcBef>
                <a:spcPts val="124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卖用户规模持续增长，覆盖人群广泛，从年轻人到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中老年人都有涉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9786" algn="l" rtl="0" eaLnBrk="0">
              <a:lnSpc>
                <a:spcPct val="91000"/>
              </a:lnSpc>
              <a:spcBef>
                <a:spcPts val="548"/>
              </a:spcBef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1800"/>
          </a:p>
          <a:p>
            <a:pPr marL="15176" indent="-2476" algn="l" rtl="0" eaLnBrk="0">
              <a:lnSpc>
                <a:spcPct val="122000"/>
              </a:lnSpc>
              <a:spcBef>
                <a:spcPts val="124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卖市场规模不断扩大，占餐饮业总营业额的比例逐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年上升。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986" algn="l" rtl="0" eaLnBrk="0">
              <a:lnSpc>
                <a:spcPct val="91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3462" indent="-762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卖市场呈现双寡头格局，两大头部平台占据市场份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额较大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8" name="textbox 98"/>
          <p:cNvSpPr/>
          <p:nvPr/>
        </p:nvSpPr>
        <p:spPr>
          <a:xfrm>
            <a:off x="1208634" y="377885"/>
            <a:ext cx="3070860" cy="443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9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0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9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3" name="picture 1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125" name="textbox 125"/>
          <p:cNvSpPr/>
          <p:nvPr/>
        </p:nvSpPr>
        <p:spPr>
          <a:xfrm>
            <a:off x="863519" y="2093514"/>
            <a:ext cx="2383789" cy="1245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21"/>
              </a:lnSpc>
            </a:pPr>
            <a:endParaRPr lang="Arial" altLang="Arial" sz="100"/>
          </a:p>
          <a:p>
            <a:pPr marL="1435047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3557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5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的发展，外卖行业将更加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1300"/>
          </a:p>
          <a:p>
            <a:pPr algn="r" rtl="0" eaLnBrk="0">
              <a:lnSpc>
                <a:spcPts val="2425"/>
              </a:lnSpc>
            </a:pPr>
            <a:r>
              <a:rPr sz="13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化、个性化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6" name="textbox 126"/>
          <p:cNvSpPr/>
          <p:nvPr/>
        </p:nvSpPr>
        <p:spPr>
          <a:xfrm>
            <a:off x="9094875" y="2127290"/>
            <a:ext cx="2563495" cy="92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92"/>
              </a:lnSpc>
            </a:pPr>
            <a:endParaRPr lang="Arial" altLang="Arial" sz="100"/>
          </a:p>
          <a:p>
            <a:pPr marL="14472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社区化发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1500"/>
          </a:p>
          <a:p>
            <a:pPr marL="12700" algn="l" rtl="0" eaLnBrk="0">
              <a:lnSpc>
                <a:spcPct val="94000"/>
              </a:lnSpc>
              <a:spcBef>
                <a:spcPts val="1432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外卖平台将进一步融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76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为居民提供更加便捷的生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活服务。</a:t>
            </a:r>
            <a:endParaRPr lang="Microsoft YaHei" altLang="Microsoft YaHei" sz="1300"/>
          </a:p>
        </p:txBody>
      </p:sp>
      <p:sp>
        <p:nvSpPr>
          <p:cNvPr id="127" name="textbox 127"/>
          <p:cNvSpPr/>
          <p:nvPr/>
        </p:nvSpPr>
        <p:spPr>
          <a:xfrm>
            <a:off x="2021496" y="5237633"/>
            <a:ext cx="225234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09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消费者对食品品质和安全的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marL="14071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求越来越高，外卖平台将更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注重品质管控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8" name="textbox 128"/>
          <p:cNvSpPr/>
          <p:nvPr/>
        </p:nvSpPr>
        <p:spPr>
          <a:xfrm>
            <a:off x="442263" y="318468"/>
            <a:ext cx="3837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tabLst>
                <a:tab pos="77850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9" name="textbox 149"/>
          <p:cNvSpPr/>
          <p:nvPr/>
        </p:nvSpPr>
        <p:spPr>
          <a:xfrm>
            <a:off x="7897832" y="5189962"/>
            <a:ext cx="2561589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27"/>
              </a:lnSpc>
            </a:pPr>
            <a:endParaRPr lang="Arial" altLang="Arial" sz="100"/>
          </a:p>
          <a:p>
            <a:pPr marL="19135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随着环保意识的提升，外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业将更加注重环保和可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持续发展。</a:t>
            </a:r>
            <a:endParaRPr lang="Microsoft YaHei" altLang="Microsoft YaHei" sz="1300"/>
          </a:p>
        </p:txBody>
      </p:sp>
      <p:sp>
        <p:nvSpPr>
          <p:cNvPr id="150" name="textbox 150"/>
          <p:cNvSpPr/>
          <p:nvPr/>
        </p:nvSpPr>
        <p:spPr>
          <a:xfrm>
            <a:off x="9496974" y="4751557"/>
            <a:ext cx="823594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0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endParaRPr lang="Microsoft YaHei" altLang="Microsoft YaHei" sz="1500"/>
          </a:p>
        </p:txBody>
      </p:sp>
      <p:sp>
        <p:nvSpPr>
          <p:cNvPr id="151" name="textbox 151"/>
          <p:cNvSpPr/>
          <p:nvPr/>
        </p:nvSpPr>
        <p:spPr>
          <a:xfrm>
            <a:off x="2031069" y="4753757"/>
            <a:ext cx="814069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4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品质提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3" name="textbox 153"/>
          <p:cNvSpPr/>
          <p:nvPr/>
        </p:nvSpPr>
        <p:spPr>
          <a:xfrm>
            <a:off x="3806900" y="2173031"/>
            <a:ext cx="4587875" cy="2036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1804033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年度外卖数据统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计分析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55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textbox 156"/>
            <p:cNvSpPr/>
            <p:nvPr/>
          </p:nvSpPr>
          <p:spPr>
            <a:xfrm>
              <a:off x="371458" y="385824"/>
              <a:ext cx="2690495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019"/>
                </a:lnSpc>
              </a:pPr>
              <a:endParaRPr lang="Arial" altLang="Arial" sz="100"/>
            </a:p>
            <a:p>
              <a:pPr marL="392294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订单量区域分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2285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商业区、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学校和居民区是外卖订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单量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最多的区域，这些区域人口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密度高，外卖需求大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57" name="picture 15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6" name="group 2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58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71A6E6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textbox 159"/>
            <p:cNvSpPr/>
            <p:nvPr/>
          </p:nvSpPr>
          <p:spPr>
            <a:xfrm>
              <a:off x="370314" y="385528"/>
              <a:ext cx="2691764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328"/>
                </a:lnSpc>
              </a:pPr>
              <a:endParaRPr lang="Arial" altLang="Arial" sz="100"/>
            </a:p>
            <a:p>
              <a:pPr marL="24639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年度外卖订单量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</a:t>
              </a:r>
              <a:endParaRPr lang="Microsoft YaHei" altLang="Microsoft YaHei" sz="2300"/>
            </a:p>
            <a:p>
              <a:pPr algn="l" rtl="0" eaLnBrk="0">
                <a:lnSpc>
                  <a:spcPct val="163000"/>
                </a:lnSpc>
              </a:pPr>
              <a:endParaRPr lang="Arial" altLang="Arial" sz="1000"/>
            </a:p>
            <a:p>
              <a:pPr marL="1281624" algn="l" rtl="0" eaLnBrk="0">
                <a:lnSpc>
                  <a:spcPct val="92000"/>
                </a:lnSpc>
                <a:spcBef>
                  <a:spcPts val="701"/>
                </a:spcBef>
              </a:pP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</a:t>
              </a:r>
              <a:endParaRPr lang="Microsoft YaHei" altLang="Microsoft YaHei" sz="2300"/>
            </a:p>
            <a:p>
              <a:pPr marL="23558" algn="l" rtl="0" eaLnBrk="0">
                <a:lnSpc>
                  <a:spcPct val="83000"/>
                </a:lnSpc>
                <a:spcBef>
                  <a:spcPts val="126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随着消费者对外卖的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依赖程度增</a:t>
              </a:r>
              <a:endParaRPr lang="Microsoft YaHei" altLang="Microsoft YaHei" sz="1500"/>
            </a:p>
            <a:p>
              <a:pPr marL="14414" indent="-1714" algn="l" rtl="0" eaLnBrk="0">
                <a:lnSpc>
                  <a:spcPct val="154000"/>
                </a:lnSpc>
                <a:spcBef>
                  <a:spcPts val="1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，年度外卖订单量呈现出逐年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增长的趋势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0" name="picture 16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28" name="group 2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61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71A6E6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textbox 162"/>
            <p:cNvSpPr/>
            <p:nvPr/>
          </p:nvSpPr>
          <p:spPr>
            <a:xfrm>
              <a:off x="372029" y="384347"/>
              <a:ext cx="2690495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508"/>
                </a:lnSpc>
              </a:pPr>
              <a:endParaRPr lang="Arial" altLang="Arial" sz="100"/>
            </a:p>
            <a:p>
              <a:pPr marL="391722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订单量高峰时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段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3144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中午和晚餐时间是外卖订单量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时段，周末和节假日订单量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也有所增加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63" name="picture 16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64" name="textbox 16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年度外卖订单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量分析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86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CC8E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DDED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CC8E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E3E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DDED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DDED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5" name="textbox 195"/>
          <p:cNvSpPr/>
          <p:nvPr/>
        </p:nvSpPr>
        <p:spPr>
          <a:xfrm>
            <a:off x="4819689" y="1754173"/>
            <a:ext cx="283972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3ED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3ED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5690" algn="l" rtl="0" eaLnBrk="0">
              <a:lnSpc>
                <a:spcPct val="91000"/>
              </a:lnSpc>
              <a:spcBef>
                <a:spcPts val="69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消费额分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4223" indent="-1523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同地区和不同消费者的外卖消   </a:t>
            </a:r>
            <a:r>
              <a:rPr sz="1500" spc="-1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费额分</a:t>
            </a:r>
            <a:r>
              <a:rPr sz="1500" spc="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布存在差异，商业区和学   </a:t>
            </a:r>
            <a:r>
              <a:rPr sz="1500" spc="-3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校周边消费额相对较</a:t>
            </a:r>
            <a:r>
              <a:rPr sz="1500" spc="-1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500" spc="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6" name="textbox 196"/>
          <p:cNvSpPr/>
          <p:nvPr/>
        </p:nvSpPr>
        <p:spPr>
          <a:xfrm>
            <a:off x="8338732" y="1754173"/>
            <a:ext cx="2766695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3ED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3ED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91000"/>
              </a:lnSpc>
            </a:pPr>
            <a:endParaRPr lang="Arial" altLang="Arial" sz="1000"/>
          </a:p>
          <a:p>
            <a:pPr marL="16073" algn="l" rtl="0" eaLnBrk="0">
              <a:lnSpc>
                <a:spcPct val="118000"/>
              </a:lnSpc>
              <a:spcBef>
                <a:spcPts val="694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消费额与订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量关</a:t>
            </a:r>
            <a:r>
              <a:rPr sz="2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1714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量与消费额之间存在正相关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系，订单量越高，消费额也相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应增加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7" name="textbox 197"/>
          <p:cNvSpPr/>
          <p:nvPr/>
        </p:nvSpPr>
        <p:spPr>
          <a:xfrm>
            <a:off x="1282679" y="1738708"/>
            <a:ext cx="2691764" cy="2873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3ED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3ED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9529" indent="-1771" algn="l" rtl="0" eaLnBrk="0">
              <a:lnSpc>
                <a:spcPct val="116000"/>
              </a:lnSpc>
              <a:spcBef>
                <a:spcPts val="695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年度外卖消费额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2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10477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随着外卖市场的不断扩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大和消费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消费水平的提高，年度外卖消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费额呈现出逐年增长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442263" y="318468"/>
            <a:ext cx="4218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422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年度外卖消费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额分析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9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71A6E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0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71A6E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picture 2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222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71A6E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71A6E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6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71A6E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2878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228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textbox 229"/>
            <p:cNvSpPr/>
            <p:nvPr/>
          </p:nvSpPr>
          <p:spPr>
            <a:xfrm>
              <a:off x="345709" y="324399"/>
              <a:ext cx="3834765" cy="10604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536"/>
                </a:lnSpc>
              </a:pPr>
              <a:endParaRPr lang="Arial" altLang="Arial" sz="100"/>
            </a:p>
            <a:p>
              <a:pPr marL="19024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用户年龄结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</a:t>
              </a:r>
              <a:endParaRPr lang="Microsoft YaHei" altLang="Microsoft YaHei" sz="2100"/>
            </a:p>
            <a:p>
              <a:pPr algn="l" rtl="0" eaLnBrk="0">
                <a:lnSpc>
                  <a:spcPct val="101000"/>
                </a:lnSpc>
              </a:pPr>
              <a:endParaRPr lang="Arial" altLang="Arial" sz="1200"/>
            </a:p>
            <a:p>
              <a:pPr marL="23558" indent="-10858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卖用户主要以年轻人为主，其中学生和白领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阶层是主要用户群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30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1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textbox 232"/>
          <p:cNvSpPr/>
          <p:nvPr/>
        </p:nvSpPr>
        <p:spPr>
          <a:xfrm>
            <a:off x="442263" y="318468"/>
            <a:ext cx="4599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422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年度外卖用户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行为分析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3" name="textbox 253"/>
          <p:cNvSpPr/>
          <p:nvPr/>
        </p:nvSpPr>
        <p:spPr>
          <a:xfrm>
            <a:off x="7201413" y="2622619"/>
            <a:ext cx="383222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30"/>
              </a:lnSpc>
            </a:pPr>
            <a:endParaRPr lang="Arial" altLang="Arial" sz="100"/>
          </a:p>
          <a:p>
            <a:pPr marL="19749" indent="-7049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女性外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卖用户的比例略高于男性，但男性用户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的订单量和消费额相对较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4" name="textbox 254"/>
          <p:cNvSpPr/>
          <p:nvPr/>
        </p:nvSpPr>
        <p:spPr>
          <a:xfrm>
            <a:off x="2677017" y="5062733"/>
            <a:ext cx="627189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部分用户对外卖平台存在较高的忠诚度，会持续在同一个平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台上进行消费。</a:t>
            </a:r>
            <a:endParaRPr lang="Microsoft YaHei" altLang="Microsoft YaHei" sz="15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255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E3E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7" name="textbox 257"/>
          <p:cNvSpPr/>
          <p:nvPr/>
        </p:nvSpPr>
        <p:spPr>
          <a:xfrm>
            <a:off x="7205262" y="2087114"/>
            <a:ext cx="1618614" cy="314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用户性别差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</a:t>
            </a:r>
            <a:endParaRPr lang="Microsoft YaHei" altLang="Microsoft YaHei" sz="2100"/>
          </a:p>
        </p:txBody>
      </p:sp>
      <p:sp>
        <p:nvSpPr>
          <p:cNvPr id="258" name="textbox 258"/>
          <p:cNvSpPr/>
          <p:nvPr/>
        </p:nvSpPr>
        <p:spPr>
          <a:xfrm>
            <a:off x="2680675" y="4535840"/>
            <a:ext cx="1351914" cy="31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用户忠诚度</a:t>
            </a:r>
            <a:endParaRPr lang="Microsoft YaHei" altLang="Microsoft YaHei" sz="2100"/>
          </a:p>
        </p:txBody>
      </p:sp>
      <p:sp>
        <p:nvSpPr>
          <p:cNvPr id="259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https://d.book118.com/587054126102006051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2024-09-24T14:20:51.479</cp:lastPrinted>
  <dcterms:created xsi:type="dcterms:W3CDTF">2024-09-24T06:20:51Z</dcterms:created>
  <dcterms:modified xsi:type="dcterms:W3CDTF">2024-09-24T06:20:52Z</dcterms:modified>
</cp:coreProperties>
</file>