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F9B026-D311-4C56-8B5E-0D6A5E029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3901B-3DE5-4A66-89E9-1CD0F433F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FAE780-2738-461C-8AD3-BF7B5DB3F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A0F41D-B4F0-418A-B158-C726C2932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BE5714-474D-4A63-ACCC-E93D5AA129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C413FC-32C2-46C6-A7D5-9C47A2B257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A0DB41-A181-4B91-8CBA-6B3B1FF85A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E72A1E-DE62-449F-9D2C-BBD75E4951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8113B6-CD66-4E7A-8938-C206815C0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FC15C7-0C46-47C0-B194-F42BA305E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00A33-B69C-48F0-8571-0BF60EE5E9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4294967295"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5612203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快递企业安全生产双体系风险分级管控和隐患排查治理双重预防体系流程操作手册培训讲解\n## 1. 双重预防体系的基本概念及其重要性\n### 1.1 双重预防体系的定义与构成\n### 1.2 双重预防体系的核心理念\n### 1.3 双重预防体系在快递企业中的应用价值\n## 2. 快递企业安全生产风险分级管控\n### 2.1 风险识别与评估的方法与工具\n### 2.2 风险分级标准与管控策略\n### 2.3 风险监控与预警机制的建立与实施\n## 3. 快递企业隐患排查治理体系\n### 3.1 隐患排查方法与技巧\n### 3.2 隐患分类与治理措施\n### 3.3 隐患跟踪与验证流程\n## 4. 双重预防体系的实施步骤与关键要素\n### 4.1 双重预防体系实施的组织与资源保障\n### 4.2 双重预防体系实施的关键环节与流程\n### 4.3 双重预防体系实施的监督与持续改进\n## 5. 快递企业双重预防体系案例分析\n### 5.1 成功案例分析：某快递企业双重预防体系实施经验\n### 5.2 问题案例分析：某快递企业双重预防体系实施过程中的问题与挑战\n### 5.3 案例总结与启示：如何提升快递企业双重预防体系的实施效果\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7309" y="4341644"/>
            <a:ext cx="11264900" cy="996950"/>
          </a:xfrm>
        </p:spPr>
        <p:txBody>
          <a:bodyPr vert="horz" wrap="square" lIns="91440" tIns="45720" rIns="91440" bIns="45720" anchor="b">
            <a:spAutoFit/>
          </a:bodyPr>
          <a:lstStyle/>
          <a:p>
            <a:pPr>
              <a:buNone/>
            </a:pPr>
            <a:r>
              <a:rPr lang="zh-CN" sz="3300"/>
              <a:t>快递企业安全生产双体系风险分级管控和隐患排查治理双重预防体系流程操作手册培训讲解</a:t>
            </a:r>
            <a:endParaRPr/>
          </a:p>
        </p:txBody>
      </p:sp>
      <p:sp>
        <p:nvSpPr>
          <p:cNvPr id="3" name="副标题 2"/>
          <p:cNvSpPr>
            <a:spLocks noGrp="1"/>
          </p:cNvSpPr>
          <p:nvPr>
            <p:ph type="subTitle" idx="1"/>
          </p:nvPr>
        </p:nvSpPr>
        <p:spPr>
          <a:xfrm>
            <a:off x="11360568" y="5591814"/>
            <a:ext cx="292067" cy="341632"/>
          </a:xfrm>
        </p:spPr>
        <p:txBody>
          <a:bodyPr>
            <a:spAutoFit/>
          </a:bodyPr>
          <a:lstStyle/>
          <a:p>
            <a:pPr marL="0" indent="0">
              <a:buNone/>
            </a:pPr>
            <a:r>
              <a:rPr lang="en-US" smtClean="0"/>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4"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 双重预防体系的基本概念及其重要性</a:t>
            </a:r>
            <a:endParaRPr/>
          </a:p>
        </p:txBody>
      </p:sp>
      <p:sp>
        <p:nvSpPr>
          <p:cNvPr id="135"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4" name="Group 628"/>
            <p:cNvGrpSpPr/>
            <p:nvPr/>
          </p:nvGrpSpPr>
          <p:grpSpPr>
            <a:xfrm>
              <a:off x="1197254" y="3971227"/>
              <a:ext cx="11008530" cy="2106887"/>
              <a:chOff x="1197254" y="3971227"/>
              <a:chExt cx="11008530" cy="2106887"/>
            </a:xfrm>
          </p:grpSpPr>
          <p:sp>
            <p:nvSpPr>
              <p:cNvPr id="17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双重预防体系是一种安全生产管理模式</a:t>
                </a:r>
                <a:endParaRPr/>
              </a:p>
            </p:txBody>
          </p:sp>
          <p:sp>
            <p:nvSpPr>
              <p:cNvPr id="18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通过风险分级管控和隐患排查治理两个核心环节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降低生产安全事故发生的概率和损失程度</a:t>
                </a:r>
                <a:endParaRPr/>
              </a:p>
            </p:txBody>
          </p:sp>
        </p:grpSp>
        <p:grpSp>
          <p:nvGrpSpPr>
            <p:cNvPr id="181" name="Group 635"/>
            <p:cNvGrpSpPr/>
            <p:nvPr/>
          </p:nvGrpSpPr>
          <p:grpSpPr>
            <a:xfrm>
              <a:off x="3499345" y="1423099"/>
              <a:ext cx="11008530" cy="2005901"/>
              <a:chOff x="3499345" y="1423099"/>
              <a:chExt cx="11008530" cy="2005901"/>
            </a:xfrm>
          </p:grpSpPr>
          <p:sp>
            <p:nvSpPr>
              <p:cNvPr id="18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双重预防体系由风险分级管控和隐患排查治理两个子系统构成</a:t>
                </a:r>
                <a:endParaRPr/>
              </a:p>
            </p:txBody>
          </p:sp>
          <p:sp>
            <p:nvSpPr>
              <p:cNvPr id="18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风险分级管控子系统负责对潜在风险进行识别、评估和监控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隐患排查治理子系统负责发现和消除潜在的安全隐患</a:t>
                </a:r>
                <a:endParaRPr/>
              </a:p>
            </p:txBody>
          </p:sp>
          <p:sp>
            <p:nvSpPr>
              <p:cNvPr id="18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双重预防体系的定义与构成</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0"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91" name="组合 190"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92" name="组合 4"/>
            <p:cNvGrpSpPr/>
            <p:nvPr/>
          </p:nvGrpSpPr>
          <p:grpSpPr>
            <a:xfrm>
              <a:off x="660396" y="1892786"/>
              <a:ext cx="5622867" cy="1446014"/>
              <a:chOff x="571500" y="1815543"/>
              <a:chExt cx="5622867" cy="1446014"/>
            </a:xfrm>
          </p:grpSpPr>
          <p:sp>
            <p:nvSpPr>
              <p:cNvPr id="19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预防为主</a:t>
                </a:r>
                <a:endParaRPr lang="en-US" b="1">
                  <a:solidFill>
                    <a:schemeClr val="accent1">
                      <a:alpha val="100000"/>
                    </a:schemeClr>
                  </a:solidFill>
                  <a:latin typeface="微软雅黑"/>
                  <a:ea typeface="微软雅黑"/>
                </a:endParaRPr>
              </a:p>
            </p:txBody>
          </p:sp>
          <p:sp>
            <p:nvSpPr>
              <p:cNvPr id="194"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通过风险分级管控和隐患排查治理手段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降低事故发生概率和损失程度</a:t>
                </a:r>
                <a:endParaRPr/>
              </a:p>
            </p:txBody>
          </p:sp>
          <p:sp>
            <p:nvSpPr>
              <p:cNvPr id="195"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96" name="组合 8"/>
            <p:cNvGrpSpPr/>
            <p:nvPr/>
          </p:nvGrpSpPr>
          <p:grpSpPr>
            <a:xfrm>
              <a:off x="660396" y="3478749"/>
              <a:ext cx="5622868" cy="1446014"/>
              <a:chOff x="571500" y="1815543"/>
              <a:chExt cx="5622868" cy="1446014"/>
            </a:xfrm>
          </p:grpSpPr>
          <p:sp>
            <p:nvSpPr>
              <p:cNvPr id="19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动态管理</a:t>
                </a:r>
                <a:endParaRPr lang="en-US" b="1">
                  <a:solidFill>
                    <a:schemeClr val="accent1">
                      <a:alpha val="100000"/>
                    </a:schemeClr>
                  </a:solidFill>
                  <a:latin typeface="微软雅黑"/>
                  <a:ea typeface="微软雅黑"/>
                </a:endParaRPr>
              </a:p>
            </p:txBody>
          </p:sp>
          <p:sp>
            <p:nvSpPr>
              <p:cNvPr id="198"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持续识别和评估潜在风险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及时发现和消除安全隐患</a:t>
                </a:r>
                <a:endParaRPr/>
              </a:p>
            </p:txBody>
          </p:sp>
          <p:sp>
            <p:nvSpPr>
              <p:cNvPr id="199"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00" name="组合 12"/>
            <p:cNvGrpSpPr/>
            <p:nvPr/>
          </p:nvGrpSpPr>
          <p:grpSpPr>
            <a:xfrm>
              <a:off x="660396" y="5064711"/>
              <a:ext cx="5622867" cy="1446014"/>
              <a:chOff x="571500" y="1815543"/>
              <a:chExt cx="5622867" cy="1446014"/>
            </a:xfrm>
          </p:grpSpPr>
          <p:sp>
            <p:nvSpPr>
              <p:cNvPr id="201"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全员参与</a:t>
                </a:r>
                <a:endParaRPr lang="en-US" b="1">
                  <a:solidFill>
                    <a:schemeClr val="accent1">
                      <a:alpha val="100000"/>
                    </a:schemeClr>
                  </a:solidFill>
                  <a:latin typeface="微软雅黑"/>
                  <a:ea typeface="微软雅黑"/>
                </a:endParaRPr>
              </a:p>
            </p:txBody>
          </p:sp>
          <p:sp>
            <p:nvSpPr>
              <p:cNvPr id="202"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建立全员参与的安全生产管理机制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提高员工的安全意识和安全素质</a:t>
                </a:r>
                <a:endParaRPr/>
              </a:p>
            </p:txBody>
          </p:sp>
          <p:sp>
            <p:nvSpPr>
              <p:cNvPr id="203"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0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双重预防体系的核心理念</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6" name="组合 205"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7" name="组合 206"/>
            <p:cNvGrpSpPr/>
            <p:nvPr/>
          </p:nvGrpSpPr>
          <p:grpSpPr>
            <a:xfrm>
              <a:off x="4252327" y="1207692"/>
              <a:ext cx="8485777" cy="1440001"/>
              <a:chOff x="4252327" y="1207692"/>
              <a:chExt cx="8485777" cy="1440001"/>
            </a:xfrm>
          </p:grpSpPr>
          <p:sp>
            <p:nvSpPr>
              <p:cNvPr id="20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提高安全生产管理水平</a:t>
                </a:r>
                <a:endParaRPr lang="en-US" altLang="zh-CN" sz="2000" b="1">
                  <a:latin typeface="Microsoft YaHei" panose="020b0503020204020204" pitchFamily="34" charset="-122"/>
                  <a:ea typeface="Microsoft YaHei" panose="020b0503020204020204" pitchFamily="34" charset="-122"/>
                </a:endParaRPr>
              </a:p>
            </p:txBody>
          </p:sp>
          <p:sp>
            <p:nvSpPr>
              <p:cNvPr id="21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通过风险分级管控和隐患排查治理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及时发现和消除安全隐患</a:t>
                </a:r>
                <a:endParaRPr/>
              </a:p>
            </p:txBody>
          </p:sp>
          <p:pic>
            <p:nvPicPr>
              <p:cNvPr id="21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12" name="组合 211"/>
            <p:cNvGrpSpPr/>
            <p:nvPr/>
          </p:nvGrpSpPr>
          <p:grpSpPr>
            <a:xfrm>
              <a:off x="4252325" y="2998393"/>
              <a:ext cx="8485779" cy="1440000"/>
              <a:chOff x="4252325" y="2998393"/>
              <a:chExt cx="8485779" cy="1440000"/>
            </a:xfrm>
          </p:grpSpPr>
          <p:sp>
            <p:nvSpPr>
              <p:cNvPr id="21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降低生产安全事故发生概率</a:t>
                </a:r>
                <a:endParaRPr lang="en-US" altLang="zh-CN" sz="2000" b="1">
                  <a:latin typeface="Microsoft YaHei" panose="020b0503020204020204" pitchFamily="34" charset="-122"/>
                  <a:ea typeface="Microsoft YaHei" panose="020b0503020204020204" pitchFamily="34" charset="-122"/>
                </a:endParaRPr>
              </a:p>
            </p:txBody>
          </p:sp>
          <p:sp>
            <p:nvSpPr>
              <p:cNvPr id="21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预防为主的管理模式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减少事故发生造成的损失</a:t>
                </a:r>
                <a:endParaRPr/>
              </a:p>
            </p:txBody>
          </p:sp>
          <p:pic>
            <p:nvPicPr>
              <p:cNvPr id="21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7" name="组合 216"/>
            <p:cNvGrpSpPr/>
            <p:nvPr/>
          </p:nvGrpSpPr>
          <p:grpSpPr>
            <a:xfrm>
              <a:off x="4252323" y="4789093"/>
              <a:ext cx="8485781" cy="1440002"/>
              <a:chOff x="4252323" y="4789093"/>
              <a:chExt cx="8485781" cy="1440002"/>
            </a:xfrm>
          </p:grpSpPr>
          <p:sp>
            <p:nvSpPr>
              <p:cNvPr id="21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提升企业品牌形象</a:t>
                </a:r>
                <a:endParaRPr lang="en-US" altLang="zh-CN" sz="2000" b="1">
                  <a:latin typeface="Microsoft YaHei" panose="020b0503020204020204" pitchFamily="34" charset="-122"/>
                  <a:ea typeface="Microsoft YaHei" panose="020b0503020204020204" pitchFamily="34" charset="-122"/>
                </a:endParaRPr>
              </a:p>
            </p:txBody>
          </p:sp>
          <p:sp>
            <p:nvSpPr>
              <p:cNvPr id="22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良好的安全生产管理记录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增强客户信任和满意度</a:t>
                </a:r>
                <a:endParaRPr/>
              </a:p>
            </p:txBody>
          </p:sp>
          <p:pic>
            <p:nvPicPr>
              <p:cNvPr id="221" name="图片 6" descr="{&quot;isTemplate&quot;:true,&quot;type&quot;:&quot;image&quot;,&quot;canOmit&quot;:false}"/>
              <p:cNvPicPr>
                <a:picLocks noChangeAspect="1"/>
              </p:cNvPicPr>
              <p:nvPr/>
            </p:nvPicPr>
            <p:blipFill>
              <a:blip r:embed="rId2"/>
              <a:srcRect l="21874" r="21874"/>
              <a:stretch>
                <a:fillRect/>
              </a:stretch>
            </p:blipFill>
            <p:spPr>
              <a:xfrm>
                <a:off x="4252323" y="4789096"/>
                <a:ext cx="1440000" cy="1439999"/>
              </a:xfrm>
              <a:prstGeom prst="rect">
                <a:avLst/>
              </a:prstGeom>
            </p:spPr>
          </p:pic>
        </p:grpSp>
      </p:grpSp>
      <p:sp>
        <p:nvSpPr>
          <p:cNvPr id="22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双重预防体系在快递企业中的应用价值</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24"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 快递企业安全生产风险分级管控</a:t>
            </a:r>
            <a:endParaRPr/>
          </a:p>
        </p:txBody>
      </p:sp>
      <p:sp>
        <p:nvSpPr>
          <p:cNvPr id="225"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28" name="Group 9"/>
            <p:cNvGrpSpPr/>
            <p:nvPr/>
          </p:nvGrpSpPr>
          <p:grpSpPr>
            <a:xfrm>
              <a:off x="5982796" y="1521950"/>
              <a:ext cx="5687135" cy="1523479"/>
              <a:chOff x="5982796" y="1521950"/>
              <a:chExt cx="5687135" cy="1523479"/>
            </a:xfrm>
          </p:grpSpPr>
          <p:sp>
            <p:nvSpPr>
              <p:cNvPr id="22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风险识别方法</a:t>
                </a:r>
                <a:endParaRPr/>
              </a:p>
            </p:txBody>
          </p:sp>
          <p:sp>
            <p:nvSpPr>
              <p:cNvPr id="23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通过收集和分析历史数据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识别潜在的安全风险</a:t>
                </a:r>
                <a:endParaRPr/>
              </a:p>
            </p:txBody>
          </p:sp>
        </p:grpSp>
        <p:grpSp>
          <p:nvGrpSpPr>
            <p:cNvPr id="231" name="Group 2"/>
            <p:cNvGrpSpPr/>
            <p:nvPr/>
          </p:nvGrpSpPr>
          <p:grpSpPr>
            <a:xfrm>
              <a:off x="5982796" y="3170591"/>
              <a:ext cx="5783287" cy="1523479"/>
              <a:chOff x="5982796" y="3170591"/>
              <a:chExt cx="5783287" cy="1523479"/>
            </a:xfrm>
          </p:grpSpPr>
          <p:sp>
            <p:nvSpPr>
              <p:cNvPr id="23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风险评估工具</a:t>
                </a:r>
                <a:endParaRPr/>
              </a:p>
            </p:txBody>
          </p:sp>
          <p:sp>
            <p:nvSpPr>
              <p:cNvPr id="23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采用定性和定量评估方法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对潜在风险进行评估和排序</a:t>
                </a:r>
                <a:endParaRPr/>
              </a:p>
            </p:txBody>
          </p:sp>
        </p:grpSp>
        <p:grpSp>
          <p:nvGrpSpPr>
            <p:cNvPr id="234" name="Group 5"/>
            <p:cNvGrpSpPr/>
            <p:nvPr/>
          </p:nvGrpSpPr>
          <p:grpSpPr>
            <a:xfrm>
              <a:off x="5982796" y="4823246"/>
              <a:ext cx="5783287" cy="1523479"/>
              <a:chOff x="5982796" y="4823246"/>
              <a:chExt cx="5783287" cy="1523479"/>
            </a:xfrm>
          </p:grpSpPr>
          <p:sp>
            <p:nvSpPr>
              <p:cNvPr id="23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风险识别与评估的频次</a:t>
                </a:r>
                <a:endParaRPr/>
              </a:p>
            </p:txBody>
          </p:sp>
          <p:sp>
            <p:nvSpPr>
              <p:cNvPr id="23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定期进行风险识别与评估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针对重大风险和突发事件进行临时评估</a:t>
                </a:r>
                <a:endParaRPr/>
              </a:p>
            </p:txBody>
          </p:sp>
        </p:grpSp>
      </p:grpSp>
      <p:pic>
        <p:nvPicPr>
          <p:cNvPr id="23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3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风险识别与评估的方法与工具</a:t>
            </a:r>
            <a:endParaRPr lang="en-US" altLang="zh-CN" sz="2800" b="1">
              <a:latin typeface="+mj-ea"/>
              <a:ea typeface="+mj-ea"/>
            </a:endParaRPr>
          </a:p>
        </p:txBody>
      </p:sp>
      <p:sp>
        <p:nvSpPr>
          <p:cNvPr id="23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3"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44"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45" name="Group 2"/>
            <p:cNvGrpSpPr/>
            <p:nvPr/>
          </p:nvGrpSpPr>
          <p:grpSpPr>
            <a:xfrm>
              <a:off x="5982796" y="3116804"/>
              <a:ext cx="5783287" cy="1610798"/>
              <a:chOff x="5982796" y="3116804"/>
              <a:chExt cx="5783287" cy="1610798"/>
            </a:xfrm>
          </p:grpSpPr>
          <p:sp>
            <p:nvSpPr>
              <p:cNvPr id="246"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风险分级标准</a:t>
                </a:r>
                <a:endParaRPr/>
              </a:p>
            </p:txBody>
          </p:sp>
          <p:sp>
            <p:nvSpPr>
              <p:cNvPr id="247"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根据风险的大小和可能性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对风险进行分级</a:t>
                </a:r>
                <a:endParaRPr/>
              </a:p>
            </p:txBody>
          </p:sp>
        </p:grpSp>
        <p:grpSp>
          <p:nvGrpSpPr>
            <p:cNvPr id="248" name="Group 5"/>
            <p:cNvGrpSpPr/>
            <p:nvPr/>
          </p:nvGrpSpPr>
          <p:grpSpPr>
            <a:xfrm>
              <a:off x="5982796" y="4769459"/>
              <a:ext cx="5783287" cy="1610798"/>
              <a:chOff x="5982796" y="4769459"/>
              <a:chExt cx="5783287" cy="1610798"/>
            </a:xfrm>
          </p:grpSpPr>
          <p:sp>
            <p:nvSpPr>
              <p:cNvPr id="249"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管控策略制定</a:t>
                </a:r>
                <a:endParaRPr/>
              </a:p>
            </p:txBody>
          </p:sp>
          <p:sp>
            <p:nvSpPr>
              <p:cNvPr id="250"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针对不同等级的风险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制定相应的管控策略和措施</a:t>
                </a:r>
                <a:endParaRPr/>
              </a:p>
            </p:txBody>
          </p:sp>
        </p:grpSp>
        <p:grpSp>
          <p:nvGrpSpPr>
            <p:cNvPr id="251" name="Group 407"/>
            <p:cNvGrpSpPr/>
            <p:nvPr/>
          </p:nvGrpSpPr>
          <p:grpSpPr>
            <a:xfrm>
              <a:off x="5982796" y="1468163"/>
              <a:ext cx="5700871" cy="1610798"/>
              <a:chOff x="5982796" y="1468163"/>
              <a:chExt cx="5700871" cy="1610798"/>
            </a:xfrm>
          </p:grpSpPr>
          <p:sp>
            <p:nvSpPr>
              <p:cNvPr id="252"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管控策略实施与监督</a:t>
                </a:r>
                <a:endParaRPr/>
              </a:p>
            </p:txBody>
          </p:sp>
          <p:sp>
            <p:nvSpPr>
              <p:cNvPr id="253"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督促相关部门落实管控策略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定期评估管控策略的实施效果</a:t>
                </a:r>
                <a:endParaRPr/>
              </a:p>
            </p:txBody>
          </p:sp>
        </p:grpSp>
      </p:grpSp>
      <p:sp>
        <p:nvSpPr>
          <p:cNvPr id="2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风险分级标准与管控策略</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56" name="组合 255"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57" name="组合 256"/>
            <p:cNvGrpSpPr/>
            <p:nvPr/>
          </p:nvGrpSpPr>
          <p:grpSpPr>
            <a:xfrm>
              <a:off x="996217" y="2144759"/>
              <a:ext cx="2880000" cy="4458640"/>
              <a:chOff x="996217" y="2144759"/>
              <a:chExt cx="2880000" cy="4458640"/>
            </a:xfrm>
          </p:grpSpPr>
          <p:sp>
            <p:nvSpPr>
              <p:cNvPr id="258"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风险监控方法</a:t>
                </a:r>
                <a:endParaRPr kumimoji="1" lang="en-US" altLang="zh-CN" sz="2200" b="1">
                  <a:solidFill>
                    <a:schemeClr val="bg1"/>
                  </a:solidFill>
                  <a:latin typeface="+mj-ea"/>
                  <a:ea typeface="+mj-ea"/>
                </a:endParaRPr>
              </a:p>
            </p:txBody>
          </p:sp>
          <p:sp>
            <p:nvSpPr>
              <p:cNvPr id="259"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通过建立风险监控指标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实时监控潜在风险</a:t>
                </a:r>
                <a:endParaRPr/>
              </a:p>
            </p:txBody>
          </p:sp>
          <p:sp>
            <p:nvSpPr>
              <p:cNvPr id="260"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61" name="组合 260"/>
            <p:cNvGrpSpPr/>
            <p:nvPr/>
          </p:nvGrpSpPr>
          <p:grpSpPr>
            <a:xfrm>
              <a:off x="4656000" y="2144759"/>
              <a:ext cx="2880000" cy="4458640"/>
              <a:chOff x="4656000" y="2144759"/>
              <a:chExt cx="2880000" cy="4458640"/>
            </a:xfrm>
          </p:grpSpPr>
          <p:sp>
            <p:nvSpPr>
              <p:cNvPr id="262"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预警机制建立</a:t>
                </a:r>
                <a:endParaRPr kumimoji="1" lang="en-US" altLang="zh-CN" sz="2200" b="1">
                  <a:solidFill>
                    <a:schemeClr val="bg1"/>
                  </a:solidFill>
                  <a:latin typeface="+mj-ea"/>
                  <a:ea typeface="+mj-ea"/>
                </a:endParaRPr>
              </a:p>
            </p:txBody>
          </p:sp>
          <p:sp>
            <p:nvSpPr>
              <p:cNvPr id="263"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对高风险和潜在事故进行预警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提前采取措施防范事故发生</a:t>
                </a:r>
                <a:endParaRPr/>
              </a:p>
            </p:txBody>
          </p:sp>
          <p:sp>
            <p:nvSpPr>
              <p:cNvPr id="264"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65" name="组合 264"/>
            <p:cNvGrpSpPr/>
            <p:nvPr/>
          </p:nvGrpSpPr>
          <p:grpSpPr>
            <a:xfrm>
              <a:off x="8315783" y="2144759"/>
              <a:ext cx="2880000" cy="4458640"/>
              <a:chOff x="8315783" y="2144759"/>
              <a:chExt cx="2880000" cy="4458640"/>
            </a:xfrm>
          </p:grpSpPr>
          <p:sp>
            <p:nvSpPr>
              <p:cNvPr id="266"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预警信息发布与响应   -及时向相关部门发布预警信息</a:t>
                </a:r>
                <a:endParaRPr kumimoji="1" lang="en-US" altLang="zh-CN" sz="2200" b="1">
                  <a:solidFill>
                    <a:schemeClr val="bg1"/>
                  </a:solidFill>
                  <a:latin typeface="+mj-ea"/>
                  <a:ea typeface="+mj-ea"/>
                </a:endParaRPr>
              </a:p>
            </p:txBody>
          </p:sp>
          <p:sp>
            <p:nvSpPr>
              <p:cNvPr id="267"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组织应对措施，降低事故发生风险</a:t>
                </a:r>
                <a:endParaRPr/>
              </a:p>
            </p:txBody>
          </p:sp>
          <p:sp>
            <p:nvSpPr>
              <p:cNvPr id="268"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6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 风险监控与预警机制的建立与实施</a:t>
            </a:r>
            <a:endParaRPr lang="en-US" sz="36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 快递企业隐患排查治理体系</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隐患排查方法与技巧</a:t>
            </a:r>
            <a:endParaRPr lang="en-US" altLang="zh-CN" sz="2800" b="1">
              <a:latin typeface="+mj-ea"/>
              <a:ea typeface="+mj-ea"/>
            </a:endParaRPr>
          </a:p>
        </p:txBody>
      </p:sp>
      <p:grpSp>
        <p:nvGrpSpPr>
          <p:cNvPr id="11" name="组合 10"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2" name="组合 11"/>
            <p:cNvGrpSpPr/>
            <p:nvPr/>
          </p:nvGrpSpPr>
          <p:grpSpPr>
            <a:xfrm>
              <a:off x="646709" y="2074672"/>
              <a:ext cx="3384000" cy="4063380"/>
              <a:chOff x="646710" y="2074672"/>
              <a:chExt cx="3384000" cy="4063380"/>
            </a:xfrm>
          </p:grpSpPr>
          <p:sp>
            <p:nvSpPr>
              <p:cNvPr id="1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隐患排查方法</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通过员工日常巡检、定期检查和专项检查等方式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发现潜在的安全隐患</a:t>
                </a:r>
                <a:endParaRPr/>
              </a:p>
            </p:txBody>
          </p:sp>
          <p:pic>
            <p:nvPicPr>
              <p:cNvPr id="16"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7" name="组合 16"/>
            <p:cNvGrpSpPr/>
            <p:nvPr/>
          </p:nvGrpSpPr>
          <p:grpSpPr>
            <a:xfrm>
              <a:off x="4397155" y="2074672"/>
              <a:ext cx="3384000" cy="4063380"/>
              <a:chOff x="646710" y="2074672"/>
              <a:chExt cx="3384000" cy="4063380"/>
            </a:xfrm>
          </p:grpSpPr>
          <p:sp>
            <p:nvSpPr>
              <p:cNvPr id="1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隐患排查技巧</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掌握隐患排查的基本知识和技能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学会运用专业工具和方法进行隐患排查</a:t>
                </a:r>
                <a:endParaRPr/>
              </a:p>
            </p:txBody>
          </p:sp>
          <p:pic>
            <p:nvPicPr>
              <p:cNvPr id="21"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2" name="组合 21"/>
            <p:cNvGrpSpPr/>
            <p:nvPr/>
          </p:nvGrpSpPr>
          <p:grpSpPr>
            <a:xfrm>
              <a:off x="8147601" y="2074672"/>
              <a:ext cx="3384000" cy="4063380"/>
              <a:chOff x="646710" y="2074672"/>
              <a:chExt cx="3384000" cy="4063380"/>
            </a:xfrm>
          </p:grpSpPr>
          <p:sp>
            <p:nvSpPr>
              <p:cNvPr id="2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隐患排查的频次与范围</a:t>
                </a:r>
                <a:endParaRPr lang="en-US" altLang="zh-CN" sz="2000" b="1">
                  <a:latin typeface="Microsoft YaHei" panose="020b0503020204020204" pitchFamily="34" charset="-122"/>
                  <a:ea typeface="Microsoft YaHei" panose="020b0503020204020204" pitchFamily="34" charset="-122"/>
                </a:endParaRPr>
              </a:p>
            </p:txBody>
          </p:sp>
          <p:sp>
            <p:nvSpPr>
              <p:cNvPr id="2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定期进行隐患排查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覆盖所有生产环节和区域</a:t>
                </a:r>
                <a:endParaRPr/>
              </a:p>
            </p:txBody>
          </p:sp>
          <p:pic>
            <p:nvPicPr>
              <p:cNvPr id="26"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https://d.book118.com/587056122034006044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快递企业安全生产双体系风险分级管控和隐患排查治理双重预防体系流程操作手册培训讲解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2024-09-18T11:17:10.758</cp:lastPrinted>
  <dcterms:created xsi:type="dcterms:W3CDTF">2024-09-18T03:17:10Z</dcterms:created>
  <dcterms:modified xsi:type="dcterms:W3CDTF">2024-09-18T03:17:12Z</dcterms:modified>
</cp:coreProperties>
</file>