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3B1D2-639F-416B-AE87-A4D88B3AA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A9274C-58A9-4D37-9EEC-F75A15324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4AAC4-5B12-4998-A972-1B5B1083A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AAD5FD-04C8-4751-B39E-C47CFFA05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E62985-0EAE-47AF-848C-3A23E0FF2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43F547-B090-4770-84BA-6FBAE28D70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E401CF-8335-4FCF-A61A-4520130D4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7AA4CB-3D21-44DE-8BCC-E2D0EB0A9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871B20-8F75-47AB-89A6-2D299A243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409A58-10B3-4F0B-984C-77980C27B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55D55-C597-41FA-94AC-EE808EB69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33399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33399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33399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33399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jpe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193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1023434"/>
            <a:ext cx="246380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33399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9562" y="1470025"/>
            <a:ext cx="8382000" cy="3660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0630210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6914" y="2603267"/>
            <a:ext cx="510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/>
              <a:t>客户服务中的沟通技巧</a:t>
            </a:r>
            <a:endParaRPr sz="40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94752" y="1171257"/>
            <a:ext cx="4495800" cy="4024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solidFill>
                  <a:srgbClr val="333399"/>
                </a:solidFill>
                <a:latin typeface="Microsoft JhengHei"/>
                <a:cs typeface="Microsoft JhengHei"/>
              </a:rPr>
              <a:t>一、客户沟通的基础知识</a:t>
            </a:r>
            <a:endParaRPr sz="3200">
              <a:latin typeface="Microsoft JhengHei"/>
              <a:cs typeface="Microsoft JhengHei"/>
            </a:endParaRPr>
          </a:p>
          <a:p>
            <a:pPr marL="12700" marR="2037080">
              <a:lnSpc>
                <a:spcPct val="240000"/>
              </a:lnSpc>
            </a:pPr>
            <a:r>
              <a:rPr sz="3200" b="1" spc="-10">
                <a:solidFill>
                  <a:srgbClr val="333399"/>
                </a:solidFill>
                <a:latin typeface="Microsoft JhengHei"/>
                <a:cs typeface="Microsoft JhengHei"/>
              </a:rPr>
              <a:t>二、倾听技巧三、提问技巧</a:t>
            </a:r>
            <a:endParaRPr sz="32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32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四、有效沟通的语言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564" y="753400"/>
            <a:ext cx="4495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一、客户沟通的基础知识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052" y="1650569"/>
            <a:ext cx="28365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333399"/>
                </a:solidFill>
                <a:latin typeface="Arial"/>
                <a:cs typeface="Arial"/>
              </a:rPr>
              <a:t>1</a:t>
            </a:r>
            <a:r>
              <a:rPr sz="2400" b="1">
                <a:solidFill>
                  <a:srgbClr val="333399"/>
                </a:solidFill>
                <a:latin typeface="Microsoft JhengHei"/>
                <a:cs typeface="Microsoft JhengHei"/>
              </a:rPr>
              <a:t>、沟通的概念</a:t>
            </a:r>
            <a:r>
              <a:rPr sz="3200" b="1" spc="-25">
                <a:solidFill>
                  <a:srgbClr val="333399"/>
                </a:solidFill>
                <a:latin typeface="Arial"/>
                <a:cs typeface="Arial"/>
              </a:rPr>
              <a:t>——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4567" y="1637946"/>
            <a:ext cx="4039235" cy="98551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400" b="1" spc="-10">
                <a:solidFill>
                  <a:srgbClr val="333399"/>
                </a:solidFill>
                <a:latin typeface="Microsoft JhengHei"/>
                <a:cs typeface="Microsoft JhengHei"/>
              </a:rPr>
              <a:t>一种信息交换的过程</a:t>
            </a:r>
            <a:endParaRPr sz="2400">
              <a:latin typeface="Microsoft JhengHei"/>
              <a:cs typeface="Microsoft JhengHei"/>
            </a:endParaRPr>
          </a:p>
          <a:p>
            <a:pPr marL="63500">
              <a:lnSpc>
                <a:spcPct val="100000"/>
              </a:lnSpc>
              <a:spcBef>
                <a:spcPts val="894"/>
              </a:spcBef>
            </a:pPr>
            <a:r>
              <a:rPr sz="2400" b="1" spc="-5">
                <a:solidFill>
                  <a:srgbClr val="333399"/>
                </a:solidFill>
                <a:latin typeface="Microsoft JhengHei"/>
                <a:cs typeface="Microsoft JhengHei"/>
              </a:rPr>
              <a:t>交流信息、观点、理解的过程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052" y="3530944"/>
            <a:ext cx="7893050" cy="1853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333399"/>
                </a:solidFill>
                <a:latin typeface="Arial"/>
                <a:cs typeface="Arial"/>
              </a:rPr>
              <a:t>2</a:t>
            </a:r>
            <a:r>
              <a:rPr sz="2400" b="1" spc="-10">
                <a:solidFill>
                  <a:srgbClr val="333399"/>
                </a:solidFill>
                <a:latin typeface="Microsoft JhengHei"/>
                <a:cs typeface="Microsoft JhengHei"/>
              </a:rPr>
              <a:t>、沟通的作用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Microsoft JhengHei"/>
              <a:cs typeface="Microsoft JhengHei"/>
            </a:endParaRPr>
          </a:p>
          <a:p>
            <a:pPr marL="819150" marR="5080" indent="-266700">
              <a:lnSpc>
                <a:spcPct val="100000"/>
              </a:lnSpc>
              <a:spcBef>
                <a:spcPts val="5"/>
              </a:spcBef>
              <a:buSzPct val="102500"/>
              <a:buFont typeface="Wingdings"/>
              <a:buChar char=""/>
              <a:tabLst>
                <a:tab pos="819150"/>
              </a:tabLst>
            </a:pPr>
            <a:r>
              <a:rPr sz="2000" b="1">
                <a:solidFill>
                  <a:srgbClr val="333399"/>
                </a:solidFill>
                <a:latin typeface="Microsoft JhengHei"/>
                <a:cs typeface="Microsoft JhengHei"/>
              </a:rPr>
              <a:t>满足个体与他人互动的人际关系需要（</a:t>
            </a:r>
            <a:r>
              <a:rPr sz="1800" b="1" spc="-5">
                <a:solidFill>
                  <a:srgbClr val="333399"/>
                </a:solidFill>
                <a:latin typeface="Microsoft JhengHei"/>
                <a:cs typeface="Microsoft JhengHei"/>
              </a:rPr>
              <a:t>满足互动的需要而觉得愉快</a:t>
            </a:r>
            <a:r>
              <a:rPr sz="1800" b="1">
                <a:solidFill>
                  <a:srgbClr val="333399"/>
                </a:solidFill>
                <a:latin typeface="Microsoft JhengHei"/>
                <a:cs typeface="Microsoft JhengHei"/>
              </a:rPr>
              <a:t>和满意</a:t>
            </a:r>
            <a:r>
              <a:rPr sz="1800" b="1" spc="-50">
                <a:solidFill>
                  <a:srgbClr val="333399"/>
                </a:solidFill>
                <a:latin typeface="Microsoft JhengHei"/>
                <a:cs typeface="Microsoft JhengHei"/>
              </a:rPr>
              <a:t>）</a:t>
            </a:r>
            <a:endParaRPr sz="1800">
              <a:latin typeface="Microsoft JhengHei"/>
              <a:cs typeface="Microsoft JhengHei"/>
            </a:endParaRPr>
          </a:p>
          <a:p>
            <a:pPr marL="819150" indent="-266700">
              <a:lnSpc>
                <a:spcPct val="100000"/>
              </a:lnSpc>
              <a:spcBef>
                <a:spcPts val="480"/>
              </a:spcBef>
              <a:buSzPct val="102500"/>
              <a:buFont typeface="Wingdings"/>
              <a:buChar char=""/>
              <a:tabLst>
                <a:tab pos="819150"/>
              </a:tabLst>
            </a:pPr>
            <a:r>
              <a:rPr sz="20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加强和肯定自我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30240" y="6060757"/>
            <a:ext cx="2463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>
                <a:solidFill>
                  <a:srgbClr val="009999"/>
                </a:solidFill>
                <a:latin typeface="Microsoft JhengHei"/>
                <a:cs typeface="Microsoft JhengHei"/>
              </a:rPr>
              <a:t>马斯洛的五个需求层次理论</a:t>
            </a:r>
            <a:endParaRPr sz="16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二、倾听技巧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4" y="1875017"/>
            <a:ext cx="1282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0">
                <a:solidFill>
                  <a:srgbClr val="333399"/>
                </a:solidFill>
                <a:latin typeface="Microsoft JhengHei"/>
                <a:cs typeface="Microsoft JhengHei"/>
              </a:rPr>
              <a:t>1</a:t>
            </a:r>
            <a:r>
              <a:rPr sz="1800" b="1" spc="-10">
                <a:solidFill>
                  <a:srgbClr val="333399"/>
                </a:solidFill>
                <a:latin typeface="Microsoft JhengHei"/>
                <a:cs typeface="Microsoft JhengHei"/>
              </a:rPr>
              <a:t>、理解倾听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0564" y="2440429"/>
            <a:ext cx="2022475" cy="2692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80975" indent="-168275">
              <a:lnSpc>
                <a:spcPct val="100000"/>
              </a:lnSpc>
              <a:spcBef>
                <a:spcPts val="50"/>
              </a:spcBef>
              <a:buSzPct val="96875"/>
              <a:buFont typeface="Wingdings"/>
              <a:buChar char=""/>
              <a:tabLst>
                <a:tab pos="180975"/>
              </a:tabLst>
            </a:pPr>
            <a:r>
              <a:rPr sz="1600" b="1" spc="-10">
                <a:solidFill>
                  <a:srgbClr val="333399"/>
                </a:solidFill>
                <a:latin typeface="Microsoft JhengHei"/>
                <a:cs typeface="Microsoft JhengHei"/>
              </a:rPr>
              <a:t>“听”字的结构分析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502267" y="1047724"/>
            <a:ext cx="2387600" cy="1144905"/>
            <a:chOff x="5502267" y="1047724"/>
            <a:chExt cx="2387600" cy="1144905"/>
          </a:xfrm>
        </p:grpSpPr>
        <p:sp>
          <p:nvSpPr>
            <p:cNvPr id="6" name="object 6"/>
            <p:cNvSpPr/>
            <p:nvPr/>
          </p:nvSpPr>
          <p:spPr>
            <a:xfrm>
              <a:off x="5507029" y="1052487"/>
              <a:ext cx="2378075" cy="1135380"/>
            </a:xfrm>
            <a:custGeom>
              <a:rect l="l" t="t" r="r" b="b"/>
              <a:pathLst>
                <a:path w="2378075" h="1135380">
                  <a:moveTo>
                    <a:pt x="0" y="1135087"/>
                  </a:moveTo>
                  <a:lnTo>
                    <a:pt x="616418" y="588283"/>
                  </a:lnTo>
                  <a:lnTo>
                    <a:pt x="550138" y="573602"/>
                  </a:lnTo>
                  <a:lnTo>
                    <a:pt x="488669" y="557783"/>
                  </a:lnTo>
                  <a:lnTo>
                    <a:pt x="432065" y="540914"/>
                  </a:lnTo>
                  <a:lnTo>
                    <a:pt x="380376" y="523082"/>
                  </a:lnTo>
                  <a:lnTo>
                    <a:pt x="333655" y="504373"/>
                  </a:lnTo>
                  <a:lnTo>
                    <a:pt x="291953" y="484876"/>
                  </a:lnTo>
                  <a:lnTo>
                    <a:pt x="255322" y="464677"/>
                  </a:lnTo>
                  <a:lnTo>
                    <a:pt x="197479" y="422525"/>
                  </a:lnTo>
                  <a:lnTo>
                    <a:pt x="160539" y="378614"/>
                  </a:lnTo>
                  <a:lnTo>
                    <a:pt x="144914" y="333644"/>
                  </a:lnTo>
                  <a:lnTo>
                    <a:pt x="145224" y="310979"/>
                  </a:lnTo>
                  <a:lnTo>
                    <a:pt x="162347" y="265728"/>
                  </a:lnTo>
                  <a:lnTo>
                    <a:pt x="201818" y="221162"/>
                  </a:lnTo>
                  <a:lnTo>
                    <a:pt x="264050" y="177980"/>
                  </a:lnTo>
                  <a:lnTo>
                    <a:pt x="303830" y="157126"/>
                  </a:lnTo>
                  <a:lnTo>
                    <a:pt x="349455" y="136880"/>
                  </a:lnTo>
                  <a:lnTo>
                    <a:pt x="422499" y="110014"/>
                  </a:lnTo>
                  <a:lnTo>
                    <a:pt x="461943" y="97638"/>
                  </a:lnTo>
                  <a:lnTo>
                    <a:pt x="503192" y="85973"/>
                  </a:lnTo>
                  <a:lnTo>
                    <a:pt x="546139" y="75024"/>
                  </a:lnTo>
                  <a:lnTo>
                    <a:pt x="590676" y="64798"/>
                  </a:lnTo>
                  <a:lnTo>
                    <a:pt x="636695" y="55299"/>
                  </a:lnTo>
                  <a:lnTo>
                    <a:pt x="684089" y="46533"/>
                  </a:lnTo>
                  <a:lnTo>
                    <a:pt x="732750" y="38505"/>
                  </a:lnTo>
                  <a:lnTo>
                    <a:pt x="782571" y="31220"/>
                  </a:lnTo>
                  <a:lnTo>
                    <a:pt x="833443" y="24685"/>
                  </a:lnTo>
                  <a:lnTo>
                    <a:pt x="885260" y="18903"/>
                  </a:lnTo>
                  <a:lnTo>
                    <a:pt x="937914" y="13881"/>
                  </a:lnTo>
                  <a:lnTo>
                    <a:pt x="991297" y="9624"/>
                  </a:lnTo>
                  <a:lnTo>
                    <a:pt x="1045302" y="6137"/>
                  </a:lnTo>
                  <a:lnTo>
                    <a:pt x="1099820" y="3426"/>
                  </a:lnTo>
                  <a:lnTo>
                    <a:pt x="1154745" y="1496"/>
                  </a:lnTo>
                  <a:lnTo>
                    <a:pt x="1209970" y="352"/>
                  </a:lnTo>
                  <a:lnTo>
                    <a:pt x="1265385" y="0"/>
                  </a:lnTo>
                  <a:lnTo>
                    <a:pt x="1320884" y="444"/>
                  </a:lnTo>
                  <a:lnTo>
                    <a:pt x="1376359" y="1691"/>
                  </a:lnTo>
                  <a:lnTo>
                    <a:pt x="1431703" y="3746"/>
                  </a:lnTo>
                  <a:lnTo>
                    <a:pt x="1486808" y="6613"/>
                  </a:lnTo>
                  <a:lnTo>
                    <a:pt x="1541566" y="10299"/>
                  </a:lnTo>
                  <a:lnTo>
                    <a:pt x="1595870" y="14809"/>
                  </a:lnTo>
                  <a:lnTo>
                    <a:pt x="1649612" y="20148"/>
                  </a:lnTo>
                  <a:lnTo>
                    <a:pt x="1702685" y="26322"/>
                  </a:lnTo>
                  <a:lnTo>
                    <a:pt x="1754981" y="33335"/>
                  </a:lnTo>
                  <a:lnTo>
                    <a:pt x="1806393" y="41193"/>
                  </a:lnTo>
                  <a:lnTo>
                    <a:pt x="1856812" y="49902"/>
                  </a:lnTo>
                  <a:lnTo>
                    <a:pt x="1906132" y="59466"/>
                  </a:lnTo>
                  <a:lnTo>
                    <a:pt x="1972413" y="74147"/>
                  </a:lnTo>
                  <a:lnTo>
                    <a:pt x="2033882" y="89966"/>
                  </a:lnTo>
                  <a:lnTo>
                    <a:pt x="2090487" y="106835"/>
                  </a:lnTo>
                  <a:lnTo>
                    <a:pt x="2142175" y="124668"/>
                  </a:lnTo>
                  <a:lnTo>
                    <a:pt x="2188896" y="143376"/>
                  </a:lnTo>
                  <a:lnTo>
                    <a:pt x="2230598" y="162873"/>
                  </a:lnTo>
                  <a:lnTo>
                    <a:pt x="2267229" y="183072"/>
                  </a:lnTo>
                  <a:lnTo>
                    <a:pt x="2325072" y="225224"/>
                  </a:lnTo>
                  <a:lnTo>
                    <a:pt x="2362012" y="269135"/>
                  </a:lnTo>
                  <a:lnTo>
                    <a:pt x="2377637" y="314105"/>
                  </a:lnTo>
                  <a:lnTo>
                    <a:pt x="2377327" y="336770"/>
                  </a:lnTo>
                  <a:lnTo>
                    <a:pt x="2360204" y="382022"/>
                  </a:lnTo>
                  <a:lnTo>
                    <a:pt x="2320733" y="426587"/>
                  </a:lnTo>
                  <a:lnTo>
                    <a:pt x="2258502" y="469769"/>
                  </a:lnTo>
                  <a:lnTo>
                    <a:pt x="2218722" y="490623"/>
                  </a:lnTo>
                  <a:lnTo>
                    <a:pt x="2173096" y="510869"/>
                  </a:lnTo>
                  <a:lnTo>
                    <a:pt x="2100144" y="537677"/>
                  </a:lnTo>
                  <a:lnTo>
                    <a:pt x="2060547" y="550080"/>
                  </a:lnTo>
                  <a:lnTo>
                    <a:pt x="2019011" y="561801"/>
                  </a:lnTo>
                  <a:lnTo>
                    <a:pt x="1975647" y="572827"/>
                  </a:lnTo>
                  <a:lnTo>
                    <a:pt x="1930560" y="583147"/>
                  </a:lnTo>
                  <a:lnTo>
                    <a:pt x="1883858" y="592749"/>
                  </a:lnTo>
                  <a:lnTo>
                    <a:pt x="1835650" y="601621"/>
                  </a:lnTo>
                  <a:lnTo>
                    <a:pt x="1786043" y="609752"/>
                  </a:lnTo>
                  <a:lnTo>
                    <a:pt x="1735144" y="617129"/>
                  </a:lnTo>
                  <a:lnTo>
                    <a:pt x="1683062" y="623740"/>
                  </a:lnTo>
                  <a:lnTo>
                    <a:pt x="1629904" y="629575"/>
                  </a:lnTo>
                  <a:lnTo>
                    <a:pt x="1575778" y="634620"/>
                  </a:lnTo>
                  <a:lnTo>
                    <a:pt x="1520791" y="638865"/>
                  </a:lnTo>
                  <a:lnTo>
                    <a:pt x="1517305" y="639079"/>
                  </a:lnTo>
                  <a:lnTo>
                    <a:pt x="1004950" y="639079"/>
                  </a:lnTo>
                  <a:lnTo>
                    <a:pt x="0" y="1135087"/>
                  </a:lnTo>
                  <a:close/>
                </a:path>
                <a:path w="2378075" h="1135380">
                  <a:moveTo>
                    <a:pt x="1236716" y="647662"/>
                  </a:moveTo>
                  <a:lnTo>
                    <a:pt x="1178827" y="646853"/>
                  </a:lnTo>
                  <a:lnTo>
                    <a:pt x="1120831" y="645161"/>
                  </a:lnTo>
                  <a:lnTo>
                    <a:pt x="1062836" y="642574"/>
                  </a:lnTo>
                  <a:lnTo>
                    <a:pt x="1004950" y="639079"/>
                  </a:lnTo>
                  <a:lnTo>
                    <a:pt x="1517305" y="639079"/>
                  </a:lnTo>
                  <a:lnTo>
                    <a:pt x="1465051" y="642297"/>
                  </a:lnTo>
                  <a:lnTo>
                    <a:pt x="1408666" y="644904"/>
                  </a:lnTo>
                  <a:lnTo>
                    <a:pt x="1351743" y="646675"/>
                  </a:lnTo>
                  <a:lnTo>
                    <a:pt x="1294390" y="647599"/>
                  </a:lnTo>
                  <a:lnTo>
                    <a:pt x="1236716" y="647662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507029" y="1052487"/>
              <a:ext cx="2378075" cy="1135380"/>
            </a:xfrm>
            <a:custGeom>
              <a:rect l="l" t="t" r="r" b="b"/>
              <a:pathLst>
                <a:path w="2378075" h="1135380">
                  <a:moveTo>
                    <a:pt x="0" y="1135087"/>
                  </a:moveTo>
                  <a:lnTo>
                    <a:pt x="616418" y="588283"/>
                  </a:lnTo>
                  <a:lnTo>
                    <a:pt x="550138" y="573602"/>
                  </a:lnTo>
                  <a:lnTo>
                    <a:pt x="488669" y="557783"/>
                  </a:lnTo>
                  <a:lnTo>
                    <a:pt x="432065" y="540914"/>
                  </a:lnTo>
                  <a:lnTo>
                    <a:pt x="380376" y="523082"/>
                  </a:lnTo>
                  <a:lnTo>
                    <a:pt x="333655" y="504373"/>
                  </a:lnTo>
                  <a:lnTo>
                    <a:pt x="291953" y="484876"/>
                  </a:lnTo>
                  <a:lnTo>
                    <a:pt x="255322" y="464677"/>
                  </a:lnTo>
                  <a:lnTo>
                    <a:pt x="197479" y="422525"/>
                  </a:lnTo>
                  <a:lnTo>
                    <a:pt x="160539" y="378614"/>
                  </a:lnTo>
                  <a:lnTo>
                    <a:pt x="144914" y="333644"/>
                  </a:lnTo>
                  <a:lnTo>
                    <a:pt x="145224" y="310979"/>
                  </a:lnTo>
                  <a:lnTo>
                    <a:pt x="162347" y="265728"/>
                  </a:lnTo>
                  <a:lnTo>
                    <a:pt x="201818" y="221162"/>
                  </a:lnTo>
                  <a:lnTo>
                    <a:pt x="264050" y="177980"/>
                  </a:lnTo>
                  <a:lnTo>
                    <a:pt x="303830" y="157126"/>
                  </a:lnTo>
                  <a:lnTo>
                    <a:pt x="349455" y="136880"/>
                  </a:lnTo>
                  <a:lnTo>
                    <a:pt x="422499" y="110014"/>
                  </a:lnTo>
                  <a:lnTo>
                    <a:pt x="461943" y="97638"/>
                  </a:lnTo>
                  <a:lnTo>
                    <a:pt x="503192" y="85973"/>
                  </a:lnTo>
                  <a:lnTo>
                    <a:pt x="546139" y="75024"/>
                  </a:lnTo>
                  <a:lnTo>
                    <a:pt x="590676" y="64798"/>
                  </a:lnTo>
                  <a:lnTo>
                    <a:pt x="636695" y="55299"/>
                  </a:lnTo>
                  <a:lnTo>
                    <a:pt x="684089" y="46533"/>
                  </a:lnTo>
                  <a:lnTo>
                    <a:pt x="732750" y="38505"/>
                  </a:lnTo>
                  <a:lnTo>
                    <a:pt x="782571" y="31220"/>
                  </a:lnTo>
                  <a:lnTo>
                    <a:pt x="833443" y="24685"/>
                  </a:lnTo>
                  <a:lnTo>
                    <a:pt x="885260" y="18903"/>
                  </a:lnTo>
                  <a:lnTo>
                    <a:pt x="937914" y="13881"/>
                  </a:lnTo>
                  <a:lnTo>
                    <a:pt x="991297" y="9624"/>
                  </a:lnTo>
                  <a:lnTo>
                    <a:pt x="1045302" y="6137"/>
                  </a:lnTo>
                  <a:lnTo>
                    <a:pt x="1099820" y="3426"/>
                  </a:lnTo>
                  <a:lnTo>
                    <a:pt x="1154745" y="1496"/>
                  </a:lnTo>
                  <a:lnTo>
                    <a:pt x="1209970" y="352"/>
                  </a:lnTo>
                  <a:lnTo>
                    <a:pt x="1265385" y="0"/>
                  </a:lnTo>
                  <a:lnTo>
                    <a:pt x="1320884" y="444"/>
                  </a:lnTo>
                  <a:lnTo>
                    <a:pt x="1376359" y="1691"/>
                  </a:lnTo>
                  <a:lnTo>
                    <a:pt x="1431703" y="3746"/>
                  </a:lnTo>
                  <a:lnTo>
                    <a:pt x="1486808" y="6613"/>
                  </a:lnTo>
                  <a:lnTo>
                    <a:pt x="1541566" y="10299"/>
                  </a:lnTo>
                  <a:lnTo>
                    <a:pt x="1595870" y="14809"/>
                  </a:lnTo>
                  <a:lnTo>
                    <a:pt x="1649612" y="20148"/>
                  </a:lnTo>
                  <a:lnTo>
                    <a:pt x="1702685" y="26322"/>
                  </a:lnTo>
                  <a:lnTo>
                    <a:pt x="1754981" y="33335"/>
                  </a:lnTo>
                  <a:lnTo>
                    <a:pt x="1806393" y="41193"/>
                  </a:lnTo>
                  <a:lnTo>
                    <a:pt x="1856812" y="49902"/>
                  </a:lnTo>
                  <a:lnTo>
                    <a:pt x="1906132" y="59466"/>
                  </a:lnTo>
                  <a:lnTo>
                    <a:pt x="1972413" y="74147"/>
                  </a:lnTo>
                  <a:lnTo>
                    <a:pt x="2033882" y="89966"/>
                  </a:lnTo>
                  <a:lnTo>
                    <a:pt x="2090487" y="106835"/>
                  </a:lnTo>
                  <a:lnTo>
                    <a:pt x="2142175" y="124668"/>
                  </a:lnTo>
                  <a:lnTo>
                    <a:pt x="2188896" y="143376"/>
                  </a:lnTo>
                  <a:lnTo>
                    <a:pt x="2230598" y="162873"/>
                  </a:lnTo>
                  <a:lnTo>
                    <a:pt x="2267229" y="183072"/>
                  </a:lnTo>
                  <a:lnTo>
                    <a:pt x="2325072" y="225224"/>
                  </a:lnTo>
                  <a:lnTo>
                    <a:pt x="2362012" y="269135"/>
                  </a:lnTo>
                  <a:lnTo>
                    <a:pt x="2377637" y="314105"/>
                  </a:lnTo>
                  <a:lnTo>
                    <a:pt x="2377327" y="336770"/>
                  </a:lnTo>
                  <a:lnTo>
                    <a:pt x="2360204" y="382022"/>
                  </a:lnTo>
                  <a:lnTo>
                    <a:pt x="2320733" y="426587"/>
                  </a:lnTo>
                  <a:lnTo>
                    <a:pt x="2258502" y="469769"/>
                  </a:lnTo>
                  <a:lnTo>
                    <a:pt x="2218722" y="490623"/>
                  </a:lnTo>
                  <a:lnTo>
                    <a:pt x="2173096" y="510869"/>
                  </a:lnTo>
                  <a:lnTo>
                    <a:pt x="2100144" y="537677"/>
                  </a:lnTo>
                  <a:lnTo>
                    <a:pt x="2060547" y="550080"/>
                  </a:lnTo>
                  <a:lnTo>
                    <a:pt x="2019011" y="561801"/>
                  </a:lnTo>
                  <a:lnTo>
                    <a:pt x="1975647" y="572827"/>
                  </a:lnTo>
                  <a:lnTo>
                    <a:pt x="1930560" y="583147"/>
                  </a:lnTo>
                  <a:lnTo>
                    <a:pt x="1883858" y="592749"/>
                  </a:lnTo>
                  <a:lnTo>
                    <a:pt x="1835650" y="601621"/>
                  </a:lnTo>
                  <a:lnTo>
                    <a:pt x="1786043" y="609752"/>
                  </a:lnTo>
                  <a:lnTo>
                    <a:pt x="1735144" y="617129"/>
                  </a:lnTo>
                  <a:lnTo>
                    <a:pt x="1683062" y="623740"/>
                  </a:lnTo>
                  <a:lnTo>
                    <a:pt x="1629904" y="629575"/>
                  </a:lnTo>
                  <a:lnTo>
                    <a:pt x="1575778" y="634620"/>
                  </a:lnTo>
                  <a:lnTo>
                    <a:pt x="1520791" y="638865"/>
                  </a:lnTo>
                  <a:lnTo>
                    <a:pt x="1465051" y="642297"/>
                  </a:lnTo>
                  <a:lnTo>
                    <a:pt x="1408666" y="644904"/>
                  </a:lnTo>
                  <a:lnTo>
                    <a:pt x="1351743" y="646675"/>
                  </a:lnTo>
                  <a:lnTo>
                    <a:pt x="1294390" y="647599"/>
                  </a:lnTo>
                  <a:lnTo>
                    <a:pt x="1236716" y="647662"/>
                  </a:lnTo>
                  <a:lnTo>
                    <a:pt x="1178827" y="646853"/>
                  </a:lnTo>
                  <a:lnTo>
                    <a:pt x="1120831" y="645161"/>
                  </a:lnTo>
                  <a:lnTo>
                    <a:pt x="1062836" y="642574"/>
                  </a:lnTo>
                  <a:lnTo>
                    <a:pt x="1004950" y="639079"/>
                  </a:lnTo>
                  <a:lnTo>
                    <a:pt x="0" y="113508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074097" y="1175474"/>
            <a:ext cx="1388745" cy="46291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49554" marR="5080" indent="-237490">
              <a:lnSpc>
                <a:spcPct val="104900"/>
              </a:lnSpc>
              <a:spcBef>
                <a:spcPts val="15"/>
              </a:spcBef>
            </a:pPr>
            <a:r>
              <a:rPr sz="1400">
                <a:latin typeface="Arial"/>
                <a:cs typeface="Arial"/>
              </a:rPr>
              <a:t>“</a:t>
            </a:r>
            <a:r>
              <a:rPr sz="1400">
                <a:latin typeface="宋体"/>
                <a:cs typeface="宋体"/>
              </a:rPr>
              <a:t>四</a:t>
            </a:r>
            <a:r>
              <a:rPr sz="1400">
                <a:latin typeface="Arial"/>
                <a:cs typeface="Arial"/>
              </a:rPr>
              <a:t>”</a:t>
            </a:r>
            <a:r>
              <a:rPr sz="1400" spc="-10">
                <a:latin typeface="宋体"/>
                <a:cs typeface="宋体"/>
              </a:rPr>
              <a:t>：代表眼睛，要看着对方</a:t>
            </a:r>
            <a:endParaRPr sz="1400">
              <a:latin typeface="宋体"/>
              <a:cs typeface="宋体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27381" y="1336640"/>
            <a:ext cx="5439410" cy="1089660"/>
            <a:chOff x="3127381" y="1336640"/>
            <a:chExt cx="5439410" cy="1089660"/>
          </a:xfrm>
        </p:grpSpPr>
        <p:sp>
          <p:nvSpPr>
            <p:cNvPr id="10" name="object 10"/>
            <p:cNvSpPr/>
            <p:nvPr/>
          </p:nvSpPr>
          <p:spPr>
            <a:xfrm>
              <a:off x="5530863" y="2420947"/>
              <a:ext cx="3030855" cy="0"/>
            </a:xfrm>
            <a:custGeom>
              <a:rect l="l" t="t" r="r" b="b"/>
              <a:pathLst>
                <a:path w="3030854">
                  <a:moveTo>
                    <a:pt x="3030539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32143" y="1341402"/>
              <a:ext cx="2160270" cy="835660"/>
            </a:xfrm>
            <a:custGeom>
              <a:rect l="l" t="t" r="r" b="b"/>
              <a:pathLst>
                <a:path w="2160270" h="835660">
                  <a:moveTo>
                    <a:pt x="1091338" y="574744"/>
                  </a:moveTo>
                  <a:lnTo>
                    <a:pt x="1027618" y="574434"/>
                  </a:lnTo>
                  <a:lnTo>
                    <a:pt x="964584" y="573133"/>
                  </a:lnTo>
                  <a:lnTo>
                    <a:pt x="902371" y="570865"/>
                  </a:lnTo>
                  <a:lnTo>
                    <a:pt x="841109" y="567652"/>
                  </a:lnTo>
                  <a:lnTo>
                    <a:pt x="780931" y="563520"/>
                  </a:lnTo>
                  <a:lnTo>
                    <a:pt x="721970" y="558492"/>
                  </a:lnTo>
                  <a:lnTo>
                    <a:pt x="664357" y="552592"/>
                  </a:lnTo>
                  <a:lnTo>
                    <a:pt x="608226" y="545843"/>
                  </a:lnTo>
                  <a:lnTo>
                    <a:pt x="553709" y="538270"/>
                  </a:lnTo>
                  <a:lnTo>
                    <a:pt x="500938" y="529895"/>
                  </a:lnTo>
                  <a:lnTo>
                    <a:pt x="450045" y="520744"/>
                  </a:lnTo>
                  <a:lnTo>
                    <a:pt x="401164" y="510840"/>
                  </a:lnTo>
                  <a:lnTo>
                    <a:pt x="354425" y="500206"/>
                  </a:lnTo>
                  <a:lnTo>
                    <a:pt x="309963" y="488866"/>
                  </a:lnTo>
                  <a:lnTo>
                    <a:pt x="267908" y="476845"/>
                  </a:lnTo>
                  <a:lnTo>
                    <a:pt x="228394" y="464166"/>
                  </a:lnTo>
                  <a:lnTo>
                    <a:pt x="191552" y="450852"/>
                  </a:lnTo>
                  <a:lnTo>
                    <a:pt x="126418" y="422418"/>
                  </a:lnTo>
                  <a:lnTo>
                    <a:pt x="73564" y="391733"/>
                  </a:lnTo>
                  <a:lnTo>
                    <a:pt x="34049" y="358987"/>
                  </a:lnTo>
                  <a:lnTo>
                    <a:pt x="7647" y="321616"/>
                  </a:lnTo>
                  <a:lnTo>
                    <a:pt x="0" y="281448"/>
                  </a:lnTo>
                  <a:lnTo>
                    <a:pt x="4041" y="261678"/>
                  </a:lnTo>
                  <a:lnTo>
                    <a:pt x="27129" y="223053"/>
                  </a:lnTo>
                  <a:lnTo>
                    <a:pt x="69258" y="186025"/>
                  </a:lnTo>
                  <a:lnTo>
                    <a:pt x="129272" y="151052"/>
                  </a:lnTo>
                  <a:lnTo>
                    <a:pt x="165623" y="134477"/>
                  </a:lnTo>
                  <a:lnTo>
                    <a:pt x="206011" y="118587"/>
                  </a:lnTo>
                  <a:lnTo>
                    <a:pt x="250290" y="103439"/>
                  </a:lnTo>
                  <a:lnTo>
                    <a:pt x="298317" y="89088"/>
                  </a:lnTo>
                  <a:lnTo>
                    <a:pt x="349945" y="75593"/>
                  </a:lnTo>
                  <a:lnTo>
                    <a:pt x="405031" y="63010"/>
                  </a:lnTo>
                  <a:lnTo>
                    <a:pt x="463430" y="51396"/>
                  </a:lnTo>
                  <a:lnTo>
                    <a:pt x="524996" y="40809"/>
                  </a:lnTo>
                  <a:lnTo>
                    <a:pt x="589585" y="31304"/>
                  </a:lnTo>
                  <a:lnTo>
                    <a:pt x="657053" y="22939"/>
                  </a:lnTo>
                  <a:lnTo>
                    <a:pt x="727254" y="15772"/>
                  </a:lnTo>
                  <a:lnTo>
                    <a:pt x="800044" y="9858"/>
                  </a:lnTo>
                  <a:lnTo>
                    <a:pt x="875277" y="5256"/>
                  </a:lnTo>
                  <a:lnTo>
                    <a:pt x="940264" y="2449"/>
                  </a:lnTo>
                  <a:lnTo>
                    <a:pt x="1004961" y="705"/>
                  </a:lnTo>
                  <a:lnTo>
                    <a:pt x="1069235" y="0"/>
                  </a:lnTo>
                  <a:lnTo>
                    <a:pt x="1132955" y="309"/>
                  </a:lnTo>
                  <a:lnTo>
                    <a:pt x="1195989" y="1610"/>
                  </a:lnTo>
                  <a:lnTo>
                    <a:pt x="1258202" y="3879"/>
                  </a:lnTo>
                  <a:lnTo>
                    <a:pt x="1319464" y="7091"/>
                  </a:lnTo>
                  <a:lnTo>
                    <a:pt x="1379642" y="11223"/>
                  </a:lnTo>
                  <a:lnTo>
                    <a:pt x="1438603" y="16251"/>
                  </a:lnTo>
                  <a:lnTo>
                    <a:pt x="1496216" y="22152"/>
                  </a:lnTo>
                  <a:lnTo>
                    <a:pt x="1552347" y="28900"/>
                  </a:lnTo>
                  <a:lnTo>
                    <a:pt x="1606864" y="36474"/>
                  </a:lnTo>
                  <a:lnTo>
                    <a:pt x="1659635" y="44848"/>
                  </a:lnTo>
                  <a:lnTo>
                    <a:pt x="1710528" y="53999"/>
                  </a:lnTo>
                  <a:lnTo>
                    <a:pt x="1759410" y="63904"/>
                  </a:lnTo>
                  <a:lnTo>
                    <a:pt x="1806148" y="74538"/>
                  </a:lnTo>
                  <a:lnTo>
                    <a:pt x="1850611" y="85877"/>
                  </a:lnTo>
                  <a:lnTo>
                    <a:pt x="1892666" y="97898"/>
                  </a:lnTo>
                  <a:lnTo>
                    <a:pt x="1932180" y="110578"/>
                  </a:lnTo>
                  <a:lnTo>
                    <a:pt x="1969021" y="123891"/>
                  </a:lnTo>
                  <a:lnTo>
                    <a:pt x="2034156" y="152326"/>
                  </a:lnTo>
                  <a:lnTo>
                    <a:pt x="2087010" y="183011"/>
                  </a:lnTo>
                  <a:lnTo>
                    <a:pt x="2126525" y="215757"/>
                  </a:lnTo>
                  <a:lnTo>
                    <a:pt x="2154079" y="255854"/>
                  </a:lnTo>
                  <a:lnTo>
                    <a:pt x="2160144" y="278819"/>
                  </a:lnTo>
                  <a:lnTo>
                    <a:pt x="2159302" y="301640"/>
                  </a:lnTo>
                  <a:lnTo>
                    <a:pt x="2137527" y="346458"/>
                  </a:lnTo>
                  <a:lnTo>
                    <a:pt x="2090010" y="389523"/>
                  </a:lnTo>
                  <a:lnTo>
                    <a:pt x="2056992" y="410151"/>
                  </a:lnTo>
                  <a:lnTo>
                    <a:pt x="2018011" y="430047"/>
                  </a:lnTo>
                  <a:lnTo>
                    <a:pt x="1973224" y="449111"/>
                  </a:lnTo>
                  <a:lnTo>
                    <a:pt x="1922788" y="467245"/>
                  </a:lnTo>
                  <a:lnTo>
                    <a:pt x="1866860" y="484351"/>
                  </a:lnTo>
                  <a:lnTo>
                    <a:pt x="1805598" y="500331"/>
                  </a:lnTo>
                  <a:lnTo>
                    <a:pt x="1739160" y="515086"/>
                  </a:lnTo>
                  <a:lnTo>
                    <a:pt x="1667701" y="528518"/>
                  </a:lnTo>
                  <a:lnTo>
                    <a:pt x="1700045" y="569488"/>
                  </a:lnTo>
                  <a:lnTo>
                    <a:pt x="1285292" y="569488"/>
                  </a:lnTo>
                  <a:lnTo>
                    <a:pt x="1220309" y="572295"/>
                  </a:lnTo>
                  <a:lnTo>
                    <a:pt x="1155612" y="574039"/>
                  </a:lnTo>
                  <a:lnTo>
                    <a:pt x="1091338" y="574744"/>
                  </a:lnTo>
                  <a:close/>
                </a:path>
                <a:path w="2160270" h="835660">
                  <a:moveTo>
                    <a:pt x="1909715" y="835072"/>
                  </a:moveTo>
                  <a:lnTo>
                    <a:pt x="1285296" y="569488"/>
                  </a:lnTo>
                  <a:lnTo>
                    <a:pt x="1700045" y="569488"/>
                  </a:lnTo>
                  <a:lnTo>
                    <a:pt x="1909715" y="835072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32143" y="1341402"/>
              <a:ext cx="2160270" cy="835660"/>
            </a:xfrm>
            <a:custGeom>
              <a:rect l="l" t="t" r="r" b="b"/>
              <a:pathLst>
                <a:path w="2160270" h="835660">
                  <a:moveTo>
                    <a:pt x="1909715" y="835072"/>
                  </a:moveTo>
                  <a:lnTo>
                    <a:pt x="1285296" y="569488"/>
                  </a:lnTo>
                  <a:lnTo>
                    <a:pt x="1220309" y="572295"/>
                  </a:lnTo>
                  <a:lnTo>
                    <a:pt x="1155612" y="574039"/>
                  </a:lnTo>
                  <a:lnTo>
                    <a:pt x="1091338" y="574744"/>
                  </a:lnTo>
                  <a:lnTo>
                    <a:pt x="1027618" y="574434"/>
                  </a:lnTo>
                  <a:lnTo>
                    <a:pt x="964584" y="573133"/>
                  </a:lnTo>
                  <a:lnTo>
                    <a:pt x="902371" y="570865"/>
                  </a:lnTo>
                  <a:lnTo>
                    <a:pt x="841109" y="567652"/>
                  </a:lnTo>
                  <a:lnTo>
                    <a:pt x="780931" y="563520"/>
                  </a:lnTo>
                  <a:lnTo>
                    <a:pt x="721970" y="558492"/>
                  </a:lnTo>
                  <a:lnTo>
                    <a:pt x="664357" y="552592"/>
                  </a:lnTo>
                  <a:lnTo>
                    <a:pt x="608226" y="545843"/>
                  </a:lnTo>
                  <a:lnTo>
                    <a:pt x="553709" y="538270"/>
                  </a:lnTo>
                  <a:lnTo>
                    <a:pt x="500938" y="529895"/>
                  </a:lnTo>
                  <a:lnTo>
                    <a:pt x="450045" y="520744"/>
                  </a:lnTo>
                  <a:lnTo>
                    <a:pt x="401164" y="510840"/>
                  </a:lnTo>
                  <a:lnTo>
                    <a:pt x="354425" y="500206"/>
                  </a:lnTo>
                  <a:lnTo>
                    <a:pt x="309963" y="488866"/>
                  </a:lnTo>
                  <a:lnTo>
                    <a:pt x="267908" y="476845"/>
                  </a:lnTo>
                  <a:lnTo>
                    <a:pt x="228394" y="464166"/>
                  </a:lnTo>
                  <a:lnTo>
                    <a:pt x="191552" y="450852"/>
                  </a:lnTo>
                  <a:lnTo>
                    <a:pt x="126418" y="422418"/>
                  </a:lnTo>
                  <a:lnTo>
                    <a:pt x="73564" y="391733"/>
                  </a:lnTo>
                  <a:lnTo>
                    <a:pt x="34049" y="358987"/>
                  </a:lnTo>
                  <a:lnTo>
                    <a:pt x="19624" y="341900"/>
                  </a:lnTo>
                  <a:lnTo>
                    <a:pt x="7647" y="321616"/>
                  </a:lnTo>
                  <a:lnTo>
                    <a:pt x="1153" y="301446"/>
                  </a:lnTo>
                  <a:lnTo>
                    <a:pt x="0" y="281448"/>
                  </a:lnTo>
                  <a:lnTo>
                    <a:pt x="4041" y="261678"/>
                  </a:lnTo>
                  <a:lnTo>
                    <a:pt x="27129" y="223053"/>
                  </a:lnTo>
                  <a:lnTo>
                    <a:pt x="69258" y="186025"/>
                  </a:lnTo>
                  <a:lnTo>
                    <a:pt x="129272" y="151052"/>
                  </a:lnTo>
                  <a:lnTo>
                    <a:pt x="165623" y="134477"/>
                  </a:lnTo>
                  <a:lnTo>
                    <a:pt x="206011" y="118587"/>
                  </a:lnTo>
                  <a:lnTo>
                    <a:pt x="250290" y="103439"/>
                  </a:lnTo>
                  <a:lnTo>
                    <a:pt x="298317" y="89088"/>
                  </a:lnTo>
                  <a:lnTo>
                    <a:pt x="349945" y="75593"/>
                  </a:lnTo>
                  <a:lnTo>
                    <a:pt x="405031" y="63010"/>
                  </a:lnTo>
                  <a:lnTo>
                    <a:pt x="463430" y="51396"/>
                  </a:lnTo>
                  <a:lnTo>
                    <a:pt x="524996" y="40809"/>
                  </a:lnTo>
                  <a:lnTo>
                    <a:pt x="589585" y="31304"/>
                  </a:lnTo>
                  <a:lnTo>
                    <a:pt x="657053" y="22939"/>
                  </a:lnTo>
                  <a:lnTo>
                    <a:pt x="727254" y="15772"/>
                  </a:lnTo>
                  <a:lnTo>
                    <a:pt x="800044" y="9858"/>
                  </a:lnTo>
                  <a:lnTo>
                    <a:pt x="875277" y="5256"/>
                  </a:lnTo>
                  <a:lnTo>
                    <a:pt x="940264" y="2449"/>
                  </a:lnTo>
                  <a:lnTo>
                    <a:pt x="1004961" y="705"/>
                  </a:lnTo>
                  <a:lnTo>
                    <a:pt x="1069235" y="0"/>
                  </a:lnTo>
                  <a:lnTo>
                    <a:pt x="1132955" y="309"/>
                  </a:lnTo>
                  <a:lnTo>
                    <a:pt x="1195989" y="1610"/>
                  </a:lnTo>
                  <a:lnTo>
                    <a:pt x="1258202" y="3879"/>
                  </a:lnTo>
                  <a:lnTo>
                    <a:pt x="1319464" y="7091"/>
                  </a:lnTo>
                  <a:lnTo>
                    <a:pt x="1379642" y="11223"/>
                  </a:lnTo>
                  <a:lnTo>
                    <a:pt x="1438603" y="16251"/>
                  </a:lnTo>
                  <a:lnTo>
                    <a:pt x="1496216" y="22152"/>
                  </a:lnTo>
                  <a:lnTo>
                    <a:pt x="1552347" y="28900"/>
                  </a:lnTo>
                  <a:lnTo>
                    <a:pt x="1606864" y="36474"/>
                  </a:lnTo>
                  <a:lnTo>
                    <a:pt x="1659635" y="44848"/>
                  </a:lnTo>
                  <a:lnTo>
                    <a:pt x="1710528" y="53999"/>
                  </a:lnTo>
                  <a:lnTo>
                    <a:pt x="1759410" y="63904"/>
                  </a:lnTo>
                  <a:lnTo>
                    <a:pt x="1806148" y="74538"/>
                  </a:lnTo>
                  <a:lnTo>
                    <a:pt x="1850611" y="85877"/>
                  </a:lnTo>
                  <a:lnTo>
                    <a:pt x="1892666" y="97898"/>
                  </a:lnTo>
                  <a:lnTo>
                    <a:pt x="1932180" y="110578"/>
                  </a:lnTo>
                  <a:lnTo>
                    <a:pt x="1969021" y="123891"/>
                  </a:lnTo>
                  <a:lnTo>
                    <a:pt x="2034156" y="152326"/>
                  </a:lnTo>
                  <a:lnTo>
                    <a:pt x="2087010" y="183011"/>
                  </a:lnTo>
                  <a:lnTo>
                    <a:pt x="2126525" y="215757"/>
                  </a:lnTo>
                  <a:lnTo>
                    <a:pt x="2140950" y="232843"/>
                  </a:lnTo>
                  <a:lnTo>
                    <a:pt x="2154079" y="255854"/>
                  </a:lnTo>
                  <a:lnTo>
                    <a:pt x="2160144" y="278819"/>
                  </a:lnTo>
                  <a:lnTo>
                    <a:pt x="2159302" y="301640"/>
                  </a:lnTo>
                  <a:lnTo>
                    <a:pt x="2137527" y="346458"/>
                  </a:lnTo>
                  <a:lnTo>
                    <a:pt x="2090010" y="389523"/>
                  </a:lnTo>
                  <a:lnTo>
                    <a:pt x="2056992" y="410151"/>
                  </a:lnTo>
                  <a:lnTo>
                    <a:pt x="2018011" y="430047"/>
                  </a:lnTo>
                  <a:lnTo>
                    <a:pt x="1973224" y="449111"/>
                  </a:lnTo>
                  <a:lnTo>
                    <a:pt x="1922788" y="467245"/>
                  </a:lnTo>
                  <a:lnTo>
                    <a:pt x="1866860" y="484351"/>
                  </a:lnTo>
                  <a:lnTo>
                    <a:pt x="1805598" y="500331"/>
                  </a:lnTo>
                  <a:lnTo>
                    <a:pt x="1739160" y="515086"/>
                  </a:lnTo>
                  <a:lnTo>
                    <a:pt x="1667701" y="528518"/>
                  </a:lnTo>
                  <a:lnTo>
                    <a:pt x="1909715" y="83507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6804025" y="2497137"/>
            <a:ext cx="1871980" cy="500380"/>
          </a:xfrm>
          <a:prstGeom prst="rect">
            <a:avLst/>
          </a:prstGeom>
          <a:solidFill>
            <a:srgbClr val="C0C0C0"/>
          </a:solidFill>
          <a:ln w="9525">
            <a:solidFill>
              <a:srgbClr val="333399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 marL="401955" marR="38735" indent="-355600">
              <a:lnSpc>
                <a:spcPts val="1510"/>
              </a:lnSpc>
              <a:spcBef>
                <a:spcPts val="465"/>
              </a:spcBef>
            </a:pPr>
            <a:r>
              <a:rPr sz="1400" b="1" spc="-5">
                <a:solidFill>
                  <a:srgbClr val="333399"/>
                </a:solidFill>
                <a:latin typeface="Microsoft JhengHei"/>
                <a:cs typeface="Microsoft JhengHei"/>
              </a:rPr>
              <a:t>“一心”：一心一意、</a:t>
            </a:r>
            <a:r>
              <a:rPr sz="14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很专心地去听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77431" y="1447891"/>
            <a:ext cx="127000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95"/>
              </a:lnSpc>
              <a:spcBef>
                <a:spcPts val="100"/>
              </a:spcBef>
            </a:pPr>
            <a:r>
              <a:rPr sz="1400" spc="-10">
                <a:solidFill>
                  <a:srgbClr val="333399"/>
                </a:solidFill>
                <a:latin typeface="宋体"/>
                <a:cs typeface="宋体"/>
              </a:rPr>
              <a:t>“耳：听自然要</a:t>
            </a:r>
            <a:endParaRPr sz="1400">
              <a:latin typeface="宋体"/>
              <a:cs typeface="宋体"/>
            </a:endParaRPr>
          </a:p>
          <a:p>
            <a:pPr marL="539115">
              <a:lnSpc>
                <a:spcPts val="1595"/>
              </a:lnSpc>
            </a:pPr>
            <a:r>
              <a:rPr sz="1400" spc="-20">
                <a:solidFill>
                  <a:srgbClr val="333399"/>
                </a:solidFill>
                <a:latin typeface="宋体"/>
                <a:cs typeface="宋体"/>
              </a:rPr>
              <a:t>用耳朵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46637" y="2493953"/>
            <a:ext cx="206375" cy="935355"/>
          </a:xfrm>
          <a:custGeom>
            <a:rect l="l" t="t" r="r" b="b"/>
            <a:pathLst>
              <a:path w="206375" h="935353">
                <a:moveTo>
                  <a:pt x="0" y="430221"/>
                </a:moveTo>
                <a:lnTo>
                  <a:pt x="0" y="935046"/>
                </a:lnTo>
              </a:path>
              <a:path w="206375" h="935353">
                <a:moveTo>
                  <a:pt x="0" y="544534"/>
                </a:moveTo>
                <a:lnTo>
                  <a:pt x="206326" y="544534"/>
                </a:lnTo>
                <a:lnTo>
                  <a:pt x="206326" y="28583"/>
                </a:lnTo>
                <a:lnTo>
                  <a:pt x="19051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700337" y="2924175"/>
            <a:ext cx="2070100" cy="5048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 marL="90805" marR="193675">
              <a:lnSpc>
                <a:spcPts val="1510"/>
              </a:lnSpc>
              <a:spcBef>
                <a:spcPts val="465"/>
              </a:spcBef>
            </a:pPr>
            <a:r>
              <a:rPr sz="1400" b="1" spc="-5">
                <a:solidFill>
                  <a:srgbClr val="333399"/>
                </a:solidFill>
                <a:latin typeface="Microsoft JhengHei"/>
                <a:cs typeface="Microsoft JhengHei"/>
              </a:rPr>
              <a:t>“王”“对方至上，把说话的人当成王者对待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11102" y="1958965"/>
            <a:ext cx="533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>
                <a:solidFill>
                  <a:srgbClr val="FF0000"/>
                </a:solidFill>
                <a:latin typeface="Malgun Gothic"/>
                <a:cs typeface="Malgun Gothic"/>
              </a:rPr>
              <a:t>聽</a:t>
            </a:r>
            <a:endParaRPr sz="4000">
              <a:latin typeface="Malgun Gothic"/>
              <a:cs typeface="Malgun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2952" y="3816203"/>
            <a:ext cx="1511300" cy="59245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00"/>
              </a:spcBef>
              <a:buSzPct val="102777"/>
              <a:buFont typeface="Wingdings"/>
              <a:buChar char=""/>
              <a:tabLst>
                <a:tab pos="354965"/>
                <a:tab pos="355600"/>
              </a:tabLst>
            </a:pPr>
            <a:r>
              <a:rPr sz="18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倾听的含义</a:t>
            </a:r>
            <a:endParaRPr sz="1800">
              <a:latin typeface="Microsoft JhengHei"/>
              <a:cs typeface="Microsoft JhengHei"/>
            </a:endParaRPr>
          </a:p>
          <a:p>
            <a:pPr marL="215900">
              <a:lnSpc>
                <a:spcPct val="100000"/>
              </a:lnSpc>
              <a:spcBef>
                <a:spcPts val="180"/>
              </a:spcBef>
            </a:pPr>
            <a:r>
              <a:rPr sz="1600" b="1" spc="-10">
                <a:solidFill>
                  <a:srgbClr val="333399"/>
                </a:solidFill>
                <a:latin typeface="Microsoft JhengHei"/>
                <a:cs typeface="Microsoft JhengHei"/>
              </a:rPr>
              <a:t>三层含义：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526049" y="3561687"/>
            <a:ext cx="1254760" cy="1064895"/>
            <a:chOff x="5526049" y="3561687"/>
            <a:chExt cx="1254760" cy="1064895"/>
          </a:xfrm>
        </p:grpSpPr>
        <p:sp>
          <p:nvSpPr>
            <p:cNvPr id="20" name="object 20"/>
            <p:cNvSpPr/>
            <p:nvPr/>
          </p:nvSpPr>
          <p:spPr>
            <a:xfrm>
              <a:off x="5530811" y="3566450"/>
              <a:ext cx="1245235" cy="1055370"/>
            </a:xfrm>
            <a:custGeom>
              <a:rect l="l" t="t" r="r" b="b"/>
              <a:pathLst>
                <a:path w="1245234" h="1055370">
                  <a:moveTo>
                    <a:pt x="622337" y="0"/>
                  </a:moveTo>
                  <a:lnTo>
                    <a:pt x="0" y="1055170"/>
                  </a:lnTo>
                  <a:lnTo>
                    <a:pt x="1244676" y="1055170"/>
                  </a:lnTo>
                  <a:lnTo>
                    <a:pt x="622337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530811" y="3566450"/>
              <a:ext cx="1245235" cy="1055370"/>
            </a:xfrm>
            <a:custGeom>
              <a:rect l="l" t="t" r="r" b="b"/>
              <a:pathLst>
                <a:path w="1245234" h="1055370">
                  <a:moveTo>
                    <a:pt x="0" y="1055170"/>
                  </a:moveTo>
                  <a:lnTo>
                    <a:pt x="1244676" y="1055170"/>
                  </a:lnTo>
                  <a:lnTo>
                    <a:pt x="622337" y="0"/>
                  </a:lnTo>
                  <a:lnTo>
                    <a:pt x="0" y="10551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5429250" y="3532629"/>
            <a:ext cx="144780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marR="208279" algn="ctr">
              <a:lnSpc>
                <a:spcPct val="110000"/>
              </a:lnSpc>
              <a:spcBef>
                <a:spcPts val="100"/>
              </a:spcBef>
            </a:pPr>
            <a:r>
              <a:rPr sz="16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听对方想说</a:t>
            </a:r>
            <a:r>
              <a:rPr sz="1600" b="1" spc="-15">
                <a:solidFill>
                  <a:srgbClr val="333399"/>
                </a:solidFill>
                <a:latin typeface="Microsoft JhengHei"/>
                <a:cs typeface="Microsoft JhengHei"/>
              </a:rPr>
              <a:t>没说出来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600" b="1" spc="-10">
                <a:solidFill>
                  <a:srgbClr val="333399"/>
                </a:solidFill>
                <a:latin typeface="Microsoft JhengHei"/>
                <a:cs typeface="Microsoft JhengHei"/>
              </a:rPr>
              <a:t>但希望你说的话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903711" y="4616858"/>
            <a:ext cx="2499360" cy="1066165"/>
            <a:chOff x="4903711" y="4616858"/>
            <a:chExt cx="2499360" cy="1066165"/>
          </a:xfrm>
        </p:grpSpPr>
        <p:sp>
          <p:nvSpPr>
            <p:cNvPr id="24" name="object 24"/>
            <p:cNvSpPr/>
            <p:nvPr/>
          </p:nvSpPr>
          <p:spPr>
            <a:xfrm>
              <a:off x="4908473" y="4621620"/>
              <a:ext cx="2489835" cy="1056640"/>
            </a:xfrm>
            <a:custGeom>
              <a:rect l="l" t="t" r="r" b="b"/>
              <a:pathLst>
                <a:path w="2489834" h="1056639">
                  <a:moveTo>
                    <a:pt x="1867014" y="0"/>
                  </a:moveTo>
                  <a:lnTo>
                    <a:pt x="622337" y="0"/>
                  </a:lnTo>
                  <a:lnTo>
                    <a:pt x="0" y="1056608"/>
                  </a:lnTo>
                  <a:lnTo>
                    <a:pt x="2489353" y="1056608"/>
                  </a:lnTo>
                  <a:lnTo>
                    <a:pt x="1867014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908473" y="4621620"/>
              <a:ext cx="2489835" cy="1056640"/>
            </a:xfrm>
            <a:custGeom>
              <a:rect l="l" t="t" r="r" b="b"/>
              <a:pathLst>
                <a:path w="2489834" h="1056639">
                  <a:moveTo>
                    <a:pt x="0" y="1056608"/>
                  </a:moveTo>
                  <a:lnTo>
                    <a:pt x="2489353" y="1056608"/>
                  </a:lnTo>
                  <a:lnTo>
                    <a:pt x="1867014" y="0"/>
                  </a:lnTo>
                  <a:lnTo>
                    <a:pt x="622337" y="0"/>
                  </a:lnTo>
                  <a:lnTo>
                    <a:pt x="0" y="105660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5327650" y="4856743"/>
            <a:ext cx="1651000" cy="5619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听对方想说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600" b="1" spc="-10">
                <a:solidFill>
                  <a:srgbClr val="333399"/>
                </a:solidFill>
                <a:latin typeface="Microsoft JhengHei"/>
                <a:cs typeface="Microsoft JhengHei"/>
              </a:rPr>
              <a:t>但没有说出来的话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281373" y="5673466"/>
            <a:ext cx="3743960" cy="1064895"/>
            <a:chOff x="4281373" y="5673466"/>
            <a:chExt cx="3743960" cy="1064895"/>
          </a:xfrm>
        </p:grpSpPr>
        <p:sp>
          <p:nvSpPr>
            <p:cNvPr id="28" name="object 28"/>
            <p:cNvSpPr/>
            <p:nvPr/>
          </p:nvSpPr>
          <p:spPr>
            <a:xfrm>
              <a:off x="4286135" y="5678229"/>
              <a:ext cx="3734435" cy="1055370"/>
            </a:xfrm>
            <a:custGeom>
              <a:rect l="l" t="t" r="r" b="b"/>
              <a:pathLst>
                <a:path w="3734434" h="1055370">
                  <a:moveTo>
                    <a:pt x="3111518" y="0"/>
                  </a:moveTo>
                  <a:lnTo>
                    <a:pt x="622337" y="0"/>
                  </a:lnTo>
                  <a:lnTo>
                    <a:pt x="0" y="1055170"/>
                  </a:lnTo>
                  <a:lnTo>
                    <a:pt x="3734029" y="1055170"/>
                  </a:lnTo>
                  <a:lnTo>
                    <a:pt x="3111518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286135" y="5678229"/>
              <a:ext cx="3734435" cy="1055370"/>
            </a:xfrm>
            <a:custGeom>
              <a:rect l="l" t="t" r="r" b="b"/>
              <a:pathLst>
                <a:path w="3734434" h="1055370">
                  <a:moveTo>
                    <a:pt x="0" y="1055170"/>
                  </a:moveTo>
                  <a:lnTo>
                    <a:pt x="3734029" y="1055170"/>
                  </a:lnTo>
                  <a:lnTo>
                    <a:pt x="3111518" y="0"/>
                  </a:lnTo>
                  <a:lnTo>
                    <a:pt x="622337" y="0"/>
                  </a:lnTo>
                  <a:lnTo>
                    <a:pt x="0" y="10551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5429250" y="6071128"/>
            <a:ext cx="1447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听对方想说的话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8852" y="5158745"/>
            <a:ext cx="2159000" cy="11988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400" b="1" spc="-10">
                <a:solidFill>
                  <a:srgbClr val="333399"/>
                </a:solidFill>
                <a:latin typeface="Microsoft JhengHei"/>
                <a:cs typeface="Microsoft JhengHei"/>
              </a:rPr>
              <a:t>五个层次：忽视的听</a:t>
            </a:r>
            <a:endParaRPr sz="1400">
              <a:latin typeface="Microsoft JhengHei"/>
              <a:cs typeface="Microsoft JhengHei"/>
            </a:endParaRPr>
          </a:p>
          <a:p>
            <a:pPr marL="1079500" marR="182880">
              <a:lnSpc>
                <a:spcPct val="110000"/>
              </a:lnSpc>
            </a:pPr>
            <a:r>
              <a:rPr sz="1400" b="1" spc="-15">
                <a:solidFill>
                  <a:srgbClr val="333399"/>
                </a:solidFill>
                <a:latin typeface="Microsoft JhengHei"/>
                <a:cs typeface="Microsoft JhengHei"/>
              </a:rPr>
              <a:t>假装的听</a:t>
            </a:r>
            <a:r>
              <a:rPr sz="1400" b="1" spc="-50">
                <a:solidFill>
                  <a:srgbClr val="333399"/>
                </a:solidFill>
                <a:latin typeface="Microsoft JhengHei"/>
                <a:cs typeface="Microsoft JhengHei"/>
              </a:rPr>
              <a:t> </a:t>
            </a:r>
            <a:r>
              <a:rPr sz="1400" b="1" spc="-10">
                <a:solidFill>
                  <a:srgbClr val="333399"/>
                </a:solidFill>
                <a:latin typeface="Microsoft JhengHei"/>
                <a:cs typeface="Microsoft JhengHei"/>
              </a:rPr>
              <a:t>选择性的听</a:t>
            </a:r>
            <a:endParaRPr sz="1400">
              <a:latin typeface="Microsoft JhengHei"/>
              <a:cs typeface="Microsoft JhengHei"/>
            </a:endParaRPr>
          </a:p>
          <a:p>
            <a:pPr marL="1079500" marR="5080">
              <a:lnSpc>
                <a:spcPct val="110000"/>
              </a:lnSpc>
            </a:pPr>
            <a:r>
              <a:rPr sz="1400" b="1" spc="-10">
                <a:solidFill>
                  <a:srgbClr val="333399"/>
                </a:solidFill>
                <a:latin typeface="Microsoft JhengHei"/>
                <a:cs typeface="Microsoft JhengHei"/>
              </a:rPr>
              <a:t>全神贯注的听带同理心的听</a:t>
            </a:r>
            <a:endParaRPr sz="14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09562" y="1470025"/>
          <a:ext cx="8382000" cy="3660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0979"/>
                <a:gridCol w="4323080"/>
              </a:tblGrid>
              <a:tr h="4318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听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有效倾听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32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0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一种天生的本能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一种需要不断学习和锻炼的技巧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005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一种纯粹的生理机能的反应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需要智力和情绪上的配合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3545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一种简单、轻松的活动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比较复杂困难、要借助分析、理解和判断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32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不具有目的性、自然放松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目的性强，需要集中精力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32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0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比较分散、多向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方向明确，要剔除杂音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005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0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听力正常者均可做到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5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只有一部分人能成为优秀倾听者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32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0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很难创造价值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0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可以创造一定的价值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005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0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可以没有任何感觉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800" b="1" spc="-10">
                          <a:solidFill>
                            <a:srgbClr val="333399"/>
                          </a:solidFill>
                          <a:latin typeface="Microsoft JhengHei"/>
                          <a:cs typeface="Microsoft JhengHei"/>
                        </a:rPr>
                        <a:t>必须积极、专心</a:t>
                      </a:r>
                      <a:endParaRPr sz="1800">
                        <a:latin typeface="Microsoft JhengHei"/>
                        <a:cs typeface="Microsoft JhengHe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50514" y="809307"/>
            <a:ext cx="3225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>
                <a:latin typeface="Microsoft JhengHei"/>
                <a:cs typeface="Microsoft JhengHei"/>
              </a:rPr>
              <a:t>听与有效倾听的不同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565" y="5376227"/>
            <a:ext cx="8559800" cy="112268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u="heavy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宋体"/>
                <a:cs typeface="宋体"/>
              </a:rPr>
              <a:t>有效倾听所发挥的作用绝不亚于陈述和提问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u="heavy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宋体"/>
                <a:cs typeface="宋体"/>
              </a:rPr>
              <a:t>听得不认真会影响顾客的情绪；听得不清楚，会误解顾客的意思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015" y="1383982"/>
            <a:ext cx="2006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0">
                <a:latin typeface="Microsoft JhengHei"/>
                <a:cs typeface="Microsoft JhengHei"/>
              </a:rPr>
              <a:t>2</a:t>
            </a:r>
            <a:r>
              <a:rPr sz="2400" spc="-10">
                <a:latin typeface="Microsoft JhengHei"/>
                <a:cs typeface="Microsoft JhengHei"/>
              </a:rPr>
              <a:t>、倾听的作用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8227" y="2167985"/>
            <a:ext cx="7397750" cy="23488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50"/>
              </a:spcBef>
              <a:buSzPct val="102777"/>
              <a:buFont typeface="Arial"/>
              <a:buChar char="–"/>
              <a:tabLst>
                <a:tab pos="298450"/>
              </a:tabLst>
            </a:pPr>
            <a:r>
              <a:rPr sz="1800" b="1" spc="-5">
                <a:solidFill>
                  <a:srgbClr val="333399"/>
                </a:solidFill>
                <a:latin typeface="Microsoft JhengHei"/>
                <a:cs typeface="Microsoft JhengHei"/>
              </a:rPr>
              <a:t>体现对对顾客的尊重和关心，使其对我们产生信赖感</a:t>
            </a:r>
            <a:endParaRPr sz="1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33399"/>
              </a:buClr>
              <a:buFont typeface="Arial"/>
              <a:buChar char="–"/>
            </a:pPr>
            <a:endParaRPr sz="1600">
              <a:latin typeface="Microsoft JhengHei"/>
              <a:cs typeface="Microsoft JhengHei"/>
            </a:endParaRPr>
          </a:p>
          <a:p>
            <a:pPr marL="298450" indent="-285750">
              <a:lnSpc>
                <a:spcPct val="100000"/>
              </a:lnSpc>
              <a:buSzPct val="102777"/>
              <a:buFont typeface="Arial"/>
              <a:buChar char="–"/>
              <a:tabLst>
                <a:tab pos="298450"/>
              </a:tabLst>
            </a:pPr>
            <a:r>
              <a:rPr sz="1800" b="1" spc="-5">
                <a:solidFill>
                  <a:srgbClr val="333399"/>
                </a:solidFill>
                <a:latin typeface="Microsoft JhengHei"/>
                <a:cs typeface="Microsoft JhengHei"/>
              </a:rPr>
              <a:t>获得相关信息，听出弦外之音，才能明白对方的深层愿望</a:t>
            </a:r>
            <a:endParaRPr sz="1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33399"/>
              </a:buClr>
              <a:buFont typeface="Arial"/>
              <a:buChar char="–"/>
            </a:pPr>
            <a:endParaRPr sz="1600">
              <a:latin typeface="Microsoft JhengHei"/>
              <a:cs typeface="Microsoft JhengHei"/>
            </a:endParaRPr>
          </a:p>
          <a:p>
            <a:pPr marL="298450" indent="-285750">
              <a:lnSpc>
                <a:spcPct val="100000"/>
              </a:lnSpc>
              <a:buSzPct val="102777"/>
              <a:buFont typeface="Arial"/>
              <a:buChar char="–"/>
              <a:tabLst>
                <a:tab pos="298450"/>
              </a:tabLst>
            </a:pPr>
            <a:r>
              <a:rPr sz="1800" b="1" spc="-5">
                <a:solidFill>
                  <a:srgbClr val="333399"/>
                </a:solidFill>
                <a:latin typeface="Microsoft JhengHei"/>
                <a:cs typeface="Microsoft JhengHei"/>
              </a:rPr>
              <a:t>解决问题，提高顾客满意度，判断出顾客关注的重点问题和真正需求。</a:t>
            </a:r>
            <a:endParaRPr sz="1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Microsoft JhengHei"/>
              <a:cs typeface="Microsoft JhengHei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sz="2000" b="1" spc="-5">
                <a:solidFill>
                  <a:srgbClr val="FF0000"/>
                </a:solidFill>
                <a:latin typeface="Microsoft JhengHei"/>
                <a:cs typeface="Microsoft JhengHei"/>
              </a:rPr>
              <a:t>服务质量的改进是倾听顾客意见的直接结果！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7052" y="880745"/>
            <a:ext cx="2336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85">
                <a:latin typeface="Microsoft JhengHei"/>
                <a:cs typeface="Microsoft JhengHei"/>
              </a:rPr>
              <a:t>3</a:t>
            </a:r>
            <a:r>
              <a:rPr sz="2800" spc="-10">
                <a:latin typeface="Microsoft JhengHei"/>
                <a:cs typeface="Microsoft JhengHei"/>
              </a:rPr>
              <a:t>、倾听的技巧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052" y="1305877"/>
            <a:ext cx="8026400" cy="51308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SzPct val="102083"/>
              <a:buFont typeface="Arial"/>
              <a:buChar char="•"/>
              <a:tabLst>
                <a:tab pos="355600"/>
              </a:tabLst>
            </a:pPr>
            <a:r>
              <a:rPr sz="2400" b="1" spc="-5">
                <a:solidFill>
                  <a:srgbClr val="333399"/>
                </a:solidFill>
                <a:latin typeface="Microsoft JhengHei"/>
                <a:cs typeface="Microsoft JhengHei"/>
              </a:rPr>
              <a:t>既要听事实又要听情感</a:t>
            </a:r>
            <a:endParaRPr sz="2400">
              <a:latin typeface="Microsoft JhengHei"/>
              <a:cs typeface="Microsoft JhengHei"/>
            </a:endParaRPr>
          </a:p>
          <a:p>
            <a:pPr marL="1536700" marR="2520315" indent="-1219200">
              <a:lnSpc>
                <a:spcPct val="120000"/>
              </a:lnSpc>
            </a:pPr>
            <a:r>
              <a:rPr sz="2400" b="1" spc="-5">
                <a:solidFill>
                  <a:srgbClr val="333399"/>
                </a:solidFill>
                <a:latin typeface="Microsoft JhengHei"/>
                <a:cs typeface="Microsoft JhengHei"/>
              </a:rPr>
              <a:t>听事实：对方说了什么？意思是什么？</a:t>
            </a:r>
            <a:r>
              <a:rPr sz="2400" b="1" spc="-10">
                <a:solidFill>
                  <a:srgbClr val="333399"/>
                </a:solidFill>
                <a:latin typeface="Microsoft JhengHei"/>
                <a:cs typeface="Microsoft JhengHei"/>
              </a:rPr>
              <a:t>认真听、听清楚即可</a:t>
            </a:r>
            <a:endParaRPr sz="2400">
              <a:latin typeface="Microsoft JhengHei"/>
              <a:cs typeface="Microsoft JhengHei"/>
            </a:endParaRPr>
          </a:p>
          <a:p>
            <a:pPr marL="317500">
              <a:lnSpc>
                <a:spcPct val="100000"/>
              </a:lnSpc>
              <a:spcBef>
                <a:spcPts val="575"/>
              </a:spcBef>
            </a:pPr>
            <a:r>
              <a:rPr sz="2400" b="1" spc="-5">
                <a:solidFill>
                  <a:srgbClr val="333399"/>
                </a:solidFill>
                <a:latin typeface="Microsoft JhengHei"/>
                <a:cs typeface="Microsoft JhengHei"/>
              </a:rPr>
              <a:t>听情感：他的感受是什么，需不需要给予回应</a:t>
            </a:r>
            <a:endParaRPr sz="2400">
              <a:latin typeface="Microsoft JhengHei"/>
              <a:cs typeface="Microsoft JhengHei"/>
            </a:endParaRPr>
          </a:p>
          <a:p>
            <a:pPr marL="469900" marR="5080" indent="-457200">
              <a:lnSpc>
                <a:spcPts val="2590"/>
              </a:lnSpc>
              <a:spcBef>
                <a:spcPts val="140"/>
              </a:spcBef>
            </a:pPr>
            <a:r>
              <a:rPr sz="1800">
                <a:solidFill>
                  <a:srgbClr val="009999"/>
                </a:solidFill>
                <a:latin typeface="宋体"/>
                <a:cs typeface="宋体"/>
              </a:rPr>
              <a:t>例：你的朋友告诉你“你看，这是我新买的IBM</a:t>
            </a:r>
            <a:r>
              <a:rPr sz="1800" spc="-5">
                <a:solidFill>
                  <a:srgbClr val="009999"/>
                </a:solidFill>
                <a:latin typeface="宋体"/>
                <a:cs typeface="宋体"/>
              </a:rPr>
              <a:t>笔记本电脑”---这是一个事实。你说：“哦，是吗？在哪儿买的？”---这是你对这个事实的关注。</a:t>
            </a:r>
            <a:endParaRPr sz="1800">
              <a:latin typeface="宋体"/>
              <a:cs typeface="宋体"/>
            </a:endParaRPr>
          </a:p>
          <a:p>
            <a:pPr marL="355600" marR="119380" indent="114300">
              <a:lnSpc>
                <a:spcPct val="100000"/>
              </a:lnSpc>
              <a:spcBef>
                <a:spcPts val="280"/>
              </a:spcBef>
            </a:pPr>
            <a:r>
              <a:rPr sz="1800" spc="-5">
                <a:solidFill>
                  <a:srgbClr val="009999"/>
                </a:solidFill>
                <a:latin typeface="宋体"/>
                <a:cs typeface="宋体"/>
              </a:rPr>
              <a:t>但如果你这样答：“哦，真不错呀！改天我也买一个。”---这是对情感的关注，因为你的朋友买电脑是一件高兴的事，他跟你说是因为他很开心。</a:t>
            </a:r>
            <a:endParaRPr sz="18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595"/>
              </a:spcBef>
              <a:buSzPct val="102083"/>
              <a:buFont typeface="Arial"/>
              <a:buChar char="•"/>
              <a:tabLst>
                <a:tab pos="355600"/>
              </a:tabLst>
            </a:pPr>
            <a:r>
              <a:rPr sz="2400" b="1" spc="-5">
                <a:solidFill>
                  <a:srgbClr val="333399"/>
                </a:solidFill>
                <a:latin typeface="Microsoft JhengHei"/>
                <a:cs typeface="Microsoft JhengHei"/>
              </a:rPr>
              <a:t>永远不要有意打断顾客</a:t>
            </a:r>
            <a:endParaRPr sz="2400">
              <a:latin typeface="Microsoft JhengHei"/>
              <a:cs typeface="Microsoft JhengHei"/>
            </a:endParaRPr>
          </a:p>
          <a:p>
            <a:pPr marL="317500">
              <a:lnSpc>
                <a:spcPct val="100000"/>
              </a:lnSpc>
              <a:spcBef>
                <a:spcPts val="575"/>
              </a:spcBef>
            </a:pPr>
            <a:r>
              <a:rPr sz="2400" b="1" spc="-5">
                <a:solidFill>
                  <a:srgbClr val="333399"/>
                </a:solidFill>
                <a:latin typeface="Microsoft JhengHei"/>
                <a:cs typeface="Microsoft JhengHei"/>
              </a:rPr>
              <a:t>有意识的打断是绝对不允许的。</a:t>
            </a:r>
            <a:endParaRPr sz="2400">
              <a:latin typeface="Microsoft JhengHei"/>
              <a:cs typeface="Microsoft JhengHei"/>
            </a:endParaRPr>
          </a:p>
          <a:p>
            <a:pPr marL="355600" marR="5080" indent="-114300">
              <a:lnSpc>
                <a:spcPct val="100000"/>
              </a:lnSpc>
              <a:spcBef>
                <a:spcPts val="409"/>
              </a:spcBef>
            </a:pPr>
            <a:r>
              <a:rPr sz="1800">
                <a:solidFill>
                  <a:srgbClr val="009999"/>
                </a:solidFill>
                <a:latin typeface="宋体"/>
                <a:cs typeface="宋体"/>
              </a:rPr>
              <a:t>“你先别说，你先听我说！”（</a:t>
            </a:r>
            <a:r>
              <a:rPr sz="1800" spc="-5">
                <a:solidFill>
                  <a:srgbClr val="009999"/>
                </a:solidFill>
                <a:latin typeface="宋体"/>
                <a:cs typeface="宋体"/>
              </a:rPr>
              <a:t>不礼貌、你好像挑起了战争，对方会以同样方</a:t>
            </a:r>
            <a:r>
              <a:rPr sz="1800">
                <a:solidFill>
                  <a:srgbClr val="009999"/>
                </a:solidFill>
                <a:latin typeface="宋体"/>
                <a:cs typeface="宋体"/>
              </a:rPr>
              <a:t>式回应你，最后二人的谈话变成了吵架</a:t>
            </a:r>
            <a:r>
              <a:rPr sz="1800" spc="-50">
                <a:solidFill>
                  <a:srgbClr val="009999"/>
                </a:solidFill>
                <a:latin typeface="宋体"/>
                <a:cs typeface="宋体"/>
              </a:rPr>
              <a:t>）</a:t>
            </a:r>
            <a:endParaRPr sz="1800">
              <a:latin typeface="宋体"/>
              <a:cs typeface="宋体"/>
            </a:endParaRPr>
          </a:p>
          <a:p>
            <a:pPr marL="266700">
              <a:lnSpc>
                <a:spcPts val="2395"/>
              </a:lnSpc>
              <a:spcBef>
                <a:spcPts val="489"/>
              </a:spcBef>
            </a:pPr>
            <a:r>
              <a:rPr sz="2000" b="1" spc="-5">
                <a:solidFill>
                  <a:srgbClr val="333399"/>
                </a:solidFill>
                <a:latin typeface="Microsoft JhengHei"/>
                <a:cs typeface="Microsoft JhengHei"/>
              </a:rPr>
              <a:t>客服人员最好不要随意插话或接话，更不要不顾顾客喜欢另起话题。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ts val="1914"/>
              </a:lnSpc>
            </a:pPr>
            <a:r>
              <a:rPr sz="1600">
                <a:solidFill>
                  <a:srgbClr val="009999"/>
                </a:solidFill>
                <a:latin typeface="宋体"/>
                <a:cs typeface="宋体"/>
              </a:rPr>
              <a:t>“等一下，我们的产品绝对不会出现这样的问题</a:t>
            </a:r>
            <a:r>
              <a:rPr sz="1600" spc="-10">
                <a:solidFill>
                  <a:srgbClr val="009999"/>
                </a:solidFill>
                <a:latin typeface="宋体"/>
                <a:cs typeface="宋体"/>
              </a:rPr>
              <a:t>******”</a:t>
            </a:r>
            <a:endParaRPr sz="16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18490" y="391533"/>
            <a:ext cx="6934200" cy="513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845"/>
              </a:lnSpc>
              <a:spcBef>
                <a:spcPts val="100"/>
              </a:spcBef>
              <a:buSzPct val="102083"/>
              <a:buChar char="•"/>
              <a:tabLst>
                <a:tab pos="355600"/>
              </a:tabLst>
            </a:pPr>
            <a:r>
              <a:rPr sz="2400" spc="-10">
                <a:latin typeface="宋体"/>
                <a:cs typeface="宋体"/>
              </a:rPr>
              <a:t>肯定对方的谈话价值</a:t>
            </a:r>
            <a:endParaRPr sz="2400">
              <a:latin typeface="宋体"/>
              <a:cs typeface="宋体"/>
            </a:endParaRPr>
          </a:p>
          <a:p>
            <a:pPr marL="12700" marR="615315">
              <a:lnSpc>
                <a:spcPts val="1920"/>
              </a:lnSpc>
              <a:spcBef>
                <a:spcPts val="25"/>
              </a:spcBef>
            </a:pPr>
            <a:r>
              <a:rPr sz="1600" spc="-5">
                <a:latin typeface="宋体"/>
                <a:cs typeface="宋体"/>
              </a:rPr>
              <a:t>一个小小的价值，被肯定，讲话者会很高兴，对肯定他的人产生好感。积极的评价和赞美，是获取对方好感物一大绝招</a:t>
            </a:r>
            <a:endParaRPr sz="1600">
              <a:latin typeface="宋体"/>
              <a:cs typeface="宋体"/>
            </a:endParaRPr>
          </a:p>
          <a:p>
            <a:pPr marL="12700">
              <a:lnSpc>
                <a:spcPts val="1855"/>
              </a:lnSpc>
              <a:tabLst>
                <a:tab pos="2247265"/>
              </a:tabLst>
            </a:pPr>
            <a:r>
              <a:rPr sz="1600">
                <a:latin typeface="宋体"/>
                <a:cs typeface="宋体"/>
              </a:rPr>
              <a:t>“我们现在确实忙些</a:t>
            </a:r>
            <a:r>
              <a:rPr sz="1600" spc="-50">
                <a:latin typeface="宋体"/>
                <a:cs typeface="宋体"/>
              </a:rPr>
              <a:t>”</a:t>
            </a:r>
            <a:r>
              <a:rPr sz="1600">
                <a:latin typeface="宋体"/>
                <a:cs typeface="宋体"/>
              </a:rPr>
              <a:t>	你可以答“您在这样的领导位子上，肯定很辛苦。</a:t>
            </a:r>
            <a:r>
              <a:rPr sz="1600" spc="-50">
                <a:latin typeface="宋体"/>
                <a:cs typeface="宋体"/>
              </a:rPr>
              <a:t>”</a:t>
            </a:r>
            <a:endParaRPr sz="16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5"/>
              </a:spcBef>
              <a:buSzPct val="102083"/>
              <a:buChar char="•"/>
              <a:tabLst>
                <a:tab pos="355600"/>
              </a:tabLst>
            </a:pPr>
            <a:r>
              <a:rPr sz="2400" spc="-15">
                <a:latin typeface="宋体"/>
                <a:cs typeface="宋体"/>
              </a:rPr>
              <a:t>保持微笑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200">
              <a:latin typeface="宋体"/>
              <a:cs typeface="宋体"/>
            </a:endParaRPr>
          </a:p>
          <a:p>
            <a:pPr marL="12700">
              <a:lnSpc>
                <a:spcPts val="2845"/>
              </a:lnSpc>
            </a:pPr>
            <a:r>
              <a:rPr sz="2400">
                <a:latin typeface="宋体"/>
                <a:cs typeface="宋体"/>
              </a:rPr>
              <a:t>4</a:t>
            </a:r>
            <a:r>
              <a:rPr sz="2400" spc="-5">
                <a:latin typeface="宋体"/>
                <a:cs typeface="宋体"/>
              </a:rPr>
              <a:t>、如何成为好的聆听者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ts val="1885"/>
              </a:lnSpc>
            </a:pPr>
            <a:r>
              <a:rPr sz="1600" spc="-5">
                <a:latin typeface="宋体"/>
                <a:cs typeface="宋体"/>
              </a:rPr>
              <a:t>排斥是倾听的一大挑战！</a:t>
            </a:r>
            <a:endParaRPr sz="1600">
              <a:latin typeface="宋体"/>
              <a:cs typeface="宋体"/>
            </a:endParaRPr>
          </a:p>
          <a:p>
            <a:pPr marL="12700" marR="1224915">
              <a:lnSpc>
                <a:spcPct val="100000"/>
              </a:lnSpc>
            </a:pPr>
            <a:r>
              <a:rPr sz="1600" spc="-5">
                <a:latin typeface="宋体"/>
                <a:cs typeface="宋体"/>
              </a:rPr>
              <a:t>我们的想法、信仰、观点、价值观可能会阻止我们认真倾听他人应能开放地对待新观点，有了学习新事物了解不同观点的机会</a:t>
            </a:r>
            <a:r>
              <a:rPr sz="1600" spc="-50">
                <a:latin typeface="宋体"/>
                <a:cs typeface="宋体"/>
              </a:rPr>
              <a:t> </a:t>
            </a:r>
            <a:r>
              <a:rPr sz="1600" spc="-5">
                <a:latin typeface="宋体"/>
                <a:cs typeface="宋体"/>
              </a:rPr>
              <a:t>聆听是一项非常艰苦的工作</a:t>
            </a:r>
            <a:endParaRPr sz="1600">
              <a:latin typeface="宋体"/>
              <a:cs typeface="宋体"/>
            </a:endParaRPr>
          </a:p>
          <a:p>
            <a:pPr marL="12700" marR="4577715">
              <a:lnSpc>
                <a:spcPct val="100000"/>
              </a:lnSpc>
            </a:pPr>
            <a:r>
              <a:rPr sz="1600">
                <a:latin typeface="宋体"/>
                <a:cs typeface="宋体"/>
              </a:rPr>
              <a:t>建议1</a:t>
            </a:r>
            <a:r>
              <a:rPr sz="1600" spc="-10">
                <a:latin typeface="宋体"/>
                <a:cs typeface="宋体"/>
              </a:rPr>
              <a:t>、不要忙着说话，听</a:t>
            </a:r>
            <a:r>
              <a:rPr sz="1600">
                <a:latin typeface="宋体"/>
                <a:cs typeface="宋体"/>
              </a:rPr>
              <a:t>建议2</a:t>
            </a:r>
            <a:r>
              <a:rPr sz="1600" spc="-10">
                <a:latin typeface="宋体"/>
                <a:cs typeface="宋体"/>
              </a:rPr>
              <a:t>、不要急着下结论</a:t>
            </a:r>
            <a:r>
              <a:rPr sz="1600" spc="-50">
                <a:latin typeface="宋体"/>
                <a:cs typeface="宋体"/>
              </a:rPr>
              <a:t> </a:t>
            </a:r>
            <a:r>
              <a:rPr sz="1600">
                <a:latin typeface="宋体"/>
                <a:cs typeface="宋体"/>
              </a:rPr>
              <a:t>建议3</a:t>
            </a:r>
            <a:r>
              <a:rPr sz="1600" spc="-10">
                <a:latin typeface="宋体"/>
                <a:cs typeface="宋体"/>
              </a:rPr>
              <a:t>、注意“言外之意”</a:t>
            </a:r>
            <a:r>
              <a:rPr sz="1600">
                <a:latin typeface="宋体"/>
                <a:cs typeface="宋体"/>
              </a:rPr>
              <a:t>建议4</a:t>
            </a:r>
            <a:r>
              <a:rPr sz="1600" spc="-10">
                <a:latin typeface="宋体"/>
                <a:cs typeface="宋体"/>
              </a:rPr>
              <a:t>、提出问题</a:t>
            </a:r>
            <a:endParaRPr sz="1600">
              <a:latin typeface="宋体"/>
              <a:cs typeface="宋体"/>
            </a:endParaRPr>
          </a:p>
          <a:p>
            <a:pPr marL="12700" marR="4984115" algn="just">
              <a:lnSpc>
                <a:spcPct val="100000"/>
              </a:lnSpc>
            </a:pPr>
            <a:r>
              <a:rPr sz="1600">
                <a:latin typeface="宋体"/>
                <a:cs typeface="宋体"/>
              </a:rPr>
              <a:t>建议5</a:t>
            </a:r>
            <a:r>
              <a:rPr sz="1600" spc="-10">
                <a:latin typeface="宋体"/>
                <a:cs typeface="宋体"/>
              </a:rPr>
              <a:t>、避免外界干扰</a:t>
            </a:r>
            <a:r>
              <a:rPr sz="1600">
                <a:latin typeface="宋体"/>
                <a:cs typeface="宋体"/>
              </a:rPr>
              <a:t>建议6</a:t>
            </a:r>
            <a:r>
              <a:rPr sz="1600" spc="-10">
                <a:latin typeface="宋体"/>
                <a:cs typeface="宋体"/>
              </a:rPr>
              <a:t>、保持心胸开阔</a:t>
            </a:r>
            <a:r>
              <a:rPr sz="1600">
                <a:latin typeface="宋体"/>
                <a:cs typeface="宋体"/>
              </a:rPr>
              <a:t>建议7</a:t>
            </a:r>
            <a:r>
              <a:rPr sz="1600" spc="-10">
                <a:latin typeface="宋体"/>
                <a:cs typeface="宋体"/>
              </a:rPr>
              <a:t>、利用你的智慧</a:t>
            </a:r>
            <a:r>
              <a:rPr sz="1600">
                <a:latin typeface="宋体"/>
                <a:cs typeface="宋体"/>
              </a:rPr>
              <a:t>建议8</a:t>
            </a:r>
            <a:r>
              <a:rPr sz="1600" spc="-10">
                <a:latin typeface="宋体"/>
                <a:cs typeface="宋体"/>
              </a:rPr>
              <a:t>、作出反应</a:t>
            </a:r>
            <a:endParaRPr sz="16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https://d.book118.com/587063021016006032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微软雅黑</vt:lpstr>
      <vt:lpstr>Microsoft JhengHei</vt:lpstr>
      <vt:lpstr>Wingdings</vt:lpstr>
      <vt:lpstr>宋体</vt:lpstr>
      <vt:lpstr>Malgun Gothic</vt:lpstr>
      <vt:lpstr>Office Theme</vt:lpstr>
      <vt:lpstr>客户服务中的沟通技巧</vt:lpstr>
      <vt:lpstr>PowerPoint Presentation</vt:lpstr>
      <vt:lpstr>一、客户沟通的基础知识</vt:lpstr>
      <vt:lpstr>PowerPoint Presentation</vt:lpstr>
      <vt:lpstr>二、倾听技巧</vt:lpstr>
      <vt:lpstr>听与有效倾听的不同</vt:lpstr>
      <vt:lpstr>2、倾听的作用</vt:lpstr>
      <vt:lpstr>3、倾听的技巧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2024-09-04T17:30:12.691</cp:lastPrinted>
  <dcterms:created xsi:type="dcterms:W3CDTF">2024-09-04T09:30:12Z</dcterms:created>
  <dcterms:modified xsi:type="dcterms:W3CDTF">2024-09-04T09:30:14Z</dcterms:modified>
</cp:coreProperties>
</file>