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88E9646-BC49-45FE-8729-5B978ABD1E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9EF251-D527-4129-83F4-6A54AFD2EF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8CCA0BC-4C7A-43FC-AC98-8B9D071391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2F88035-645F-4779-B492-6DE4A81979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D2590E4-3938-4062-8B6F-47EAA401BAE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E11067C-7E3E-42DB-A4DC-6260A05E556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068E4B2-96C0-479B-A436-93EE8772B96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D01852-A712-4631-9F73-3B0DDC24F7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164363-BBEB-4D68-89B0-28E461896C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44FE46-559C-4E4D-82BA-85E61DDD0E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B53DF7-D63E-4F29-9938-927A790360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7103164025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《鼾症的诊断和治疗》ppt课件</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鼾症概述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鼾症的危害</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鼾症的诊断</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鼾症的治疗</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鼾症的预防</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鼾症概述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996051" y="2418153"/>
            <a:ext cx="4102999" cy="2920344"/>
          </a:xfrm>
          <a:prstGeom prst="frame">
            <a:avLst>
              <a:gd name="adj1" fmla="val 1535"/>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20942" b="20942"/>
          <a:stretch>
            <a:fillRect/>
          </a:stretch>
        </p:blipFill>
        <p:spPr>
          <a:xfrm>
            <a:off x="1204668" y="1898647"/>
            <a:ext cx="4472212" cy="2920343"/>
          </a:xfrm>
          <a:prstGeom prst="rect">
            <a:avLst/>
          </a:prstGeom>
          <a:effectLst>
            <a:outerShdw blurRad="63500">
              <a:srgbClr val="000000">
                <a:alpha val="40000"/>
              </a:srgbClr>
            </a:outerShdw>
          </a:effectLst>
        </p:spPr>
      </p:pic>
      <p:sp>
        <p:nvSpPr>
          <p:cNvPr id="4" name="AutoShape 4"/>
          <p:cNvSpPr/>
          <p:nvPr/>
        </p:nvSpPr>
        <p:spPr>
          <a:xfrm>
            <a:off x="8529912" y="209044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555446" y="2167006"/>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8529912" y="404833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8531634" y="4134414"/>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8" name="AutoShape 8"/>
          <p:cNvSpPr/>
          <p:nvPr/>
        </p:nvSpPr>
        <p:spPr>
          <a:xfrm>
            <a:off x="6612352" y="2531996"/>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6612352" y="2883800"/>
            <a:ext cx="4276714"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鼾症，也称为睡眠呼吸暂停综合症，是一种在睡眠过程中发生的呼吸障碍。</a:t>
            </a:r>
            <a:endParaRPr lang="en-US" sz="1100"/>
          </a:p>
        </p:txBody>
      </p:sp>
      <p:sp>
        <p:nvSpPr>
          <p:cNvPr id="10" name="AutoShape 10"/>
          <p:cNvSpPr/>
          <p:nvPr/>
        </p:nvSpPr>
        <p:spPr>
          <a:xfrm>
            <a:off x="6612352" y="4489877"/>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症状</a:t>
            </a:r>
            <a:endParaRPr lang="en-US" sz="1100"/>
          </a:p>
        </p:txBody>
      </p:sp>
      <p:sp>
        <p:nvSpPr>
          <p:cNvPr id="11" name="AutoShape 11"/>
          <p:cNvSpPr/>
          <p:nvPr/>
        </p:nvSpPr>
        <p:spPr>
          <a:xfrm>
            <a:off x="6612352" y="4841681"/>
            <a:ext cx="4276714"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打鼾、呼吸暂停、夜间憋醒、白天嗜睡等。</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定义和症状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2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l="12894" r="12894"/>
          <a:stretch>
            <a:fillRect/>
          </a:stretch>
        </p:blipFill>
        <p:spPr>
          <a:xfrm>
            <a:off x="6099052" y="1665911"/>
            <a:ext cx="5058969" cy="4260571"/>
          </a:xfrm>
          <a:prstGeom prst="rect">
            <a:avLst/>
          </a:prstGeom>
        </p:spPr>
      </p:pic>
      <p:grpSp>
        <p:nvGrpSpPr>
          <p:cNvPr id="4" name="Group 4"/>
          <p:cNvGrpSpPr/>
          <p:nvPr/>
        </p:nvGrpSpPr>
        <p:grpSpPr>
          <a:xfrm>
            <a:off x="1352702" y="5392034"/>
            <a:ext cx="382463" cy="382463"/>
            <a:chOff x="1352702" y="5392034"/>
            <a:chExt cx="382463" cy="382463"/>
          </a:xfrm>
        </p:grpSpPr>
        <p:sp>
          <p:nvSpPr>
            <p:cNvPr id="5" name="AutoShape 5"/>
            <p:cNvSpPr/>
            <p:nvPr/>
          </p:nvSpPr>
          <p:spPr>
            <a:xfrm>
              <a:off x="1352702"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2204679" y="5392034"/>
            <a:ext cx="382463" cy="382463"/>
            <a:chOff x="2204679" y="5392034"/>
            <a:chExt cx="382463" cy="382463"/>
          </a:xfrm>
        </p:grpSpPr>
        <p:sp>
          <p:nvSpPr>
            <p:cNvPr id="7" name="AutoShape 7"/>
            <p:cNvSpPr/>
            <p:nvPr/>
          </p:nvSpPr>
          <p:spPr>
            <a:xfrm>
              <a:off x="2204679"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8" name="Group 8"/>
          <p:cNvGrpSpPr/>
          <p:nvPr/>
        </p:nvGrpSpPr>
        <p:grpSpPr>
          <a:xfrm>
            <a:off x="3056534" y="5392034"/>
            <a:ext cx="382463" cy="382463"/>
            <a:chOff x="3056534" y="5392034"/>
            <a:chExt cx="382463" cy="382463"/>
          </a:xfrm>
        </p:grpSpPr>
        <p:sp>
          <p:nvSpPr>
            <p:cNvPr id="9" name="AutoShape 9"/>
            <p:cNvSpPr/>
            <p:nvPr/>
          </p:nvSpPr>
          <p:spPr>
            <a:xfrm>
              <a:off x="3056534"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0" name="Group 10"/>
          <p:cNvGrpSpPr/>
          <p:nvPr/>
        </p:nvGrpSpPr>
        <p:grpSpPr>
          <a:xfrm>
            <a:off x="3908511" y="5392034"/>
            <a:ext cx="382463" cy="382463"/>
            <a:chOff x="3908511" y="5392034"/>
            <a:chExt cx="382463" cy="382463"/>
          </a:xfrm>
        </p:grpSpPr>
        <p:sp>
          <p:nvSpPr>
            <p:cNvPr id="11" name="AutoShape 11"/>
            <p:cNvSpPr/>
            <p:nvPr/>
          </p:nvSpPr>
          <p:spPr>
            <a:xfrm>
              <a:off x="3908511"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12" name="AutoShape 12"/>
          <p:cNvSpPr/>
          <p:nvPr/>
        </p:nvSpPr>
        <p:spPr>
          <a:xfrm>
            <a:off x="1352702" y="2211388"/>
            <a:ext cx="4276714" cy="1196863"/>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上呼吸道狭窄、肥胖、年龄、遗传等。</a:t>
            </a:r>
            <a:endParaRPr lang="en-US" sz="1100"/>
          </a:p>
        </p:txBody>
      </p:sp>
      <p:sp>
        <p:nvSpPr>
          <p:cNvPr id="13" name="AutoShape 13"/>
          <p:cNvSpPr/>
          <p:nvPr/>
        </p:nvSpPr>
        <p:spPr>
          <a:xfrm>
            <a:off x="1352702" y="3980984"/>
            <a:ext cx="4276714" cy="122060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吸烟、饮酒、安眠药使用等。</a:t>
            </a:r>
            <a:endParaRPr lang="en-US" sz="1100"/>
          </a:p>
        </p:txBody>
      </p:sp>
      <p:sp>
        <p:nvSpPr>
          <p:cNvPr id="14" name="Freeform 14"/>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352702" y="1804117"/>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病因</a:t>
            </a:r>
            <a:endParaRPr lang="en-US" sz="1100"/>
          </a:p>
        </p:txBody>
      </p:sp>
      <p:sp>
        <p:nvSpPr>
          <p:cNvPr id="19" name="AutoShape 19"/>
          <p:cNvSpPr/>
          <p:nvPr/>
        </p:nvSpPr>
        <p:spPr>
          <a:xfrm>
            <a:off x="1352702" y="3594761"/>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风险因素</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病因和风险因素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是诊断鼾症的金标准，可以监测夜间睡眠过程中的呼吸情况。</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根据患者的症状、体征和相关检查进行诊断。</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多导睡眠图（PSG）</a:t>
            </a:r>
            <a:endParaRPr lang="en-US" sz="1100"/>
          </a:p>
        </p:txBody>
      </p:sp>
      <p:sp>
        <p:nvSpPr>
          <p:cNvPr id="7" name="AutoShape 7"/>
          <p:cNvSpPr/>
          <p:nvPr/>
        </p:nvSpPr>
        <p:spPr>
          <a:xfrm>
            <a:off x="2127391" y="371801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临床诊断</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鼾症的危害</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0971" b="30971"/>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17929" b="17929"/>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睡眠质量下降</a:t>
            </a:r>
            <a:endParaRPr lang="en-US" sz="1100"/>
          </a:p>
        </p:txBody>
      </p:sp>
      <p:sp>
        <p:nvSpPr>
          <p:cNvPr id="7" name="AutoShape 7"/>
          <p:cNvSpPr/>
          <p:nvPr/>
        </p:nvSpPr>
        <p:spPr>
          <a:xfrm>
            <a:off x="1306341" y="1734252"/>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鼾症会导致睡眠过程中频繁出现呼吸暂停和低通气，使患者睡眠质量严重受损。</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白天疲劳</a:t>
            </a:r>
            <a:endParaRPr lang="en-US" sz="1100"/>
          </a:p>
        </p:txBody>
      </p:sp>
      <p:sp>
        <p:nvSpPr>
          <p:cNvPr id="11" name="AutoShape 11"/>
          <p:cNvSpPr/>
          <p:nvPr/>
        </p:nvSpPr>
        <p:spPr>
          <a:xfrm>
            <a:off x="1306341" y="348681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由于夜间缺氧和睡眠结构紊乱，患者常在白天出现嗜睡、疲劳等症状。</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精神心理问题</a:t>
            </a:r>
            <a:endParaRPr lang="en-US" sz="1100"/>
          </a:p>
        </p:txBody>
      </p:sp>
      <p:sp>
        <p:nvSpPr>
          <p:cNvPr id="15" name="AutoShape 15"/>
          <p:cNvSpPr/>
          <p:nvPr/>
        </p:nvSpPr>
        <p:spPr>
          <a:xfrm>
            <a:off x="1306341" y="5222301"/>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长期受鼾症困扰的患者可能出现焦虑、抑郁等精神心理问题。</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对个人的影响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7055" b="7055"/>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家庭成员的睡眠质量</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鼾症患者的伴侣和子女常常会因为患者的打鼾和呼吸暂停而受到干扰，导致家庭成员的睡眠质量下降。</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家庭关系</a:t>
            </a:r>
            <a:endParaRPr lang="en-US" sz="1100"/>
          </a:p>
        </p:txBody>
      </p:sp>
      <p:sp>
        <p:nvSpPr>
          <p:cNvPr id="23" name="AutoShape 23"/>
          <p:cNvSpPr/>
          <p:nvPr/>
        </p:nvSpPr>
        <p:spPr>
          <a:xfrm>
            <a:off x="1804696" y="347977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长期受鼾症影响的家庭成员可能因为睡眠问题而产生矛盾，影响家庭关系的和谐。</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家庭经济负担</a:t>
            </a:r>
            <a:endParaRPr lang="en-US" sz="1100"/>
          </a:p>
        </p:txBody>
      </p:sp>
      <p:sp>
        <p:nvSpPr>
          <p:cNvPr id="27" name="AutoShape 27"/>
          <p:cNvSpPr/>
          <p:nvPr/>
        </p:nvSpPr>
        <p:spPr>
          <a:xfrm>
            <a:off x="1804696" y="5247188"/>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严重的鼾症患者可能需要购买昂贵的呼吸机等设备，给家庭带来经济负担。</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对家庭的影响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生产力和工作效率</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鼾症患者因白天疲劳和嗜睡，可能导致工作效率低下，影响社会生产力。</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公共卫生负担</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鼾症是阻塞性睡眠呼吸暂停低通气综合征（OSAHS）的主要症状，OSAHS是一种慢性疾病，长期的并发症可能包括高血压、糖尿病等多种疾病，给公共卫生带来负担。</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安全风险</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对于从事需要高度集中注意力的工作，如驾驶、高空作业等，鼾症可能导致安全风险增加。</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对社会的影响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鼾症的诊断</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https://d.book118.com/587103164025006026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2024-08-31T02:17:28.811</cp:lastPrinted>
  <dcterms:created xsi:type="dcterms:W3CDTF">2024-08-30T18:17:28Z</dcterms:created>
  <dcterms:modified xsi:type="dcterms:W3CDTF">2024-08-30T18:17:30Z</dcterms:modified>
</cp:coreProperties>
</file>