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710928" cy="7283196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C98C2-B28A-47D2-BE2A-2942D448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54447-01F6-474F-AC4F-B821502F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22997-708C-47C2-B54E-2922FF7D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41F16-78AD-46B3-A1DE-E05E0EA8A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7EA3FF-3D41-446A-8F65-C6480FC0A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F148C5-78B9-4DEF-AA62-F164EF045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4503D-6485-4784-9400-B1421C37F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0FE9E-B168-43F4-9509-2F063819A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73019-7EDC-4160-A9EF-BD03D5E4D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3A498-4DE1-42FA-845C-9E0934ECA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48F76-EEE0-4053-9EBC-38C41EE8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87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87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102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710928" cy="731185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1027" name=""/>
          <p:cNvSpPr/>
          <p:nvPr>
            <p:ph type="title"/>
          </p:nvPr>
        </p:nvSpPr>
        <p:spPr>
          <a:xfrm>
            <a:off x="485546" y="123073"/>
            <a:ext cx="8739836" cy="1213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"/>
          <p:cNvSpPr/>
          <p:nvPr>
            <p:ph type="body" idx="1"/>
          </p:nvPr>
        </p:nvSpPr>
        <p:spPr>
          <a:xfrm>
            <a:off x="485546" y="1699412"/>
            <a:ext cx="8739836" cy="48065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39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"/>
          <p:cNvSpPr/>
          <p:nvPr>
            <p:ph type="dt" sz="half" idx="2"/>
          </p:nvPr>
        </p:nvSpPr>
        <p:spPr>
          <a:xfrm>
            <a:off x="485546" y="6632428"/>
            <a:ext cx="2265883" cy="5057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1487"/>
          </a:p>
        </p:txBody>
      </p:sp>
      <p:sp>
        <p:nvSpPr>
          <p:cNvPr id="1030" name=""/>
          <p:cNvSpPr/>
          <p:nvPr>
            <p:ph type="ftr" sz="quarter" idx="3"/>
          </p:nvPr>
        </p:nvSpPr>
        <p:spPr>
          <a:xfrm>
            <a:off x="3317901" y="6632428"/>
            <a:ext cx="3075127" cy="5057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sz="1487"/>
          </a:p>
        </p:txBody>
      </p:sp>
      <p:sp>
        <p:nvSpPr>
          <p:cNvPr id="1031" name=""/>
          <p:cNvSpPr/>
          <p:nvPr>
            <p:ph type="sldNum" sz="quarter" idx="4"/>
          </p:nvPr>
        </p:nvSpPr>
        <p:spPr>
          <a:xfrm>
            <a:off x="6959498" y="6632428"/>
            <a:ext cx="2265883" cy="5057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C6DC54E5-57D7-40B9-88F4-D2325D57DC8F}" type="slidenum">
              <a:rPr sz="1487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7109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823" b="0" i="0" u="none">
          <a:solidFill>
            <a:schemeClr val="tx2"/>
          </a:solidFill>
          <a:latin typeface="Arial" pitchFamily="34" charset="0"/>
          <a:ea typeface="黑体" charset="-122"/>
        </a:defRPr>
      </a:lvl1pPr>
    </p:titleStyle>
    <p:bodyStyle>
      <a:lvl1pPr marL="364160" indent="-364160" algn="l" defTabSz="97109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398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89013" indent="-303466" algn="l" defTabSz="97109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974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213866" indent="-242773" algn="l" defTabSz="97109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549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699412" indent="-242773" algn="l" defTabSz="97109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124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184959" indent="-242773" algn="l" defTabSz="97109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24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7109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12" b="0" i="0" u="none" baseline="0">
          <a:solidFill>
            <a:schemeClr val="tx1"/>
          </a:solidFill>
          <a:effectLst/>
        </a:defRPr>
      </a:lvl1pPr>
      <a:lvl2pPr marL="485546" indent="0" algn="l" defTabSz="97109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12" b="0" i="0" u="none" baseline="0">
          <a:solidFill>
            <a:schemeClr val="tx1"/>
          </a:solidFill>
          <a:effectLst/>
        </a:defRPr>
      </a:lvl2pPr>
      <a:lvl3pPr marL="971093" indent="0" algn="l" defTabSz="97109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12" b="0" i="0" u="none" baseline="0">
          <a:solidFill>
            <a:schemeClr val="tx1"/>
          </a:solidFill>
          <a:effectLst/>
        </a:defRPr>
      </a:lvl3pPr>
      <a:lvl4pPr marL="1456639" indent="0" algn="l" defTabSz="97109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12" b="0" i="0" u="none" baseline="0">
          <a:solidFill>
            <a:schemeClr val="tx1"/>
          </a:solidFill>
          <a:effectLst/>
        </a:defRPr>
      </a:lvl4pPr>
      <a:lvl5pPr marL="1942186" indent="0" algn="l" defTabSz="97109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12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516600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/>
          <p:nvPr/>
        </p:nvSpPr>
        <p:spPr>
          <a:xfrm>
            <a:off x="384391" y="735063"/>
            <a:ext cx="8982608" cy="30026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 altLang="en-US"/>
            </a:defPPr>
            <a:lvl1pPr marL="0" indent="0" algn="ctr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 kern="1200">
                <a:solidFill>
                  <a:schemeClr val="tx2"/>
                </a:solidFill>
                <a:latin typeface="Arial" pitchFamily="34" charset="0"/>
                <a:ea typeface="黑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GB" sz="3848" b="1">
                <a:solidFill>
                  <a:srgbClr val="0001EC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你的哮喘是可以被控制的</a:t>
            </a:r>
            <a:br>
              <a:rPr lang="zh-CN" altLang="en-GB" sz="3848" b="1">
                <a:solidFill>
                  <a:srgbClr val="0001EC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zh-CN" altLang="en-GB" sz="3848" b="1">
                <a:solidFill>
                  <a:srgbClr val="0001EC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－</a:t>
            </a:r>
            <a:r>
              <a:rPr lang="zh-CN" altLang="en-GB" sz="2998" b="1">
                <a:solidFill>
                  <a:srgbClr val="0001EC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第十个世界哮喘日口号</a:t>
            </a:r>
            <a:r>
              <a:rPr lang="zh-CN" altLang="en-GB" sz="3948" b="1">
                <a:solidFill>
                  <a:srgbClr val="0001EC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－</a:t>
            </a:r>
            <a:endParaRPr sz="4248" b="1"/>
          </a:p>
        </p:txBody>
      </p:sp>
      <p:sp>
        <p:nvSpPr>
          <p:cNvPr id="2051" name="Rectangle 3"/>
          <p:cNvSpPr/>
          <p:nvPr/>
        </p:nvSpPr>
        <p:spPr>
          <a:xfrm>
            <a:off x="1414492" y="4329455"/>
            <a:ext cx="6797649" cy="14060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ctr" defTabSz="971093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39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ctr" defTabSz="971093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9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ctr" defTabSz="971093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5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ctr" defTabSz="971093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ctr" defTabSz="971093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Font typeface="Wingdings" charset="2"/>
            </a:pPr>
            <a:r>
              <a:rPr sz="1512" b="1">
                <a:solidFill>
                  <a:srgbClr val="0068EB"/>
                </a:solidFill>
                <a:ea typeface="黑体" charset="-122"/>
              </a:rPr>
              <a:t>苏大附属儿童医院哮喘中心        盛锦云 教授</a:t>
            </a:r>
            <a:endParaRPr sz="1912" b="1">
              <a:solidFill>
                <a:srgbClr val="0066FF"/>
              </a:solidFill>
              <a:ea typeface="黑体" charset="-122"/>
            </a:endParaRPr>
          </a:p>
          <a:p>
            <a:pPr marL="0" lvl="0" indent="0">
              <a:buFont typeface="Wingdings" charset="2"/>
            </a:pPr>
            <a:r>
              <a:rPr sz="1812" b="1">
                <a:solidFill>
                  <a:srgbClr val="0068EB"/>
                </a:solidFill>
                <a:ea typeface="黑体" charset="-122"/>
              </a:rPr>
              <a:t>                                             2022-5-6</a:t>
            </a:r>
            <a:endParaRPr sz="1912" b="1">
              <a:solidFill>
                <a:srgbClr val="0066FF"/>
              </a:solidFill>
              <a:ea typeface="黑体" charset="-122"/>
            </a:endParaRPr>
          </a:p>
        </p:txBody>
      </p:sp>
      <p:sp>
        <p:nvSpPr>
          <p:cNvPr id="205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054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第一页，共二十三页。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"/>
          <p:cNvSpPr/>
          <p:nvPr>
            <p:ph type="title" idx="4294967295"/>
          </p:nvPr>
        </p:nvSpPr>
        <p:spPr>
          <a:xfrm>
            <a:off x="485547" y="123073"/>
            <a:ext cx="8739835" cy="1213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/>
            <a:r>
              <a:rPr>
                <a:solidFill>
                  <a:srgbClr val="0001EC"/>
                </a:solidFill>
                <a:latin typeface="黑体" charset="-122"/>
              </a:rPr>
              <a:t>一.哮喘的现状</a:t>
            </a:r>
            <a:endParaRPr>
              <a:latin typeface="黑体" charset="-122"/>
            </a:endParaRPr>
          </a:p>
        </p:txBody>
      </p:sp>
      <p:sp>
        <p:nvSpPr>
          <p:cNvPr id="2055" name=""/>
          <p:cNvSpPr/>
          <p:nvPr>
            <p:ph type="body" idx="4294967295"/>
          </p:nvPr>
        </p:nvSpPr>
        <p:spPr>
          <a:xfrm>
            <a:off x="497349" y="1041902"/>
            <a:ext cx="8739835" cy="48065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39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sz="2674">
                <a:solidFill>
                  <a:srgbClr val="0001EC"/>
                </a:solidFill>
                <a:latin typeface="黑体" charset="-122"/>
                <a:ea typeface="黑体" charset="-122"/>
              </a:rPr>
              <a:t>1.世界的情况</a:t>
            </a:r>
            <a:endParaRPr sz="2974">
              <a:latin typeface="黑体" charset="-122"/>
              <a:ea typeface="黑体" charset="-122"/>
            </a:endParaRPr>
          </a:p>
        </p:txBody>
      </p:sp>
      <p:pic>
        <p:nvPicPr>
          <p:cNvPr id="205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05000"/>
            <a:ext cx="9710927" cy="570685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57" name=""/>
          <p:cNvSpPr/>
          <p:nvPr/>
        </p:nvSpPr>
        <p:spPr>
          <a:xfrm>
            <a:off x="6069330" y="1271187"/>
            <a:ext cx="3641598" cy="274629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6097" tIns="47206" rIns="96097" bIns="47206">
            <a:spAutoFit/>
          </a:bodyPr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0" hangingPunct="0">
              <a:lnSpc>
                <a:spcPct val="90000"/>
              </a:lnSpc>
              <a:spcBef>
                <a:spcPct val="50000"/>
              </a:spcBef>
            </a:pPr>
            <a:r>
              <a:rPr sz="1087" i="1">
                <a:solidFill>
                  <a:srgbClr val="0001EC"/>
                </a:solidFill>
              </a:rPr>
              <a:t>Source</a:t>
            </a:r>
            <a:r>
              <a:rPr sz="1287">
                <a:solidFill>
                  <a:srgbClr val="0001EC"/>
                </a:solidFill>
              </a:rPr>
              <a:t>:  Masoli M et al.  Allergy 2004</a:t>
            </a:r>
            <a:endParaRPr sz="1487"/>
          </a:p>
        </p:txBody>
      </p:sp>
      <p:sp>
        <p:nvSpPr>
          <p:cNvPr id="205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060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第二页，共二十三页。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0" name=""/>
          <p:cNvSpPr/>
          <p:nvPr>
            <p:ph type="title" idx="4294967295"/>
          </p:nvPr>
        </p:nvSpPr>
        <p:spPr>
          <a:xfrm>
            <a:off x="485547" y="123073"/>
            <a:ext cx="8739835" cy="1213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/>
            <a:r>
              <a:rPr>
                <a:solidFill>
                  <a:srgbClr val="0001EC"/>
                </a:solidFill>
              </a:rPr>
              <a:t>哮喘发病率世界地图</a:t>
            </a:r>
          </a:p>
        </p:txBody>
      </p:sp>
      <p:sp>
        <p:nvSpPr>
          <p:cNvPr id="2061" name=""/>
          <p:cNvSpPr/>
          <p:nvPr>
            <p:ph type="body" idx="4294967295"/>
          </p:nvPr>
        </p:nvSpPr>
        <p:spPr>
          <a:xfrm>
            <a:off x="485547" y="1699412"/>
            <a:ext cx="8739835" cy="48065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39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/>
        </p:txBody>
      </p:sp>
      <p:pic>
        <p:nvPicPr>
          <p:cNvPr id="206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424607"/>
            <a:ext cx="9710927" cy="604741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3" name=""/>
          <p:cNvSpPr/>
          <p:nvPr/>
        </p:nvSpPr>
        <p:spPr>
          <a:xfrm>
            <a:off x="6231179" y="2646902"/>
            <a:ext cx="2218677" cy="1148115"/>
          </a:xfrm>
          <a:prstGeom prst="ellipse">
            <a:avLst/>
          </a:prstGeom>
          <a:noFill/>
          <a:ln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512">
              <a:solidFill>
                <a:srgbClr val="0001EC"/>
              </a:solidFill>
            </a:endParaRPr>
          </a:p>
        </p:txBody>
      </p:sp>
      <p:sp>
        <p:nvSpPr>
          <p:cNvPr id="206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066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第三页，共二十三页。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6" name=""/>
          <p:cNvSpPr/>
          <p:nvPr>
            <p:ph type="title" idx="4294967295"/>
          </p:nvPr>
        </p:nvSpPr>
        <p:spPr>
          <a:xfrm>
            <a:off x="419796" y="354044"/>
            <a:ext cx="8739835" cy="6895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 algn="l"/>
            <a:r>
              <a:rPr sz="2574">
                <a:solidFill>
                  <a:srgbClr val="0001EC"/>
                </a:solidFill>
              </a:rPr>
              <a:t>2.我们的情况</a:t>
            </a:r>
            <a:endParaRPr sz="2974"/>
          </a:p>
        </p:txBody>
      </p:sp>
      <p:sp>
        <p:nvSpPr>
          <p:cNvPr id="2067" name=""/>
          <p:cNvSpPr/>
          <p:nvPr>
            <p:ph type="body" idx="4294967295"/>
          </p:nvPr>
        </p:nvSpPr>
        <p:spPr>
          <a:xfrm>
            <a:off x="485547" y="1699412"/>
            <a:ext cx="8739835" cy="48065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39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774">
                <a:solidFill>
                  <a:srgbClr val="0001EC"/>
                </a:solidFill>
                <a:ea typeface="黑体" charset="-122"/>
              </a:rPr>
              <a:t>儿童哮喘患病率             1990年        0.94%</a:t>
            </a:r>
            <a:endParaRPr sz="2974">
              <a:ea typeface="黑体" charset="-122"/>
            </a:endParaRPr>
          </a:p>
          <a:p>
            <a:pPr lvl="0">
              <a:buNone/>
            </a:pPr>
            <a:r>
              <a:rPr sz="2774">
                <a:solidFill>
                  <a:srgbClr val="0001EC"/>
                </a:solidFill>
                <a:ea typeface="黑体" charset="-122"/>
              </a:rPr>
              <a:t>                                       2000年       1.57%</a:t>
            </a:r>
            <a:endParaRPr sz="2974">
              <a:ea typeface="黑体" charset="-122"/>
            </a:endParaRPr>
          </a:p>
          <a:p>
            <a:pPr lvl="0">
              <a:buNone/>
            </a:pPr>
            <a:r>
              <a:rPr sz="2874">
                <a:solidFill>
                  <a:srgbClr val="0001EC"/>
                </a:solidFill>
                <a:ea typeface="黑体" charset="-122"/>
              </a:rPr>
              <a:t>苏州市哮喘患病率          1990年        2.57%</a:t>
            </a:r>
            <a:endParaRPr sz="2974">
              <a:ea typeface="黑体" charset="-122"/>
            </a:endParaRPr>
          </a:p>
          <a:p>
            <a:pPr lvl="0">
              <a:buNone/>
            </a:pPr>
            <a:r>
              <a:rPr sz="2674">
                <a:solidFill>
                  <a:srgbClr val="0001EC"/>
                </a:solidFill>
                <a:ea typeface="黑体" charset="-122"/>
              </a:rPr>
              <a:t>                                       2000年        3.32%</a:t>
            </a:r>
            <a:endParaRPr sz="2974">
              <a:ea typeface="黑体" charset="-122"/>
            </a:endParaRPr>
          </a:p>
          <a:p>
            <a:pPr lvl="0">
              <a:buNone/>
            </a:pPr>
            <a:r>
              <a:rPr sz="2774">
                <a:solidFill>
                  <a:srgbClr val="0001EC"/>
                </a:solidFill>
                <a:ea typeface="黑体" charset="-122"/>
              </a:rPr>
              <a:t>苏州600万人口，儿童发病率现为3.7％，约有4</a:t>
            </a:r>
            <a:r>
              <a:rPr>
                <a:solidFill>
                  <a:srgbClr val="0001EC"/>
                </a:solidFill>
              </a:rPr>
              <a:t>～</a:t>
            </a:r>
            <a:r>
              <a:rPr sz="2674">
                <a:solidFill>
                  <a:srgbClr val="0001EC"/>
                </a:solidFill>
              </a:rPr>
              <a:t>5</a:t>
            </a:r>
          </a:p>
          <a:p>
            <a:pPr lvl="0">
              <a:buNone/>
            </a:pPr>
            <a:r>
              <a:rPr sz="2674" b="1">
                <a:solidFill>
                  <a:srgbClr val="0001EC"/>
                </a:solidFill>
              </a:rPr>
              <a:t>万喘的儿童。成人？</a:t>
            </a:r>
            <a:endParaRPr sz="2974" b="1"/>
          </a:p>
        </p:txBody>
      </p:sp>
      <p:sp>
        <p:nvSpPr>
          <p:cNvPr id="206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070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第四页，共二十三页。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0" name=""/>
          <p:cNvSpPr/>
          <p:nvPr>
            <p:ph type="title" idx="4294967295"/>
          </p:nvPr>
        </p:nvSpPr>
        <p:spPr>
          <a:xfrm>
            <a:off x="419796" y="429911"/>
            <a:ext cx="8739835" cy="8412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 algn="l"/>
            <a:r>
              <a:rPr sz="2574">
                <a:solidFill>
                  <a:srgbClr val="0001EC"/>
                </a:solidFill>
              </a:rPr>
              <a:t>3.控制情况</a:t>
            </a:r>
            <a:endParaRPr sz="2974"/>
          </a:p>
        </p:txBody>
      </p:sp>
      <p:sp>
        <p:nvSpPr>
          <p:cNvPr id="2071" name=""/>
          <p:cNvSpPr/>
          <p:nvPr>
            <p:ph type="body" idx="4294967295"/>
          </p:nvPr>
        </p:nvSpPr>
        <p:spPr>
          <a:xfrm>
            <a:off x="497349" y="1424607"/>
            <a:ext cx="8739835" cy="48065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39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674">
                <a:solidFill>
                  <a:srgbClr val="0001EC"/>
                </a:solidFill>
                <a:ea typeface="黑体" charset="-122"/>
              </a:rPr>
              <a:t>GOAL实践：</a:t>
            </a:r>
            <a:endParaRPr sz="2974">
              <a:ea typeface="黑体" charset="-122"/>
            </a:endParaRPr>
          </a:p>
          <a:p>
            <a:pPr lvl="0">
              <a:lnSpc>
                <a:spcPct val="90000"/>
              </a:lnSpc>
            </a:pPr>
            <a:endParaRPr sz="2974">
              <a:ea typeface="黑体" charset="-122"/>
            </a:endParaRPr>
          </a:p>
          <a:p>
            <a:pPr lvl="0">
              <a:lnSpc>
                <a:spcPct val="90000"/>
              </a:lnSpc>
            </a:pPr>
            <a:endParaRPr sz="2974">
              <a:ea typeface="黑体" charset="-122"/>
            </a:endParaRPr>
          </a:p>
          <a:p>
            <a:pPr lvl="0">
              <a:lnSpc>
                <a:spcPct val="90000"/>
              </a:lnSpc>
            </a:pPr>
            <a:endParaRPr sz="2974">
              <a:ea typeface="黑体" charset="-122"/>
            </a:endParaRPr>
          </a:p>
          <a:p>
            <a:pPr lvl="0">
              <a:lnSpc>
                <a:spcPct val="90000"/>
              </a:lnSpc>
            </a:pPr>
            <a:endParaRPr sz="2974">
              <a:ea typeface="黑体" charset="-122"/>
            </a:endParaRPr>
          </a:p>
          <a:p>
            <a:pPr lvl="0">
              <a:lnSpc>
                <a:spcPct val="90000"/>
              </a:lnSpc>
            </a:pPr>
            <a:endParaRPr sz="2974">
              <a:ea typeface="黑体" charset="-122"/>
            </a:endParaRPr>
          </a:p>
          <a:p>
            <a:pPr lvl="0">
              <a:lnSpc>
                <a:spcPct val="90000"/>
              </a:lnSpc>
            </a:pPr>
            <a:endParaRPr sz="2974">
              <a:ea typeface="黑体" charset="-122"/>
            </a:endParaRPr>
          </a:p>
          <a:p>
            <a:pPr lvl="0">
              <a:lnSpc>
                <a:spcPct val="90000"/>
              </a:lnSpc>
            </a:pPr>
            <a:endParaRPr sz="2974">
              <a:ea typeface="黑体" charset="-122"/>
            </a:endParaRPr>
          </a:p>
          <a:p>
            <a:pPr lvl="0">
              <a:lnSpc>
                <a:spcPct val="90000"/>
              </a:lnSpc>
            </a:pPr>
            <a:r>
              <a:rPr sz="2774">
                <a:solidFill>
                  <a:srgbClr val="0001EC"/>
                </a:solidFill>
                <a:ea typeface="黑体" charset="-122"/>
              </a:rPr>
              <a:t>中国目前现状：得到标准治疗者仅2%</a:t>
            </a:r>
            <a:endParaRPr sz="2974">
              <a:ea typeface="黑体" charset="-122"/>
            </a:endParaRPr>
          </a:p>
        </p:txBody>
      </p:sp>
      <p:sp>
        <p:nvSpPr>
          <p:cNvPr id="2072" name=""/>
          <p:cNvSpPr/>
          <p:nvPr/>
        </p:nvSpPr>
        <p:spPr>
          <a:xfrm>
            <a:off x="1797197" y="2265883"/>
            <a:ext cx="2896419" cy="2781776"/>
          </a:xfrm>
          <a:prstGeom prst="ellipse">
            <a:avLst/>
          </a:prstGeom>
          <a:solidFill>
            <a:srgbClr val="BBE0E3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sz="2974"/>
          </a:p>
        </p:txBody>
      </p:sp>
      <p:sp>
        <p:nvSpPr>
          <p:cNvPr id="2073" name=""/>
          <p:cNvSpPr/>
          <p:nvPr/>
        </p:nvSpPr>
        <p:spPr>
          <a:xfrm>
            <a:off x="2845528" y="2523830"/>
            <a:ext cx="819988" cy="3521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121387" tIns="60693" rIns="121387" bIns="60693" anchor="t" anchorCtr="0">
            <a:spAutoFit/>
          </a:bodyPr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3866"/>
            <a:r>
              <a:rPr sz="1499" b="1">
                <a:solidFill>
                  <a:srgbClr val="99021F"/>
                </a:solidFill>
                <a:ea typeface="黑体" charset="-122"/>
              </a:rPr>
              <a:t>未控制</a:t>
            </a:r>
            <a:endParaRPr lang="zh-CN" altLang="en-GB" sz="1699" b="1">
              <a:solidFill>
                <a:srgbClr val="990033"/>
              </a:solidFill>
              <a:ea typeface="黑体" charset="-122"/>
            </a:endParaRPr>
          </a:p>
        </p:txBody>
      </p:sp>
      <p:sp>
        <p:nvSpPr>
          <p:cNvPr id="2074" name=""/>
          <p:cNvSpPr/>
          <p:nvPr/>
        </p:nvSpPr>
        <p:spPr>
          <a:xfrm>
            <a:off x="1304907" y="3063326"/>
            <a:ext cx="3934949" cy="124853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21387" tIns="60693" rIns="121387" bIns="60693">
            <a:spAutoFit/>
          </a:bodyPr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3866"/>
            <a:r>
              <a:rPr sz="1399" b="1">
                <a:solidFill>
                  <a:srgbClr val="0001EC"/>
                </a:solidFill>
                <a:ea typeface="黑体" charset="-122"/>
              </a:rPr>
              <a:t>患者〔n = 3416〕 </a:t>
            </a:r>
            <a:endParaRPr sz="1699" b="1">
              <a:solidFill>
                <a:schemeClr val="tx2"/>
              </a:solidFill>
              <a:ea typeface="黑体" charset="-122"/>
            </a:endParaRPr>
          </a:p>
          <a:p>
            <a:pPr marL="0" lvl="0" indent="0" algn="ctr" defTabSz="1213866"/>
            <a:endParaRPr sz="1699" b="1">
              <a:solidFill>
                <a:schemeClr val="tx2"/>
              </a:solidFill>
              <a:ea typeface="黑体" charset="-122"/>
            </a:endParaRPr>
          </a:p>
          <a:p>
            <a:pPr marL="0" lvl="0" indent="0" algn="ctr" defTabSz="1213866"/>
            <a:r>
              <a:rPr sz="1399" b="1">
                <a:solidFill>
                  <a:srgbClr val="0001EC"/>
                </a:solidFill>
                <a:ea typeface="黑体" charset="-122"/>
              </a:rPr>
              <a:t>层1 –未使用激素</a:t>
            </a:r>
            <a:endParaRPr sz="1699" b="1">
              <a:solidFill>
                <a:schemeClr val="tx2"/>
              </a:solidFill>
              <a:ea typeface="黑体" charset="-122"/>
            </a:endParaRPr>
          </a:p>
          <a:p>
            <a:pPr marL="0" lvl="0" indent="0" algn="ctr" defTabSz="1213866"/>
            <a:r>
              <a:rPr sz="1599" b="1">
                <a:solidFill>
                  <a:srgbClr val="0001EC"/>
                </a:solidFill>
                <a:ea typeface="黑体" charset="-122"/>
              </a:rPr>
              <a:t>层 2 –使用低剂量激素</a:t>
            </a:r>
            <a:endParaRPr sz="1699" b="1">
              <a:solidFill>
                <a:schemeClr val="tx2"/>
              </a:solidFill>
              <a:ea typeface="黑体" charset="-122"/>
            </a:endParaRPr>
          </a:p>
          <a:p>
            <a:pPr marL="0" lvl="0" indent="0" algn="ctr" defTabSz="1213866"/>
            <a:r>
              <a:rPr sz="1299" b="1">
                <a:solidFill>
                  <a:srgbClr val="0001EC"/>
                </a:solidFill>
                <a:ea typeface="黑体" charset="-122"/>
              </a:rPr>
              <a:t>层 3 –使用中等剂量激素 </a:t>
            </a:r>
            <a:endParaRPr sz="1699" b="1">
              <a:solidFill>
                <a:schemeClr val="tx2"/>
              </a:solidFill>
              <a:ea typeface="黑体" charset="-122"/>
            </a:endParaRPr>
          </a:p>
        </p:txBody>
      </p:sp>
      <p:grpSp>
        <p:nvGrpSpPr>
          <p:cNvPr id="2075" name=""/>
          <p:cNvGrpSpPr/>
          <p:nvPr/>
        </p:nvGrpSpPr>
        <p:grpSpPr>
          <a:xfrm>
            <a:off x="5179162" y="2181587"/>
            <a:ext cx="3041409" cy="2913278"/>
            <a:chOff x="3328" y="1358"/>
            <a:chExt cx="2574" cy="2520"/>
          </a:xfrm>
        </p:grpSpPr>
        <p:sp>
          <p:nvSpPr>
            <p:cNvPr id="2076" name=""/>
            <p:cNvSpPr/>
            <p:nvPr/>
          </p:nvSpPr>
          <p:spPr>
            <a:xfrm>
              <a:off x="3328" y="1358"/>
              <a:ext cx="2574" cy="2520"/>
            </a:xfrm>
            <a:prstGeom prst="ellipse">
              <a:avLst/>
            </a:prstGeom>
            <a:solidFill>
              <a:srgbClr val="BBE0E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  <p:sp>
          <p:nvSpPr>
            <p:cNvPr id="2077" name=""/>
            <p:cNvSpPr/>
            <p:nvPr/>
          </p:nvSpPr>
          <p:spPr>
            <a:xfrm>
              <a:off x="3453" y="1503"/>
              <a:ext cx="2295" cy="2233"/>
            </a:xfrm>
            <a:prstGeom prst="ellipse">
              <a:avLst/>
            </a:prstGeom>
            <a:solidFill>
              <a:srgbClr val="006600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  <p:sp>
          <p:nvSpPr>
            <p:cNvPr id="2078" name=""/>
            <p:cNvSpPr/>
            <p:nvPr/>
          </p:nvSpPr>
          <p:spPr bwMode="ltGray">
            <a:xfrm>
              <a:off x="3754" y="1801"/>
              <a:ext cx="1766" cy="1683"/>
            </a:xfrm>
            <a:prstGeom prst="ellipse">
              <a:avLst/>
            </a:prstGeom>
            <a:solidFill>
              <a:srgbClr val="009999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121288" tIns="60646" rIns="121288" bIns="60646" anchor="ctr" anchorCtr="0">
              <a:noAutofit/>
            </a:bodyPr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defTabSz="1213866">
                <a:lnSpc>
                  <a:spcPct val="120000"/>
                </a:lnSpc>
                <a:spcAft>
                  <a:spcPct val="30000"/>
                </a:spcAft>
              </a:pPr>
              <a:r>
                <a:rPr sz="1912" b="1">
                  <a:solidFill>
                    <a:srgbClr val="FFFF00"/>
                  </a:solidFill>
                  <a:ea typeface="黑体" charset="-122"/>
                </a:rPr>
                <a:t>完全控制</a:t>
              </a:r>
              <a:endParaRPr b="1">
                <a:solidFill>
                  <a:srgbClr val="FFFF00"/>
                </a:solidFill>
                <a:ea typeface="黑体" charset="-122"/>
              </a:endParaRPr>
            </a:p>
            <a:p>
              <a:pPr marL="0" lvl="0" indent="0" algn="ctr" defTabSz="1213866">
                <a:lnSpc>
                  <a:spcPct val="120000"/>
                </a:lnSpc>
                <a:spcAft>
                  <a:spcPct val="30000"/>
                </a:spcAft>
              </a:pPr>
              <a:r>
                <a:rPr sz="1912" b="1">
                  <a:solidFill>
                    <a:srgbClr val="FFFF00"/>
                  </a:solidFill>
                  <a:ea typeface="黑体" charset="-122"/>
                </a:rPr>
                <a:t>(~40%)</a:t>
              </a:r>
              <a:endParaRPr b="1">
                <a:solidFill>
                  <a:srgbClr val="FFFF00"/>
                </a:solidFill>
                <a:ea typeface="黑体" charset="-122"/>
              </a:endParaRPr>
            </a:p>
          </p:txBody>
        </p:sp>
        <p:sp>
          <p:nvSpPr>
            <p:cNvPr id="2079" name=""/>
            <p:cNvSpPr/>
            <p:nvPr/>
          </p:nvSpPr>
          <p:spPr>
            <a:xfrm>
              <a:off x="4114" y="1466"/>
              <a:ext cx="1021" cy="553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lIns="121387" tIns="60693" rIns="121387" bIns="60693">
              <a:spAutoFit/>
            </a:bodyPr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defTabSz="1213866"/>
              <a:r>
                <a:rPr sz="1699" b="1">
                  <a:solidFill>
                    <a:srgbClr val="FFFF00"/>
                  </a:solidFill>
                  <a:ea typeface="黑体" charset="-122"/>
                </a:rPr>
                <a:t>良好控制         </a:t>
              </a:r>
            </a:p>
            <a:p>
              <a:pPr marL="0" lvl="0" indent="0" algn="ctr" defTabSz="1213866"/>
              <a:r>
                <a:rPr sz="1699" b="1">
                  <a:solidFill>
                    <a:srgbClr val="FFFF00"/>
                  </a:solidFill>
                  <a:ea typeface="黑体" charset="-122"/>
                </a:rPr>
                <a:t> (~40%)</a:t>
              </a:r>
              <a:endParaRPr lang="en-GB" altLang="en-US" sz="1699" b="1">
                <a:solidFill>
                  <a:srgbClr val="FFFF00"/>
                </a:solidFill>
                <a:ea typeface="黑体" charset="-122"/>
              </a:endParaRPr>
            </a:p>
          </p:txBody>
        </p:sp>
      </p:grpSp>
      <p:sp>
        <p:nvSpPr>
          <p:cNvPr id="2080" name=""/>
          <p:cNvSpPr/>
          <p:nvPr/>
        </p:nvSpPr>
        <p:spPr>
          <a:xfrm>
            <a:off x="5851846" y="1729759"/>
            <a:ext cx="1756734" cy="3679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21387" tIns="60693" rIns="121387" bIns="60693">
            <a:spAutoFit/>
          </a:bodyPr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3866"/>
            <a:r>
              <a:rPr lang="zh-CN" altLang="en-GB" sz="1618" b="1">
                <a:solidFill>
                  <a:srgbClr val="0001EC"/>
                </a:solidFill>
                <a:ea typeface="黑体" charset="-122"/>
              </a:rPr>
              <a:t>治疗后</a:t>
            </a:r>
            <a:endParaRPr lang="zh-CN" altLang="en-GB" sz="2018" b="1">
              <a:ea typeface="黑体" charset="-122"/>
            </a:endParaRPr>
          </a:p>
        </p:txBody>
      </p:sp>
      <p:sp>
        <p:nvSpPr>
          <p:cNvPr id="2081" name=""/>
          <p:cNvSpPr/>
          <p:nvPr/>
        </p:nvSpPr>
        <p:spPr>
          <a:xfrm>
            <a:off x="2333320" y="1805626"/>
            <a:ext cx="1756734" cy="3679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21387" tIns="60693" rIns="121387" bIns="60693">
            <a:spAutoFit/>
          </a:bodyPr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3866"/>
            <a:r>
              <a:rPr lang="zh-CN" altLang="en-GB" sz="1618" b="1">
                <a:solidFill>
                  <a:srgbClr val="0001EC"/>
                </a:solidFill>
                <a:ea typeface="黑体" charset="-122"/>
              </a:rPr>
              <a:t>治疗前</a:t>
            </a:r>
            <a:endParaRPr lang="zh-CN" altLang="en-GB" sz="2018" b="1">
              <a:ea typeface="黑体" charset="-122"/>
            </a:endParaRPr>
          </a:p>
        </p:txBody>
      </p:sp>
      <p:sp>
        <p:nvSpPr>
          <p:cNvPr id="208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084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第五页，共二十三页。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4" name=""/>
          <p:cNvSpPr/>
          <p:nvPr>
            <p:ph type="title" idx="4294967295"/>
          </p:nvPr>
        </p:nvSpPr>
        <p:spPr>
          <a:xfrm>
            <a:off x="485547" y="123073"/>
            <a:ext cx="8739835" cy="1213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/>
            <a:r>
              <a:rPr sz="3198">
                <a:solidFill>
                  <a:srgbClr val="0001EC"/>
                </a:solidFill>
              </a:rPr>
              <a:t>绝大局部患者未得到标准治疗</a:t>
            </a:r>
            <a:br>
              <a:rPr sz="3198">
                <a:solidFill>
                  <a:srgbClr val="0001EC"/>
                </a:solidFill>
              </a:rPr>
            </a:br>
            <a:r>
              <a:rPr sz="3198">
                <a:solidFill>
                  <a:srgbClr val="0001EC"/>
                </a:solidFill>
              </a:rPr>
              <a:t>什么是标准治疗？〔正确、长期、足量、规那么〕</a:t>
            </a:r>
            <a:endParaRPr sz="3398"/>
          </a:p>
        </p:txBody>
      </p:sp>
      <p:sp>
        <p:nvSpPr>
          <p:cNvPr id="2085" name=""/>
          <p:cNvSpPr/>
          <p:nvPr>
            <p:ph type="body" idx="4294967295"/>
          </p:nvPr>
        </p:nvSpPr>
        <p:spPr>
          <a:xfrm>
            <a:off x="485547" y="1699412"/>
            <a:ext cx="8739835" cy="48065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39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sz="2674" b="1">
                <a:solidFill>
                  <a:srgbClr val="0001EC"/>
                </a:solidFill>
              </a:rPr>
              <a:t>患者知道哮喘的本质－炎症得到正确治疗</a:t>
            </a:r>
            <a:endParaRPr sz="2974" b="1"/>
          </a:p>
          <a:p>
            <a:pPr lvl="0"/>
            <a:r>
              <a:rPr sz="2674" b="1">
                <a:solidFill>
                  <a:srgbClr val="0001EC"/>
                </a:solidFill>
              </a:rPr>
              <a:t>患者知道哮喘发作的各种因素及如何防止</a:t>
            </a:r>
            <a:endParaRPr sz="2974" b="1"/>
          </a:p>
          <a:p>
            <a:pPr lvl="0"/>
            <a:r>
              <a:rPr sz="2674" b="1">
                <a:solidFill>
                  <a:srgbClr val="0001EC"/>
                </a:solidFill>
              </a:rPr>
              <a:t>患者知道哮喘发作的先兆、病症规律及相应处理</a:t>
            </a:r>
            <a:endParaRPr sz="2974" b="1"/>
          </a:p>
          <a:p>
            <a:pPr lvl="0"/>
            <a:r>
              <a:rPr sz="2674" b="1">
                <a:solidFill>
                  <a:srgbClr val="0001EC"/>
                </a:solidFill>
              </a:rPr>
              <a:t>做好日常自我监测〔峰流速、Chact〕记哮喘日记</a:t>
            </a:r>
            <a:endParaRPr sz="2974" b="1"/>
          </a:p>
          <a:p>
            <a:pPr lvl="0"/>
            <a:r>
              <a:rPr sz="2774" b="1">
                <a:solidFill>
                  <a:srgbClr val="0001EC"/>
                </a:solidFill>
              </a:rPr>
              <a:t>了解各种长期控制及快速缓解药的特点、使用及不良反响</a:t>
            </a:r>
            <a:endParaRPr sz="2974" b="1"/>
          </a:p>
          <a:p>
            <a:pPr lvl="0"/>
            <a:r>
              <a:rPr sz="2874" b="1">
                <a:solidFill>
                  <a:srgbClr val="0001EC"/>
                </a:solidFill>
              </a:rPr>
              <a:t>了解哮喘加重的征象、应急措施</a:t>
            </a:r>
            <a:endParaRPr sz="2974" b="1"/>
          </a:p>
        </p:txBody>
      </p:sp>
      <p:sp>
        <p:nvSpPr>
          <p:cNvPr id="208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088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第六页，共二十三页。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8" name=""/>
          <p:cNvSpPr/>
          <p:nvPr>
            <p:ph type="title" idx="4294967295"/>
          </p:nvPr>
        </p:nvSpPr>
        <p:spPr>
          <a:xfrm>
            <a:off x="485547" y="123073"/>
            <a:ext cx="8739835" cy="1213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/>
            <a:r>
              <a:rPr>
                <a:solidFill>
                  <a:srgbClr val="0001EC"/>
                </a:solidFill>
              </a:rPr>
              <a:t>正确治疗：哮喘的炎症是过敏性炎症</a:t>
            </a:r>
          </a:p>
        </p:txBody>
      </p:sp>
      <p:sp>
        <p:nvSpPr>
          <p:cNvPr id="2089" name=""/>
          <p:cNvSpPr/>
          <p:nvPr>
            <p:ph type="body" sz="half" idx="4294967295"/>
          </p:nvPr>
        </p:nvSpPr>
        <p:spPr>
          <a:xfrm>
            <a:off x="485547" y="1699412"/>
            <a:ext cx="5440480" cy="6423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EC"/>
                </a:solidFill>
                <a:ea typeface="黑体" charset="-122"/>
              </a:rPr>
              <a:t>此炎非那炎</a:t>
            </a:r>
            <a:endParaRPr>
              <a:ea typeface="黑体" charset="-122"/>
            </a:endParaRPr>
          </a:p>
          <a:p>
            <a:pPr lvl="0"/>
            <a:endParaRPr>
              <a:ea typeface="黑体" charset="-122"/>
            </a:endParaRPr>
          </a:p>
        </p:txBody>
      </p:sp>
      <p:graphicFrame>
        <p:nvGraphicFramePr>
          <p:cNvPr id="2090" name=""/>
          <p:cNvGraphicFramePr>
            <a:graphicFrameLocks noGrp="1"/>
          </p:cNvGraphicFramePr>
          <p:nvPr/>
        </p:nvGraphicFramePr>
        <p:xfrm>
          <a:off x="1031787" y="2586209"/>
          <a:ext cx="7888443" cy="2965171"/>
        </p:xfrm>
        <a:graphic>
          <a:graphicData uri="http://schemas.openxmlformats.org/drawingml/2006/table">
            <a:tbl>
              <a:tblPr/>
              <a:tblGrid>
                <a:gridCol w="1223981"/>
                <a:gridCol w="4034419"/>
                <a:gridCol w="2630043"/>
              </a:tblGrid>
              <a:tr h="458572">
                <a:tc gridSpan="2"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1912">
                          <a:ea typeface="黑体" charset="-122"/>
                        </a:rPr>
                        <a:t>Inflammation</a:t>
                      </a:r>
                      <a:endParaRPr sz="18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97109" marR="97109" marT="48555" marB="48555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1912">
                          <a:ea typeface="黑体" charset="-122"/>
                        </a:rPr>
                        <a:t>Infection</a:t>
                      </a:r>
                      <a:endParaRPr sz="18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8572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原因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过敏引起的变态反应性炎症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细菌病毒感染引起的炎症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4439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表现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不红发白，肿，不痛，不热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红、肿、痛、热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6124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血常规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嗜酸性细胞浸润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中性粒细胞浸润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87326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治疗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抗菌素无效</a:t>
                      </a:r>
                      <a:endParaRPr sz="1600">
                        <a:ea typeface="黑体" charset="-122"/>
                      </a:endParaRPr>
                    </a:p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要用抗炎症反应的药</a:t>
                      </a:r>
                      <a:endParaRPr sz="1600">
                        <a:ea typeface="黑体" charset="-122"/>
                      </a:endParaRPr>
                    </a:p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要长期每日应用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细菌感染相应抗菌素有效</a:t>
                      </a:r>
                      <a:endParaRPr sz="1600">
                        <a:ea typeface="黑体" charset="-122"/>
                      </a:endParaRPr>
                    </a:p>
                    <a:p>
                      <a:pPr marL="0" lvl="0" indent="0">
                        <a:buNone/>
                      </a:pPr>
                      <a:r>
                        <a:rPr sz="1699">
                          <a:ea typeface="黑体" charset="-122"/>
                        </a:rPr>
                        <a:t>短期治疗即可</a:t>
                      </a:r>
                      <a:endParaRPr sz="16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0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093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第七页，共二十三页。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5" name=""/>
          <p:cNvSpPr/>
          <p:nvPr>
            <p:ph type="title" idx="4294967295"/>
          </p:nvPr>
        </p:nvSpPr>
        <p:spPr>
          <a:xfrm>
            <a:off x="485547" y="123073"/>
            <a:ext cx="8739835" cy="1213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/>
            <a:r>
              <a:rPr>
                <a:solidFill>
                  <a:srgbClr val="0001EC"/>
                </a:solidFill>
              </a:rPr>
              <a:t>哮喘治疗的药分两大类</a:t>
            </a:r>
          </a:p>
        </p:txBody>
      </p:sp>
      <p:sp>
        <p:nvSpPr>
          <p:cNvPr id="2116" name=""/>
          <p:cNvSpPr/>
          <p:nvPr>
            <p:ph type="body" sz="half" idx="4294967295"/>
          </p:nvPr>
        </p:nvSpPr>
        <p:spPr>
          <a:xfrm>
            <a:off x="485547" y="1699412"/>
            <a:ext cx="8576301" cy="48065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449">
                <a:solidFill>
                  <a:srgbClr val="0001EC"/>
                </a:solidFill>
                <a:ea typeface="黑体" charset="-122"/>
              </a:rPr>
              <a:t> GINA认可推荐的药物</a:t>
            </a:r>
            <a:endParaRPr sz="2549">
              <a:ea typeface="黑体" charset="-122"/>
            </a:endParaRPr>
          </a:p>
          <a:p>
            <a:pPr lvl="0"/>
            <a:endParaRPr>
              <a:ea typeface="黑体" charset="-122"/>
            </a:endParaRPr>
          </a:p>
        </p:txBody>
      </p:sp>
      <p:graphicFrame>
        <p:nvGraphicFramePr>
          <p:cNvPr id="2117" name=""/>
          <p:cNvGraphicFramePr>
            <a:graphicFrameLocks noGrp="1"/>
          </p:cNvGraphicFramePr>
          <p:nvPr/>
        </p:nvGraphicFramePr>
        <p:xfrm>
          <a:off x="1797197" y="2571036"/>
          <a:ext cx="5735516" cy="3127453"/>
        </p:xfrm>
        <a:graphic>
          <a:graphicData uri="http://schemas.openxmlformats.org/drawingml/2006/table">
            <a:tbl>
              <a:tblPr/>
              <a:tblGrid>
                <a:gridCol w="2869444"/>
                <a:gridCol w="2866072"/>
              </a:tblGrid>
              <a:tr h="458572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快速缓解药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长期控制药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23167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速效</a:t>
                      </a:r>
                      <a:r>
                        <a:rPr lang="de-DE" altLang="zh-CN" sz="2549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黑体" charset="-122"/>
                        </a:rPr>
                        <a:t>ß</a:t>
                      </a:r>
                      <a:r>
                        <a:rPr lang="de-DE" altLang="zh-CN" sz="2549" baseline="-2500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黑体" charset="-122"/>
                        </a:rPr>
                        <a:t>2</a:t>
                      </a:r>
                      <a:r>
                        <a:rPr lang="zh-CN" altLang="de-DE" sz="2124">
                          <a:ea typeface="黑体" charset="-122"/>
                        </a:rPr>
                        <a:t>激动剂</a:t>
                      </a:r>
                      <a:endParaRPr lang="zh-CN" altLang="de-DE"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吸入型糖皮质激素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24853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M-受体阻滞剂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吸入型长效</a:t>
                      </a:r>
                      <a:r>
                        <a:rPr lang="de-DE" altLang="zh-CN" sz="2549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黑体" charset="-122"/>
                        </a:rPr>
                        <a:t>ß</a:t>
                      </a:r>
                      <a:r>
                        <a:rPr lang="de-DE" altLang="zh-CN" sz="2549" baseline="-2500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黑体" charset="-122"/>
                        </a:rPr>
                        <a:t>2</a:t>
                      </a:r>
                      <a:r>
                        <a:rPr lang="zh-CN" altLang="de-DE" sz="2124">
                          <a:ea typeface="黑体" charset="-122"/>
                        </a:rPr>
                        <a:t>激动剂</a:t>
                      </a:r>
                      <a:endParaRPr lang="zh-CN" altLang="de-DE"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24853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短效氨茶碱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白三烯调节剂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24853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全身糖皮质激素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缓释茶碱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23167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二代抗组胺药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24853"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lIns="97109" tIns="48555" rIns="97109" bIns="48555"/>
                    <a:lstStyle>
                      <a:lvl1pPr marL="364160" indent="-364160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97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789013" indent="-303466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5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1213866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12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699412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2184959" indent="-242773" algn="l" defTabSz="971093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912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124">
                          <a:ea typeface="黑体" charset="-122"/>
                        </a:rPr>
                        <a:t>全身型糖皮质激素</a:t>
                      </a:r>
                      <a:endParaRPr sz="2000">
                        <a:ea typeface="黑体" charset="-122"/>
                      </a:endParaRPr>
                    </a:p>
                  </a:txBody>
                  <a:tcPr marL="97109" marR="97109" marT="48555" marB="4855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11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120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第八页，共二十三页。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8" name=""/>
          <p:cNvSpPr/>
          <p:nvPr/>
        </p:nvSpPr>
        <p:spPr>
          <a:xfrm>
            <a:off x="1545994" y="2077059"/>
            <a:ext cx="6955536" cy="5837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198" b="1">
                <a:solidFill>
                  <a:srgbClr val="0001EC"/>
                </a:solidFill>
              </a:rPr>
              <a:t>长期抗炎最好的药是</a:t>
            </a:r>
            <a:r>
              <a:rPr sz="2998" b="1">
                <a:solidFill>
                  <a:srgbClr val="000000"/>
                </a:solidFill>
              </a:rPr>
              <a:t>吸入性糖皮质激素</a:t>
            </a:r>
            <a:endParaRPr sz="3398" b="1">
              <a:solidFill>
                <a:srgbClr val="FF9900"/>
              </a:solidFill>
            </a:endParaRPr>
          </a:p>
        </p:txBody>
      </p:sp>
      <p:sp>
        <p:nvSpPr>
          <p:cNvPr id="213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141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第九页，共二十三页。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1" name=""/>
          <p:cNvSpPr/>
          <p:nvPr>
            <p:ph type="title" idx="4294967295"/>
          </p:nvPr>
        </p:nvSpPr>
        <p:spPr>
          <a:xfrm>
            <a:off x="485547" y="123073"/>
            <a:ext cx="8739835" cy="1213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/>
            <a:r>
              <a:rPr>
                <a:solidFill>
                  <a:srgbClr val="0001EC"/>
                </a:solidFill>
              </a:rPr>
              <a:t>吸入性糖皮质激素：</a:t>
            </a:r>
            <a:r>
              <a:rPr>
                <a:solidFill>
                  <a:srgbClr val="FF01EC"/>
                </a:solidFill>
              </a:rPr>
              <a:t>此皮非那皮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2142" name=""/>
          <p:cNvSpPr/>
          <p:nvPr>
            <p:ph type="body" idx="4294967295"/>
          </p:nvPr>
        </p:nvSpPr>
        <p:spPr>
          <a:xfrm>
            <a:off x="485547" y="1699412"/>
            <a:ext cx="8739835" cy="48065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39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249">
                <a:solidFill>
                  <a:srgbClr val="0001EC"/>
                </a:solidFill>
                <a:ea typeface="黑体" charset="-122"/>
              </a:rPr>
              <a:t>地塞米松化学结构                           BUD化学结构式</a:t>
            </a:r>
            <a:endParaRPr sz="2549">
              <a:ea typeface="黑体" charset="-122"/>
            </a:endParaRPr>
          </a:p>
          <a:p>
            <a:pPr lvl="0">
              <a:buNone/>
            </a:pPr>
            <a:endParaRPr sz="2549">
              <a:ea typeface="黑体" charset="-122"/>
            </a:endParaRPr>
          </a:p>
          <a:p>
            <a:pPr lvl="0">
              <a:buNone/>
            </a:pPr>
            <a:endParaRPr sz="2549">
              <a:ea typeface="黑体" charset="-122"/>
            </a:endParaRPr>
          </a:p>
          <a:p>
            <a:pPr lvl="0">
              <a:buNone/>
            </a:pPr>
            <a:endParaRPr sz="2549">
              <a:ea typeface="黑体" charset="-122"/>
            </a:endParaRPr>
          </a:p>
          <a:p>
            <a:pPr lvl="0">
              <a:buNone/>
            </a:pPr>
            <a:endParaRPr sz="2549">
              <a:ea typeface="黑体" charset="-122"/>
            </a:endParaRPr>
          </a:p>
          <a:p>
            <a:pPr lvl="0">
              <a:buNone/>
            </a:pPr>
            <a:r>
              <a:rPr sz="2149">
                <a:solidFill>
                  <a:srgbClr val="0001EC"/>
                </a:solidFill>
                <a:ea typeface="黑体" charset="-122"/>
              </a:rPr>
              <a:t>BDP化学结构                                   FP化学结构式</a:t>
            </a:r>
            <a:endParaRPr sz="2549">
              <a:ea typeface="黑体" charset="-122"/>
            </a:endParaRPr>
          </a:p>
        </p:txBody>
      </p:sp>
      <p:pic>
        <p:nvPicPr>
          <p:cNvPr id="2143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26483" y="2341750"/>
            <a:ext cx="2215305" cy="14060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44" name="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48930" y="4024303"/>
            <a:ext cx="3257207" cy="1962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45" name="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67303" y="4482875"/>
            <a:ext cx="2461450" cy="15038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46" name=""/>
          <p:cNvPicPr/>
          <p:nvPr/>
        </p:nvPicPr>
        <p:blipFill>
          <a:blip r:embed="rId5">
            <a:clrChange>
              <a:clrFrom>
                <a:srgbClr val="FFFFEB"/>
              </a:clrFrom>
              <a:clrTo>
                <a:srgbClr val="FFFFE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3884" y="2265883"/>
            <a:ext cx="2599696" cy="14616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149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第十页，共二十三页。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9" name=""/>
          <p:cNvSpPr/>
          <p:nvPr>
            <p:ph type="body" idx="4294967295"/>
          </p:nvPr>
        </p:nvSpPr>
        <p:spPr>
          <a:xfrm>
            <a:off x="419796" y="1500473"/>
            <a:ext cx="8739835" cy="14060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4160" indent="-364160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39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89013" indent="-303466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9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13866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99412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84959" indent="-242773" algn="l" defTabSz="97109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endParaRPr sz="2549">
              <a:ea typeface="黑体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349">
                <a:solidFill>
                  <a:srgbClr val="0001EC"/>
                </a:solidFill>
                <a:ea typeface="黑体" charset="-122"/>
              </a:rPr>
              <a:t>GINA：治疗哮喘的方法以吸入为主</a:t>
            </a:r>
            <a:endParaRPr sz="2549">
              <a:ea typeface="黑体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149">
                <a:solidFill>
                  <a:srgbClr val="0001EC"/>
                </a:solidFill>
                <a:ea typeface="黑体" charset="-122"/>
              </a:rPr>
              <a:t>为什么？快、好、省、副作用小</a:t>
            </a:r>
            <a:endParaRPr sz="3823">
              <a:ea typeface="黑体" charset="-122"/>
            </a:endParaRPr>
          </a:p>
        </p:txBody>
      </p:sp>
      <p:sp>
        <p:nvSpPr>
          <p:cNvPr id="2150" name=""/>
          <p:cNvSpPr/>
          <p:nvPr>
            <p:ph type="title" idx="4294967295"/>
          </p:nvPr>
        </p:nvSpPr>
        <p:spPr>
          <a:xfrm>
            <a:off x="485547" y="123073"/>
            <a:ext cx="8739835" cy="1213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109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23" b="0" i="0" u="none">
                <a:solidFill>
                  <a:schemeClr val="tx2"/>
                </a:solidFill>
                <a:latin typeface="Arial" pitchFamily="34" charset="0"/>
                <a:ea typeface="黑体" charset="-122"/>
              </a:defRPr>
            </a:lvl1pPr>
          </a:lstStyle>
          <a:p>
            <a:pPr lvl="0"/>
            <a:r>
              <a:rPr sz="2998" b="1">
                <a:solidFill>
                  <a:srgbClr val="0001EC"/>
                </a:solidFill>
              </a:rPr>
              <a:t>治疗哮喘最好的方法是吸入</a:t>
            </a:r>
            <a:endParaRPr sz="3398" b="1"/>
          </a:p>
        </p:txBody>
      </p:sp>
      <p:grpSp>
        <p:nvGrpSpPr>
          <p:cNvPr id="2151" name=""/>
          <p:cNvGrpSpPr/>
          <p:nvPr/>
        </p:nvGrpSpPr>
        <p:grpSpPr>
          <a:xfrm>
            <a:off x="5696741" y="1953987"/>
            <a:ext cx="534439" cy="763723"/>
            <a:chOff x="3588" y="1688"/>
            <a:chExt cx="337" cy="481"/>
          </a:xfrm>
        </p:grpSpPr>
        <p:cxnSp>
          <p:nvCxnSpPr>
            <p:cNvPr id="2152" name=""/>
            <p:cNvCxnSpPr/>
            <p:nvPr/>
          </p:nvCxnSpPr>
          <p:spPr>
            <a:xfrm flipV="1">
              <a:off x="3588" y="1688"/>
              <a:ext cx="337" cy="192"/>
            </a:xfrm>
            <a:prstGeom prst="line">
              <a:avLst/>
            </a:prstGeom>
            <a:noFill/>
            <a:ln w="25400" cap="flat">
              <a:solidFill>
                <a:srgbClr val="0066FF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  <p:cxnSp>
          <p:nvCxnSpPr>
            <p:cNvPr id="2153" name=""/>
            <p:cNvCxnSpPr/>
            <p:nvPr/>
          </p:nvCxnSpPr>
          <p:spPr>
            <a:xfrm>
              <a:off x="3588" y="1977"/>
              <a:ext cx="337" cy="192"/>
            </a:xfrm>
            <a:prstGeom prst="line">
              <a:avLst/>
            </a:prstGeom>
            <a:noFill/>
            <a:ln w="25400" cap="flat">
              <a:solidFill>
                <a:srgbClr val="0066FF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</p:grpSp>
      <p:sp>
        <p:nvSpPr>
          <p:cNvPr id="2154" name=""/>
          <p:cNvSpPr/>
          <p:nvPr/>
        </p:nvSpPr>
        <p:spPr>
          <a:xfrm>
            <a:off x="6366054" y="1729759"/>
            <a:ext cx="1061529" cy="3548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1712">
                <a:solidFill>
                  <a:srgbClr val="0001EC"/>
                </a:solidFill>
                <a:ea typeface="黑体" charset="-122"/>
              </a:rPr>
              <a:t>解痉止喘</a:t>
            </a:r>
            <a:endParaRPr>
              <a:ea typeface="黑体" charset="-122"/>
            </a:endParaRPr>
          </a:p>
        </p:txBody>
      </p:sp>
      <p:sp>
        <p:nvSpPr>
          <p:cNvPr id="2155" name=""/>
          <p:cNvSpPr/>
          <p:nvPr/>
        </p:nvSpPr>
        <p:spPr>
          <a:xfrm>
            <a:off x="6384599" y="2481681"/>
            <a:ext cx="570897" cy="3241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554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1093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6639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42186" indent="0" algn="l" defTabSz="97109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1512">
                <a:solidFill>
                  <a:srgbClr val="0001EC"/>
                </a:solidFill>
                <a:ea typeface="黑体" charset="-122"/>
              </a:rPr>
              <a:t>消炎</a:t>
            </a:r>
            <a:endParaRPr>
              <a:ea typeface="黑体" charset="-122"/>
            </a:endParaRPr>
          </a:p>
        </p:txBody>
      </p:sp>
      <p:grpSp>
        <p:nvGrpSpPr>
          <p:cNvPr id="2156" name=""/>
          <p:cNvGrpSpPr/>
          <p:nvPr/>
        </p:nvGrpSpPr>
        <p:grpSpPr>
          <a:xfrm>
            <a:off x="802500" y="3183026"/>
            <a:ext cx="7284882" cy="2788519"/>
            <a:chOff x="506" y="2005"/>
            <a:chExt cx="4589" cy="1757"/>
          </a:xfrm>
        </p:grpSpPr>
        <p:sp>
          <p:nvSpPr>
            <p:cNvPr id="2157" name=""/>
            <p:cNvSpPr/>
            <p:nvPr/>
          </p:nvSpPr>
          <p:spPr>
            <a:xfrm>
              <a:off x="4071" y="3257"/>
              <a:ext cx="976" cy="323"/>
            </a:xfrm>
            <a:prstGeom prst="bevel">
              <a:avLst>
                <a:gd name="adj" fmla="val 5977"/>
              </a:avLst>
            </a:prstGeom>
            <a:solidFill>
              <a:srgbClr val="800000"/>
            </a:solidFill>
            <a:ln w="12700" cap="flat">
              <a:noFill/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  <p:sp>
          <p:nvSpPr>
            <p:cNvPr id="2158" name=""/>
            <p:cNvSpPr/>
            <p:nvPr/>
          </p:nvSpPr>
          <p:spPr>
            <a:xfrm>
              <a:off x="4118" y="2149"/>
              <a:ext cx="976" cy="323"/>
            </a:xfrm>
            <a:prstGeom prst="bevel">
              <a:avLst>
                <a:gd name="adj" fmla="val 5977"/>
              </a:avLst>
            </a:prstGeom>
            <a:solidFill>
              <a:srgbClr val="008000"/>
            </a:solidFill>
            <a:ln w="12700" cap="flat">
              <a:noFill/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  <p:sp>
          <p:nvSpPr>
            <p:cNvPr id="2159" name=""/>
            <p:cNvSpPr/>
            <p:nvPr/>
          </p:nvSpPr>
          <p:spPr>
            <a:xfrm>
              <a:off x="1933" y="3265"/>
              <a:ext cx="1439" cy="497"/>
            </a:xfrm>
            <a:prstGeom prst="bevel">
              <a:avLst>
                <a:gd name="adj" fmla="val 5319"/>
              </a:avLst>
            </a:prstGeom>
            <a:solidFill>
              <a:srgbClr val="008000"/>
            </a:solidFill>
            <a:ln w="12700" cap="flat">
              <a:noFill/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  <p:sp>
          <p:nvSpPr>
            <p:cNvPr id="2160" name=""/>
            <p:cNvSpPr/>
            <p:nvPr/>
          </p:nvSpPr>
          <p:spPr>
            <a:xfrm>
              <a:off x="1951" y="2102"/>
              <a:ext cx="1439" cy="497"/>
            </a:xfrm>
            <a:prstGeom prst="bevel">
              <a:avLst>
                <a:gd name="adj" fmla="val 5319"/>
              </a:avLst>
            </a:prstGeom>
            <a:solidFill>
              <a:srgbClr val="800000"/>
            </a:solidFill>
            <a:ln w="12700" cap="flat">
              <a:noFill/>
              <a:prstDash val="solid"/>
              <a:miter lim="800000"/>
              <a:headEnd type="none" w="sm" len="sm"/>
              <a:tailEnd type="none" w="sm" len="sm"/>
            </a:ln>
          </p:spPr>
          <p:txBody>
            <a:bodyPr wrap="none" anchor="ctr" anchorCtr="0"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0" hangingPunct="0"/>
              <a:endParaRPr sz="2549">
                <a:latin typeface="Bookman Old Style" charset="0"/>
              </a:endParaRPr>
            </a:p>
          </p:txBody>
        </p:sp>
        <p:sp>
          <p:nvSpPr>
            <p:cNvPr id="2161" name=""/>
            <p:cNvSpPr/>
            <p:nvPr/>
          </p:nvSpPr>
          <p:spPr>
            <a:xfrm>
              <a:off x="1999" y="2149"/>
              <a:ext cx="1216" cy="388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97784" tIns="48892" rIns="97784" bIns="48892">
              <a:spAutoFit/>
            </a:bodyPr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0" hangingPunct="0"/>
              <a:r>
                <a:rPr sz="3398" b="1">
                  <a:solidFill>
                    <a:srgbClr val="FFFFFF"/>
                  </a:solidFill>
                  <a:latin typeface="黑体" charset="-122"/>
                  <a:ea typeface="黑体" charset="-122"/>
                </a:rPr>
                <a:t>血循环  </a:t>
              </a:r>
            </a:p>
          </p:txBody>
        </p:sp>
        <p:sp>
          <p:nvSpPr>
            <p:cNvPr id="2162" name=""/>
            <p:cNvSpPr/>
            <p:nvPr/>
          </p:nvSpPr>
          <p:spPr>
            <a:xfrm>
              <a:off x="4166" y="3306"/>
              <a:ext cx="724" cy="265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lIns="97784" tIns="48892" rIns="97784" bIns="48892">
              <a:spAutoFit/>
            </a:bodyPr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0" hangingPunct="0"/>
              <a:r>
                <a:rPr sz="2124" b="1">
                  <a:solidFill>
                    <a:srgbClr val="FFFFFF"/>
                  </a:solidFill>
                  <a:latin typeface="黑体" charset="-122"/>
                  <a:ea typeface="黑体" charset="-122"/>
                </a:rPr>
                <a:t>血循环  </a:t>
              </a:r>
            </a:p>
          </p:txBody>
        </p:sp>
        <p:sp>
          <p:nvSpPr>
            <p:cNvPr id="2163" name=""/>
            <p:cNvSpPr/>
            <p:nvPr/>
          </p:nvSpPr>
          <p:spPr>
            <a:xfrm>
              <a:off x="2336" y="3306"/>
              <a:ext cx="396" cy="388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97784" tIns="48892" rIns="97784" bIns="48892">
              <a:spAutoFit/>
            </a:bodyPr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0" hangingPunct="0"/>
              <a:r>
                <a:rPr sz="3398" b="1">
                  <a:solidFill>
                    <a:srgbClr val="FFFF00"/>
                  </a:solidFill>
                  <a:latin typeface="黑体" charset="-122"/>
                  <a:ea typeface="黑体" charset="-122"/>
                </a:rPr>
                <a:t>肺</a:t>
              </a:r>
            </a:p>
          </p:txBody>
        </p:sp>
        <p:sp>
          <p:nvSpPr>
            <p:cNvPr id="2164" name=""/>
            <p:cNvSpPr/>
            <p:nvPr/>
          </p:nvSpPr>
          <p:spPr>
            <a:xfrm>
              <a:off x="4311" y="2197"/>
              <a:ext cx="527" cy="265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lIns="97784" tIns="48892" rIns="97784" bIns="48892">
              <a:spAutoFit/>
            </a:bodyPr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0" hangingPunct="0"/>
              <a:r>
                <a:rPr sz="2124" b="1">
                  <a:solidFill>
                    <a:srgbClr val="FFFF00"/>
                  </a:solidFill>
                  <a:latin typeface="黑体" charset="-122"/>
                  <a:ea typeface="黑体" charset="-122"/>
                </a:rPr>
                <a:t>肺</a:t>
              </a:r>
            </a:p>
          </p:txBody>
        </p:sp>
        <p:sp>
          <p:nvSpPr>
            <p:cNvPr id="2165" name=""/>
            <p:cNvSpPr/>
            <p:nvPr/>
          </p:nvSpPr>
          <p:spPr>
            <a:xfrm>
              <a:off x="506" y="2005"/>
              <a:ext cx="876" cy="633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lIns="97784" tIns="48892" rIns="97784" bIns="48892">
              <a:spAutoFit/>
            </a:bodyPr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0" hangingPunct="0"/>
              <a:r>
                <a:rPr sz="2974" b="1">
                  <a:latin typeface="黑体" charset="-122"/>
                  <a:ea typeface="黑体" charset="-122"/>
                </a:rPr>
                <a:t>口服</a:t>
              </a:r>
            </a:p>
            <a:p>
              <a:pPr lvl="0" eaLnBrk="0" hangingPunct="0"/>
              <a:r>
                <a:rPr sz="2974" b="1">
                  <a:latin typeface="黑体" charset="-122"/>
                  <a:ea typeface="黑体" charset="-122"/>
                </a:rPr>
                <a:t>注射</a:t>
              </a:r>
            </a:p>
          </p:txBody>
        </p:sp>
        <p:sp>
          <p:nvSpPr>
            <p:cNvPr id="2166" name=""/>
            <p:cNvSpPr/>
            <p:nvPr/>
          </p:nvSpPr>
          <p:spPr>
            <a:xfrm>
              <a:off x="602" y="3257"/>
              <a:ext cx="601" cy="347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97784" tIns="48892" rIns="97784" bIns="48892">
              <a:spAutoFit/>
            </a:bodyPr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0" hangingPunct="0"/>
              <a:r>
                <a:rPr sz="2974" b="1">
                  <a:latin typeface="黑体" charset="-122"/>
                  <a:ea typeface="黑体" charset="-122"/>
                </a:rPr>
                <a:t>吸入</a:t>
              </a:r>
            </a:p>
          </p:txBody>
        </p:sp>
        <p:sp>
          <p:nvSpPr>
            <p:cNvPr id="2167" name=""/>
            <p:cNvSpPr/>
            <p:nvPr/>
          </p:nvSpPr>
          <p:spPr>
            <a:xfrm>
              <a:off x="3636" y="2197"/>
              <a:ext cx="303" cy="207"/>
            </a:xfrm>
            <a:prstGeom prst="rightArrow">
              <a:avLst>
                <a:gd name="adj1" fmla="val 50000"/>
                <a:gd name="adj2" fmla="val 36369"/>
              </a:avLst>
            </a:prstGeom>
            <a:solidFill>
              <a:srgbClr val="0000FF"/>
            </a:solidFill>
            <a:ln w="12700" cap="flat">
              <a:solidFill>
                <a:srgbClr val="FFFFF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  <p:sp>
          <p:nvSpPr>
            <p:cNvPr id="2168" name=""/>
            <p:cNvSpPr/>
            <p:nvPr/>
          </p:nvSpPr>
          <p:spPr>
            <a:xfrm>
              <a:off x="3588" y="3306"/>
              <a:ext cx="303" cy="207"/>
            </a:xfrm>
            <a:prstGeom prst="rightArrow">
              <a:avLst>
                <a:gd name="adj1" fmla="val 50000"/>
                <a:gd name="adj2" fmla="val 36369"/>
              </a:avLst>
            </a:prstGeom>
            <a:solidFill>
              <a:srgbClr val="0000FF"/>
            </a:solidFill>
            <a:ln w="12700" cap="flat">
              <a:solidFill>
                <a:srgbClr val="FFFFF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  <p:sp>
          <p:nvSpPr>
            <p:cNvPr id="2169" name=""/>
            <p:cNvSpPr/>
            <p:nvPr/>
          </p:nvSpPr>
          <p:spPr>
            <a:xfrm>
              <a:off x="1324" y="2197"/>
              <a:ext cx="303" cy="207"/>
            </a:xfrm>
            <a:prstGeom prst="rightArrow">
              <a:avLst>
                <a:gd name="adj1" fmla="val 50000"/>
                <a:gd name="adj2" fmla="val 36369"/>
              </a:avLst>
            </a:prstGeom>
            <a:solidFill>
              <a:srgbClr val="0000FF"/>
            </a:solidFill>
            <a:ln w="12700" cap="flat">
              <a:solidFill>
                <a:srgbClr val="FFFFF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  <p:sp>
          <p:nvSpPr>
            <p:cNvPr id="2170" name=""/>
            <p:cNvSpPr/>
            <p:nvPr/>
          </p:nvSpPr>
          <p:spPr>
            <a:xfrm>
              <a:off x="1324" y="3354"/>
              <a:ext cx="303" cy="207"/>
            </a:xfrm>
            <a:prstGeom prst="rightArrow">
              <a:avLst>
                <a:gd name="adj1" fmla="val 50000"/>
                <a:gd name="adj2" fmla="val 36369"/>
              </a:avLst>
            </a:prstGeom>
            <a:solidFill>
              <a:srgbClr val="0000FF"/>
            </a:solidFill>
            <a:ln w="12700" cap="flat">
              <a:solidFill>
                <a:srgbClr val="FFFFFF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8554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71093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56639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42186" indent="0" algn="l" defTabSz="97109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12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12"/>
            </a:p>
          </p:txBody>
        </p:sp>
      </p:grpSp>
      <p:sp>
        <p:nvSpPr>
          <p:cNvPr id="217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7"/>
          </a:p>
        </p:txBody>
      </p:sp>
      <p:sp>
        <p:nvSpPr>
          <p:cNvPr id="2173" name="New shape"/>
          <p:cNvSpPr/>
          <p:nvPr/>
        </p:nvSpPr>
        <p:spPr>
          <a:xfrm>
            <a:off x="0" y="7029196"/>
            <a:ext cx="971092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第十一页，共二十三页。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440928" cy="6013196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https://d.book118.com/587105166002006045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黑体</vt:lpstr>
      <vt:lpstr>宋体</vt:lpstr>
      <vt:lpstr>Wingdings</vt:lpstr>
      <vt:lpstr>Bookman Old Style</vt:lpstr>
      <vt:lpstr>Office Theme</vt:lpstr>
      <vt:lpstr>PowerPoint Presentation</vt:lpstr>
      <vt:lpstr>一.哮喘的现状</vt:lpstr>
      <vt:lpstr>哮喘发病率世界地图</vt:lpstr>
      <vt:lpstr>2.我们的情况</vt:lpstr>
      <vt:lpstr>3.控制情况</vt:lpstr>
      <vt:lpstr>绝大局部患者未得到标准治疗什么是标准治疗？〔正确、长期、足量、规那么〕</vt:lpstr>
      <vt:lpstr>正确治疗：哮喘的炎症是过敏性炎症</vt:lpstr>
      <vt:lpstr>哮喘治疗的药分两大类</vt:lpstr>
      <vt:lpstr>PowerPoint Presentation</vt:lpstr>
      <vt:lpstr>吸入性糖皮质激素：此皮非那皮</vt:lpstr>
      <vt:lpstr>治疗哮喘最好的方法是吸入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2024-09-19T15:13:52.569</cp:lastPrinted>
  <dcterms:created xsi:type="dcterms:W3CDTF">2024-09-19T07:13:52Z</dcterms:created>
  <dcterms:modified xsi:type="dcterms:W3CDTF">2024-09-19T07:13:53Z</dcterms:modified>
</cp:coreProperties>
</file>