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904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23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3441DD-EAF1-4BEB-9513-872DE8D18F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E6F1FB-3441-4624-9E32-A188204F1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F2B9B8-4636-47AF-B046-41D5B28CBC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F6F18B-A5D5-4F92-B7CD-4D8C7F2A6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779335-3000-46B0-92BE-8A9F3728B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61EB4D-2737-4E16-8107-15D991D41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0DFE9A-B97E-43D3-897F-50B51AF8D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B361C2-8A83-4A55-B2B3-994726E8E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9780F1-B971-44E1-9E8C-911697779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493544-D8D9-4C28-9C3A-F88DC29A54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C1656F-8055-46B6-8A36-95BFDCE3D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wrap="square" rtlCol="0" anchor="t">
            <a:normAutofit/>
          </a:bodyPr>
          <a:lstStyle>
            <a:lvl1pPr>
              <a:defRPr lang="zh-CN" altLang="en-US" sz="720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marL="0" lvl="0" defTabSz="1218565"/>
            <a:r>
              <a:rPr sz="6000">
                <a:sym typeface="+mn-ea"/>
              </a:rPr>
              <a:t>单击此处编辑母版标题样式</a:t>
            </a:r>
            <a:endParaRPr lang="zh-CN" altLang="en-US" sz="60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wrap="square" rtlCol="0" anchor="b">
            <a:normAutofit/>
          </a:bodyPr>
          <a:lstStyle>
            <a:lvl1pPr marL="0" indent="0">
              <a:buNone/>
              <a:def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>
                <a:sym typeface="+mn-ea"/>
              </a:rPr>
              <a:t>单击此处编辑母版副标题样式</a:t>
            </a:r>
            <a:endParaRPr lang="zh-CN" altLang="en-US" b="1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公司名占位符</a:t>
            </a:r>
            <a:endParaRPr lang="en-US" altLang="zh-CN" sz="18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署名占位符</a:t>
            </a:r>
            <a:endParaRPr lang="zh-CN" altLang="en-US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wrap="square" anchor="b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800" b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 anchor="t" anchorCtr="0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 anchor="b" anchorCtr="0">
            <a:normAutofit/>
          </a:bodyPr>
          <a:lstStyle>
            <a:lvl1pPr marL="0" indent="0" algn="ctr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1218565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0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5.xml" /><Relationship Id="rId14" Type="http://schemas.openxmlformats.org/officeDocument/2006/relationships/tags" Target="../tags/tag66.xml" /><Relationship Id="rId15" Type="http://schemas.openxmlformats.org/officeDocument/2006/relationships/tags" Target="../tags/tag67.xml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9036" r:id="rId2"/>
    <p:sldLayoutId id="2147499037" r:id="rId3"/>
    <p:sldLayoutId id="2147499038" r:id="rId4"/>
    <p:sldLayoutId id="2147499039" r:id="rId5"/>
    <p:sldLayoutId id="2147499040" r:id="rId6"/>
    <p:sldLayoutId id="2147499041" r:id="rId7"/>
    <p:sldLayoutId id="2147499042" r:id="rId8"/>
    <p:sldLayoutId id="2147499043" r:id="rId9"/>
    <p:sldLayoutId id="2147499044" r:id="rId10"/>
    <p:sldLayoutId id="214749904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tags" Target="../tags/tag90.xml" /><Relationship Id="rId16" Type="http://schemas.openxmlformats.org/officeDocument/2006/relationships/tags" Target="../tags/tag91.xml" /><Relationship Id="rId17" Type="http://schemas.openxmlformats.org/officeDocument/2006/relationships/tags" Target="../tags/tag92.xml" /><Relationship Id="rId18" Type="http://schemas.openxmlformats.org/officeDocument/2006/relationships/tags" Target="../tags/tag93.xml" /><Relationship Id="rId19" Type="http://schemas.openxmlformats.org/officeDocument/2006/relationships/tags" Target="../tags/tag94.xml" /><Relationship Id="rId2" Type="http://schemas.openxmlformats.org/officeDocument/2006/relationships/tags" Target="../tags/tag77.xml" /><Relationship Id="rId20" Type="http://schemas.openxmlformats.org/officeDocument/2006/relationships/tags" Target="../tags/tag95.xml" /><Relationship Id="rId21" Type="http://schemas.openxmlformats.org/officeDocument/2006/relationships/tags" Target="../tags/tag96.xml" /><Relationship Id="rId22" Type="http://schemas.openxmlformats.org/officeDocument/2006/relationships/tags" Target="../tags/tag9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14" Type="http://schemas.openxmlformats.org/officeDocument/2006/relationships/tags" Target="../tags/tag116.xml" /><Relationship Id="rId15" Type="http://schemas.openxmlformats.org/officeDocument/2006/relationships/tags" Target="../tags/tag117.xml" /><Relationship Id="rId16" Type="http://schemas.openxmlformats.org/officeDocument/2006/relationships/tags" Target="../tags/tag118.xml" /><Relationship Id="rId17" Type="http://schemas.openxmlformats.org/officeDocument/2006/relationships/tags" Target="../tags/tag119.xml" /><Relationship Id="rId18" Type="http://schemas.openxmlformats.org/officeDocument/2006/relationships/tags" Target="../tags/tag120.xml" /><Relationship Id="rId19" Type="http://schemas.openxmlformats.org/officeDocument/2006/relationships/tags" Target="../tags/tag121.xml" /><Relationship Id="rId2" Type="http://schemas.openxmlformats.org/officeDocument/2006/relationships/tags" Target="../tags/tag104.xml" /><Relationship Id="rId20" Type="http://schemas.openxmlformats.org/officeDocument/2006/relationships/tags" Target="../tags/tag122.xml" /><Relationship Id="rId21" Type="http://schemas.openxmlformats.org/officeDocument/2006/relationships/tags" Target="../tags/tag123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17" Type="http://schemas.openxmlformats.org/officeDocument/2006/relationships/tags" Target="../tags/tag194.xml" /><Relationship Id="rId18" Type="http://schemas.openxmlformats.org/officeDocument/2006/relationships/tags" Target="../tags/tag195.xml" /><Relationship Id="rId19" Type="http://schemas.openxmlformats.org/officeDocument/2006/relationships/tags" Target="../tags/tag196.xml" /><Relationship Id="rId2" Type="http://schemas.openxmlformats.org/officeDocument/2006/relationships/tags" Target="../tags/tag179.xml" /><Relationship Id="rId20" Type="http://schemas.openxmlformats.org/officeDocument/2006/relationships/tags" Target="../tags/tag197.xml" /><Relationship Id="rId21" Type="http://schemas.openxmlformats.org/officeDocument/2006/relationships/tags" Target="../tags/tag198.xml" /><Relationship Id="rId22" Type="http://schemas.openxmlformats.org/officeDocument/2006/relationships/tags" Target="../tags/tag199.xml" /><Relationship Id="rId23" Type="http://schemas.openxmlformats.org/officeDocument/2006/relationships/tags" Target="../tags/tag200.xml" /><Relationship Id="rId24" Type="http://schemas.openxmlformats.org/officeDocument/2006/relationships/tags" Target="../tags/tag201.xml" /><Relationship Id="rId25" Type="http://schemas.openxmlformats.org/officeDocument/2006/relationships/tags" Target="../tags/tag202.xml" /><Relationship Id="rId26" Type="http://schemas.openxmlformats.org/officeDocument/2006/relationships/tags" Target="../tags/tag203.xml" /><Relationship Id="rId27" Type="http://schemas.openxmlformats.org/officeDocument/2006/relationships/tags" Target="../tags/tag204.xml" /><Relationship Id="rId28" Type="http://schemas.openxmlformats.org/officeDocument/2006/relationships/tags" Target="../tags/tag205.xml" /><Relationship Id="rId29" Type="http://schemas.openxmlformats.org/officeDocument/2006/relationships/tags" Target="../tags/tag206.xml" /><Relationship Id="rId3" Type="http://schemas.openxmlformats.org/officeDocument/2006/relationships/tags" Target="../tags/tag180.xml" /><Relationship Id="rId30" Type="http://schemas.openxmlformats.org/officeDocument/2006/relationships/tags" Target="../tags/tag207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13002102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集合间的基本关系</a:t>
            </a:r>
            <a:endParaRPr lang="zh-CN" altLang="en-US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lstStyle/>
          <a:p>
            <a:r>
              <a:rPr lang="zh-CN" altLang="en-US" sz="2200"/>
              <a:t>PPT,a click to unlimited possibilities</a:t>
            </a:r>
            <a:endParaRPr lang="zh-CN" altLang="en-US" sz="2200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08" name="@这不是阿燊"/>
          <p:cNvSpPr/>
          <p:nvPr>
            <p:custDataLst>
              <p:tags r:id="rId4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4965310" y="8102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5905745" y="8102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7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8"/>
            </p:custDataLst>
          </p:nvPr>
        </p:nvSpPr>
        <p:spPr>
          <a:xfrm>
            <a:off x="4965310" y="176530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9"/>
            </p:custDataLst>
          </p:nvPr>
        </p:nvSpPr>
        <p:spPr>
          <a:xfrm>
            <a:off x="5905745" y="176530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集合的概念与表示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10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4965310" y="272034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5905745" y="272034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集合间的关系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3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4"/>
            </p:custDataLst>
          </p:nvPr>
        </p:nvSpPr>
        <p:spPr>
          <a:xfrm>
            <a:off x="4965310" y="367538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5"/>
            </p:custDataLst>
          </p:nvPr>
        </p:nvSpPr>
        <p:spPr>
          <a:xfrm>
            <a:off x="5905745" y="367538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集合间的运算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6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7"/>
            </p:custDataLst>
          </p:nvPr>
        </p:nvSpPr>
        <p:spPr>
          <a:xfrm>
            <a:off x="4965310" y="463042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8"/>
            </p:custDataLst>
          </p:nvPr>
        </p:nvSpPr>
        <p:spPr>
          <a:xfrm>
            <a:off x="5905745" y="463042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集合的性质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@这不是阿燊"/>
          <p:cNvSpPr/>
          <p:nvPr>
            <p:custDataLst>
              <p:tags r:id="rId19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20"/>
            </p:custDataLst>
          </p:nvPr>
        </p:nvSpPr>
        <p:spPr>
          <a:xfrm>
            <a:off x="4965310" y="55854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21"/>
            </p:custDataLst>
          </p:nvPr>
        </p:nvSpPr>
        <p:spPr>
          <a:xfrm>
            <a:off x="5905745" y="55854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集合的应用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单击添加章节标题</a:t>
            </a:r>
            <a:endParaRPr lang="en-US" altLang="zh-CN"/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PART01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集合的概念与表示</a:t>
            </a:r>
            <a:endParaRPr lang="zh-CN" altLang="en-US">
              <a:sym typeface="+mn-lt"/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PART02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集合的定义</a:t>
            </a:r>
            <a:endParaRPr lang="zh-CN" altLang="en-US"/>
          </a:p>
        </p:txBody>
      </p:sp>
      <p:sp>
        <p:nvSpPr>
          <p:cNvPr id="104897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集合是由确定的元素所组成的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集合通常用大括号{}来表示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集合也可以用列举法或描述法来表示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元素与元素之间是互不相同的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集合的表示方法</a:t>
            </a:r>
            <a:endParaRPr lang="zh-CN" altLang="en-US"/>
          </a:p>
        </p:txBody>
      </p:sp>
      <p:sp>
        <p:nvSpPr>
          <p:cNvPr id="1049052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列举法：将集合中的元素一一列举出来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描述法：用集合所含元素的共同特征表示集合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符号法：用特定的符号表示集合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区间法：用数轴上的区间表示集合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集合的元素</a:t>
            </a:r>
            <a:endParaRPr lang="zh-CN" altLang="en-US"/>
          </a:p>
        </p:txBody>
      </p:sp>
      <p:sp>
        <p:nvSpPr>
          <p:cNvPr id="1049110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元素的概念：集合中的每一个成员称为元素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元素的特性：确定性、互异性和无序性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元素的表示：使用大括号{}或尖括号&lt;&gt;表示集合，使用元素的具体值或符号表示集合中的元素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元素与集合的关系：元素属于某个集合，用符号∈表示；集合包含某个元素，用符号⊆表示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集合间的关系</a:t>
            </a:r>
            <a:endParaRPr lang="zh-CN" altLang="en-US">
              <a:sym typeface="+mn-lt"/>
            </a:endParaRPr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PART03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子集</a:t>
            </a:r>
            <a:endParaRPr lang="zh-CN" altLang="en-US"/>
          </a:p>
        </p:txBody>
      </p:sp>
      <p:sp>
        <p:nvSpPr>
          <p:cNvPr id="104921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子集的定义：如果集合A的每一个元素都是集合B的元素，那么集合A是集合B的子集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子集的性质：如果集合A是集合B的子集，那么A和B的元素个数相同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子集的表示方法：用符号“⊆”表示集合A是集合B的子集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子集的例子：例如，集合{1,2,3}是集合{1,2,3,4,5}的子集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真子集</a:t>
            </a:r>
            <a:endParaRPr lang="zh-CN" altLang="en-US"/>
          </a:p>
        </p:txBody>
      </p:sp>
      <p:sp>
        <p:nvSpPr>
          <p:cNvPr id="104927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定义：如果集合A是集合B的子集，并且集合B不是集合A的子集，那么集合A叫做集合B的真子集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符号表示：用符号“⊆”表示子集，用符号“⊂”表示真子集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举例：例如，集合{1,2,3}是集合{1,2,3,4,5}的真子集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性质：任何集合都是其自身的真子集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并集</a:t>
            </a:r>
            <a:endParaRPr lang="zh-CN" altLang="en-US"/>
          </a:p>
        </p:txBody>
      </p:sp>
      <p:sp>
        <p:nvSpPr>
          <p:cNvPr id="1049332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并集的定义：将两个集合中的所有元素合并成一个集合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并集的性质：并集不改变集合中元素的个数，也不改变集合的顺序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并集的运算：可以使用符号∪来表示，例如A∪B表示集合A和集合B的并集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并集的运算律：满足交换律和结合律，即A∪B=B∪A，(A∪B)∪C=A∪(B∪C)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交集</a:t>
            </a:r>
            <a:endParaRPr lang="zh-CN" altLang="en-US"/>
          </a:p>
        </p:txBody>
      </p:sp>
      <p:sp>
        <p:nvSpPr>
          <p:cNvPr id="1049390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92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94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96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98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02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04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0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2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4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0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2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4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6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定义：两个集合A和B的交集是指同时属于A和B的所有元素组成的集合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举例：例如，集合{1,2,3}和集合{2,3,4}的交集为{2,3}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性质：A∩B的元素个数不超过A和B的元素个数之和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符号表示：记作A∩B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集合间的运算</a:t>
            </a:r>
            <a:endParaRPr lang="zh-CN" altLang="en-US">
              <a:sym typeface="+mn-lt"/>
            </a:endParaRPr>
          </a:p>
        </p:txBody>
      </p:sp>
      <p:sp>
        <p:nvSpPr>
          <p:cNvPr id="104946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PART04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补集</a:t>
            </a:r>
            <a:endParaRPr lang="zh-CN" altLang="en-US"/>
          </a:p>
        </p:txBody>
      </p:sp>
      <p:sp>
        <p:nvSpPr>
          <p:cNvPr id="1049532" name="圆角矩形 30"/>
          <p:cNvSpPr/>
          <p:nvPr>
            <p:custDataLst>
              <p:tags r:id="rId2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534" name="圆角矩形 65"/>
          <p:cNvSpPr/>
          <p:nvPr>
            <p:custDataLst>
              <p:tags r:id="rId3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536" name="圆角矩形 72"/>
          <p:cNvSpPr/>
          <p:nvPr>
            <p:custDataLst>
              <p:tags r:id="rId4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538" name="圆角矩形 78"/>
          <p:cNvSpPr/>
          <p:nvPr>
            <p:custDataLst>
              <p:tags r:id="rId5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540" name="圆角矩形 35"/>
          <p:cNvSpPr/>
          <p:nvPr>
            <p:custDataLst>
              <p:tags r:id="rId6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2" name="圆角矩形 35"/>
          <p:cNvSpPr/>
          <p:nvPr>
            <p:custDataLst>
              <p:tags r:id="rId7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4" name="圆角矩形 35"/>
          <p:cNvSpPr/>
          <p:nvPr>
            <p:custDataLst>
              <p:tags r:id="rId8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6" name="圆角矩形 35"/>
          <p:cNvSpPr/>
          <p:nvPr>
            <p:custDataLst>
              <p:tags r:id="rId9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8" name="文本框 4"/>
          <p:cNvSpPr txBox="1"/>
          <p:nvPr>
            <p:custDataLst>
              <p:tags r:id="rId10"/>
            </p:custDataLst>
          </p:nvPr>
        </p:nvSpPr>
        <p:spPr>
          <a:xfrm>
            <a:off x="4307558" y="1419613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定义：对于任意集合A和全集U，由U中不属于A的所有元素组成的集合称为A的补集，记作CuA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550" name="文本框 5"/>
          <p:cNvSpPr txBox="1"/>
          <p:nvPr>
            <p:custDataLst>
              <p:tags r:id="rId11"/>
            </p:custDataLst>
          </p:nvPr>
        </p:nvSpPr>
        <p:spPr>
          <a:xfrm>
            <a:off x="4307558" y="2655928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性质：补集运算满足交换律、结合律和幂等律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552" name="文本框 6"/>
          <p:cNvSpPr txBox="1"/>
          <p:nvPr>
            <p:custDataLst>
              <p:tags r:id="rId12"/>
            </p:custDataLst>
          </p:nvPr>
        </p:nvSpPr>
        <p:spPr>
          <a:xfrm>
            <a:off x="4307558" y="3892244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补集与原集合的关系：补集与原集合没有交集，即CuA∩A=∅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13"/>
            </p:custDataLst>
          </p:nvPr>
        </p:nvSpPr>
        <p:spPr>
          <a:xfrm>
            <a:off x="4307558" y="5128560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补集的运算性质：补集运算满足消去律，即对于任意集合A、B和全集U，若CuA∩B=CuB∩A，则CuA=CuB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差集</a:t>
            </a:r>
            <a:endParaRPr lang="zh-CN" altLang="en-US"/>
          </a:p>
        </p:txBody>
      </p:sp>
      <p:sp>
        <p:nvSpPr>
          <p:cNvPr id="1049590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92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98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性质：交换律、结合律、自反性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定义：A-B，表示属于A但不属于B的元素组成的集合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运算方法：通过两个集合的对称差运算得到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应用场景：在数学、计算机科学等领域中，差集运算被广泛应用于处理集合间的关系和操作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https://d.book118.com/587130021020006025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9"/>
</p:tagLst>
</file>

<file path=ppt/tags/tag76.xml><?xml version="1.0" encoding="utf-8"?>
<p:tagLst xmlns:p="http://schemas.openxmlformats.org/presentationml/2006/main">
  <p:tag name="KSO_WM_BEAUTIFY_FLAG" val="#wm#"/>
  <p:tag name="KSO_WM_SLIDE_ID" val="custom20230983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1"/>
  <p:tag name="KSO_WM_UNIT_INDEX" val="1_1_1"/>
  <p:tag name="KSO_WM_UNIT_LAYERLEVEL" val="1_1_1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2"/>
  <p:tag name="KSO_WM_UNIT_INDEX" val="1_1_2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1"/>
  <p:tag name="KSO_WM_UNIT_INDEX" val="1_2_1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2"/>
  <p:tag name="KSO_WM_UNIT_INDEX" val="1_2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1"/>
  <p:tag name="KSO_WM_UNIT_INDEX" val="1_3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2"/>
  <p:tag name="KSO_WM_UNIT_INDEX" val="1_3_2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1"/>
  <p:tag name="KSO_WM_UNIT_INDEX" val="1_4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2"/>
  <p:tag name="KSO_WM_UNIT_INDEX" val="1_4_2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1"/>
  <p:tag name="KSO_WM_UNIT_INDEX" val="1_5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2"/>
  <p:tag name="KSO_WM_UNIT_INDEX" val="1_5_2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1"/>
  <p:tag name="KSO_WM_UNIT_INDEX" val="1_6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2"/>
  <p:tag name="KSO_WM_UNIT_INDEX" val="1_6_2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1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2"/>
  <p:tag name="KSO_WM_UNIT_TYPE" val="e"/>
  <p:tag name="KSO_WM_UNIT_VALUE" val="13"/>
</p:tagLst>
</file>

<file path=ppt/tags/tag103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3"/>
  <p:tag name="KSO_WM_UNIT_TYPE" val="e"/>
  <p:tag name="KSO_WM_UNIT_VALUE" val="13"/>
</p:tagLst>
</file>

<file path=ppt/tags/tag142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4"/>
  <p:tag name="KSO_WM_UNIT_TYPE" val="e"/>
  <p:tag name="KSO_WM_UNIT_VALUE" val="13"/>
</p:tagLst>
</file>

<file path=ppt/tags/tag210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1_1"/>
  <p:tag name="KSO_WM_UNIT_INDEX" val="1_1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2_1"/>
  <p:tag name="KSO_WM_UNIT_INDEX" val="1_2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4_1"/>
  <p:tag name="KSO_WM_UNIT_INDEX" val="1_4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1_1"/>
  <p:tag name="KSO_WM_UNIT_INDEX" val="1_1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4_1"/>
  <p:tag name="KSO_WM_UNIT_INDEX" val="1_4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3_1"/>
  <p:tag name="KSO_WM_UNIT_INDEX" val="1_3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2_1"/>
  <p:tag name="KSO_WM_UNIT_INDEX" val="1_2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99999999,&quot;width&quot;:552.6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anchor="ctr" anchorCtr="0" compatLnSpc="1" forceAA="0" fromWordArt="0" horzOverflow="overflow" numCol="1" rtlCol="0" spcCol="0" vert="horz" vertOverflow="overflow" wrap="square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rtlCol="0" wrap="square">
        <a:spAutoFit/>
      </a:bodyPr>
      <a:lstStyle>
        <a:defPPr>
          <a:defRPr altLang="en-US" b="1" lang="zh-CN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6">
      <vt:lpstr>Arial</vt:lpstr>
      <vt:lpstr>Calibri</vt:lpstr>
      <vt:lpstr>微软雅黑</vt:lpstr>
      <vt:lpstr>宋体</vt:lpstr>
      <vt:lpstr>Wingdings</vt:lpstr>
      <vt:lpstr>mn-cs</vt:lpstr>
      <vt:lpstr>Office Theme</vt:lpstr>
      <vt:lpstr>集合间的基本关系</vt:lpstr>
      <vt:lpstr>目录</vt:lpstr>
      <vt:lpstr>单击添加章节标题</vt:lpstr>
      <vt:lpstr>集合的概念与表示</vt:lpstr>
      <vt:lpstr>PowerPoint Presentation</vt:lpstr>
      <vt:lpstr>集合的定义</vt:lpstr>
      <vt:lpstr>集合的表示方法</vt:lpstr>
      <vt:lpstr>集合的元素</vt:lpstr>
      <vt:lpstr>集合间的关系</vt:lpstr>
      <vt:lpstr>PowerPoint Presentation</vt:lpstr>
      <vt:lpstr>子集</vt:lpstr>
      <vt:lpstr>真子集</vt:lpstr>
      <vt:lpstr>并集</vt:lpstr>
      <vt:lpstr>交集</vt:lpstr>
      <vt:lpstr>集合间的运算</vt:lpstr>
      <vt:lpstr>PowerPoint Presentation</vt:lpstr>
      <vt:lpstr>补集</vt:lpstr>
      <vt:lpstr>差集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2024-08-29T12:22:22.724</cp:lastPrinted>
  <dcterms:created xsi:type="dcterms:W3CDTF">2024-08-29T04:22:22Z</dcterms:created>
  <dcterms:modified xsi:type="dcterms:W3CDTF">2024-08-29T04:22:25Z</dcterms:modified>
</cp:coreProperties>
</file>