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82" r:id="rId2"/>
    <p:sldMasterId id="214748378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2" r:id="rId32"/>
  </p:sldIdLst>
  <p:sldSz cx="12190412" cy="6859588"/>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993097-B0B3-48D5-96FE-070CBECBB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4A1690-51CB-41F2-98FC-3D6764F4FD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202EF6-3FA1-4471-A46D-DEDC45BBA4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E0F660-1A2C-4C24-9900-C22DBBF14A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E5CFA5-9677-4D87-8036-EEC9CE0FDD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E09D17-F8A7-4F9A-9C70-47D5502827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0EDD80-6A74-402F-A2B2-AFCB0BEA95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8EDD3-EBBD-406F-88D5-1BC5C1805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EE44BB-7B8A-411B-BDDA-EB4FD3C0F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595C8-69F0-4655-A3FD-55C995698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400EFC-F883-4061-AF9D-088FFABAE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内容占位符 2"/>
          <p:cNvSpPr>
            <a:spLocks noGrp="1"/>
          </p:cNvSpPr>
          <p:nvPr>
            <p:ph idx="1"/>
          </p:nvPr>
        </p:nvSpPr>
        <p:spPr>
          <a:xfrm>
            <a:off x="456406" y="886409"/>
            <a:ext cx="11276806" cy="738835"/>
          </a:xfrm>
        </p:spPr>
        <p:txBody>
          <a:bodyPr/>
          <a:lstStyle>
            <a:lvl1pPr marL="0" indent="0" eaLnBrk="1" hangingPunct="1">
              <a:buFontTx/>
              <a:buNone/>
              <a:defRPr b="0"/>
            </a:lvl1pPr>
          </a:lstStyle>
          <a:p>
            <a:pPr lvl="0" fontAlgn="base"/>
            <a:r>
              <a:rPr lang="zh-CN" altLang="en-US" strike="noStrike" noProof="1" smtClean="0"/>
              <a:t>单击此处编辑母版文本样式</a:t>
            </a:r>
            <a:endParaRPr lang="zh-CN" altLang="en-US" strike="noStrike" noProof="1" smtClean="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2.png"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2.png" /><Relationship Id="rId5"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2050" name="矩形 4" title=""/>
          <p:cNvSpPr/>
          <p:nvPr/>
        </p:nvSpPr>
        <p:spPr>
          <a:xfrm>
            <a:off x="0" y="0"/>
            <a:ext cx="12192000" cy="6858000"/>
          </a:xfrm>
          <a:prstGeom prst="rect">
            <a:avLst/>
          </a:prstGeom>
          <a:blipFill rotWithShape="1">
            <a:blip r:embed="rId2">
              <a:alphaModFix amt="50000"/>
              <a:grayscl/>
            </a:blip>
            <a:tile tx="0" ty="0" sx="100000" sy="100000" flip="none" algn="tl"/>
          </a:blipFill>
          <a:ln w="25400">
            <a:noFill/>
            <a:miter lim="800000"/>
          </a:ln>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endParaRPr lang="zh-CN" altLang="en-US">
              <a:solidFill>
                <a:srgbClr val="FFFFFF"/>
              </a:solidFill>
              <a:ea typeface="黑体" panose="02010609060101010101" pitchFamily="49" charset="-122"/>
            </a:endParaRPr>
          </a:p>
        </p:txBody>
      </p:sp>
      <p:sp>
        <p:nvSpPr>
          <p:cNvPr id="2051" name="矩形 2">
            <a:hlinkClick action="ppaction://noaction"/>
          </p:cNvPr>
          <p:cNvSpPr/>
          <p:nvPr/>
        </p:nvSpPr>
        <p:spPr>
          <a:xfrm>
            <a:off x="11326813" y="6459538"/>
            <a:ext cx="863600" cy="4000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r>
              <a:rPr lang="zh-CN" altLang="en-US" sz="2000">
                <a:solidFill>
                  <a:srgbClr val="FFFFFF"/>
                </a:solidFill>
                <a:ea typeface="黑体" panose="02010609060101010101" pitchFamily="49" charset="-122"/>
              </a:rPr>
              <a:t>返回</a:t>
            </a:r>
            <a:endParaRPr lang="zh-CN" altLang="en-US" sz="2000">
              <a:solidFill>
                <a:srgbClr val="FFFFFF"/>
              </a:solidFill>
              <a:ea typeface="黑体" panose="02010609060101010101" pitchFamily="49" charset="-122"/>
            </a:endParaRPr>
          </a:p>
        </p:txBody>
      </p:sp>
      <p:pic>
        <p:nvPicPr>
          <p:cNvPr id="2052" name="图片 1073743875" descr="学科网 zxxk.com" title=""/>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ctr" defTabSz="1217612" rtl="0" eaLnBrk="0" fontAlgn="base" hangingPunct="0">
        <a:lnSpc>
          <a:spcPct val="100000"/>
        </a:lnSpc>
        <a:spcBef>
          <a:spcPct val="0"/>
        </a:spcBef>
        <a:spcAft>
          <a:spcPct val="0"/>
        </a:spcAft>
        <a:buClrTx/>
        <a:buSzTx/>
        <a:buFontTx/>
        <a:buNone/>
        <a:defRPr sz="5900" kern="1200">
          <a:solidFill>
            <a:schemeClr val="tx1"/>
          </a:solidFill>
          <a:latin typeface="Arial Black" pitchFamily="34" charset="0"/>
          <a:ea typeface="微软雅黑" pitchFamily="34" charset="-122"/>
          <a:cs typeface="+mj-cs"/>
        </a:defRPr>
      </a:lvl1pPr>
    </p:titleStyle>
    <p:bodyStyle>
      <a:lvl1pPr marL="455930" indent="-455930" algn="l" defTabSz="1217930" rtl="0" eaLnBrk="0" fontAlgn="base" hangingPunct="0">
        <a:lnSpc>
          <a:spcPct val="100000"/>
        </a:lnSpc>
        <a:spcBef>
          <a:spcPct val="20000"/>
        </a:spcBef>
        <a:spcAft>
          <a:spcPct val="0"/>
        </a:spcAft>
        <a:buClrTx/>
        <a:buSzTx/>
        <a:buFont typeface="Arial" pitchFamily="34" charset="0"/>
        <a:buChar char="•"/>
        <a:defRPr sz="4300" kern="1200">
          <a:solidFill>
            <a:schemeClr val="tx1"/>
          </a:solidFill>
          <a:latin typeface="+mn-lt"/>
          <a:ea typeface="+mn-ea"/>
          <a:cs typeface="+mn-cs"/>
        </a:defRPr>
      </a:lvl1pPr>
      <a:lvl2pPr marL="989330" indent="-379730" algn="l" defTabSz="1217930" rtl="0" eaLnBrk="0" fontAlgn="base" hangingPunct="0">
        <a:lnSpc>
          <a:spcPct val="100000"/>
        </a:lnSpc>
        <a:spcBef>
          <a:spcPct val="20000"/>
        </a:spcBef>
        <a:spcAft>
          <a:spcPct val="0"/>
        </a:spcAft>
        <a:buClrTx/>
        <a:buSzTx/>
        <a:buFont typeface="Arial" pitchFamily="34" charset="0"/>
        <a:buChar char="–"/>
        <a:defRPr sz="3700" kern="1200">
          <a:solidFill>
            <a:schemeClr val="tx1"/>
          </a:solidFill>
          <a:latin typeface="+mn-lt"/>
          <a:ea typeface="+mn-ea"/>
          <a:cs typeface="+mn-cs"/>
        </a:defRPr>
      </a:lvl2pPr>
      <a:lvl3pPr marL="1522730" indent="-303530" algn="l" defTabSz="1217930" rtl="0" eaLnBrk="0" fontAlgn="base" hangingPunct="0">
        <a:lnSpc>
          <a:spcPct val="100000"/>
        </a:lnSpc>
        <a:spcBef>
          <a:spcPct val="20000"/>
        </a:spcBef>
        <a:spcAft>
          <a:spcPct val="0"/>
        </a:spcAft>
        <a:buClrTx/>
        <a:buSzTx/>
        <a:buFont typeface="Arial" pitchFamily="34" charset="0"/>
        <a:buChar char="•"/>
        <a:defRPr sz="3200" kern="1200">
          <a:solidFill>
            <a:schemeClr val="tx1"/>
          </a:solidFill>
          <a:latin typeface="+mn-lt"/>
          <a:ea typeface="+mn-ea"/>
          <a:cs typeface="+mn-cs"/>
        </a:defRPr>
      </a:lvl3pPr>
      <a:lvl4pPr marL="2132330" indent="-303530" algn="l" defTabSz="1217930" rtl="0" eaLnBrk="0" fontAlgn="base" hangingPunct="0">
        <a:lnSpc>
          <a:spcPct val="100000"/>
        </a:lnSpc>
        <a:spcBef>
          <a:spcPct val="20000"/>
        </a:spcBef>
        <a:spcAft>
          <a:spcPct val="0"/>
        </a:spcAft>
        <a:buClrTx/>
        <a:buSzTx/>
        <a:buFont typeface="Arial" pitchFamily="34" charset="0"/>
        <a:buChar char="–"/>
        <a:defRPr sz="2700" kern="1200">
          <a:solidFill>
            <a:schemeClr val="tx1"/>
          </a:solidFill>
          <a:latin typeface="+mn-lt"/>
          <a:ea typeface="+mn-ea"/>
          <a:cs typeface="+mn-cs"/>
        </a:defRPr>
      </a:lvl4pPr>
      <a:lvl5pPr marL="2741930" indent="-303530" algn="l" defTabSz="1217930" rtl="0" eaLnBrk="0" fontAlgn="base" hangingPunct="0">
        <a:lnSpc>
          <a:spcPct val="100000"/>
        </a:lnSpc>
        <a:spcBef>
          <a:spcPct val="20000"/>
        </a:spcBef>
        <a:spcAft>
          <a:spcPct val="0"/>
        </a:spcAft>
        <a:buClrTx/>
        <a:buSzTx/>
        <a:buFont typeface="Arial"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1pPr>
      <a:lvl2pPr marL="6096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2pPr>
      <a:lvl3pPr marL="12192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3pPr>
      <a:lvl4pPr marL="18288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4pPr>
      <a:lvl5pPr marL="2438400" indent="0" algn="l" defTabSz="1219200" rtl="0" eaLnBrk="1" fontAlgn="base" latinLnBrk="0" hangingPunct="1">
        <a:lnSpc>
          <a:spcPct val="100000"/>
        </a:lnSpc>
        <a:spcBef>
          <a:spcPct val="0"/>
        </a:spcBef>
        <a:spcAft>
          <a:spcPct val="0"/>
        </a:spcAft>
        <a:buClrTx/>
        <a:buSzTx/>
        <a:buFontTx/>
        <a:buNone/>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1026" name="矩形 5" title=""/>
          <p:cNvSpPr/>
          <p:nvPr/>
        </p:nvSpPr>
        <p:spPr>
          <a:xfrm>
            <a:off x="0" y="0"/>
            <a:ext cx="12192000" cy="6858000"/>
          </a:xfrm>
          <a:prstGeom prst="rect">
            <a:avLst/>
          </a:prstGeom>
          <a:blipFill rotWithShape="1">
            <a:blip r:embed="rId2">
              <a:alphaModFix amt="50000"/>
              <a:grayscl/>
            </a:blip>
            <a:tile tx="0" ty="0" sx="100000" sy="100000" flip="none" algn="tl"/>
          </a:blipFill>
          <a:ln w="25400">
            <a:noFill/>
            <a:miter lim="800000"/>
          </a:ln>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endParaRPr lang="zh-CN" altLang="en-US">
              <a:solidFill>
                <a:srgbClr val="FFFFFF"/>
              </a:solidFill>
              <a:latin typeface="Times New Roman" pitchFamily="18" charset="0"/>
            </a:endParaRPr>
          </a:p>
        </p:txBody>
      </p:sp>
      <p:sp>
        <p:nvSpPr>
          <p:cNvPr id="1027" name="Rectangle 3" title=""/>
          <p:cNvSpPr>
            <a:spLocks noGrp="1"/>
          </p:cNvSpPr>
          <p:nvPr>
            <p:ph type="body" idx="4294967295"/>
          </p:nvPr>
        </p:nvSpPr>
        <p:spPr>
          <a:xfrm>
            <a:off x="455613" y="866775"/>
            <a:ext cx="11277600" cy="733425"/>
          </a:xfrm>
          <a:prstGeom prst="rect">
            <a:avLst/>
          </a:prstGeom>
          <a:noFill/>
          <a:ln>
            <a:noFill/>
            <a:miter lim="800000"/>
          </a:ln>
        </p:spPr>
        <p:txBody>
          <a:bodyPr anchor="t" anchorCtr="0">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lvl="0"/>
            <a:r>
              <a:t>单击此处编辑母版文本样式</a:t>
            </a:r>
          </a:p>
        </p:txBody>
      </p:sp>
      <p:sp>
        <p:nvSpPr>
          <p:cNvPr id="1028" name="矩形 8">
            <a:hlinkClick action="ppaction://noaction"/>
          </p:cNvPr>
          <p:cNvSpPr/>
          <p:nvPr/>
        </p:nvSpPr>
        <p:spPr>
          <a:xfrm>
            <a:off x="11326813" y="6459538"/>
            <a:ext cx="863600" cy="400050"/>
          </a:xfrm>
          <a:prstGeom prst="rect">
            <a:avLst/>
          </a:prstGeom>
          <a:solidFill>
            <a:srgbClr val="4F81BD"/>
          </a:solidFill>
          <a:ln w="25400" cap="flat" cmpd="sng" algn="ctr">
            <a:noFill/>
            <a:prstDash val="solid"/>
          </a:ln>
          <a:effectLst/>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1219200" fontAlgn="base">
              <a:spcBef>
                <a:spcPct val="0"/>
              </a:spcBef>
              <a:spcAft>
                <a:spcPct val="0"/>
              </a:spcAft>
              <a:buClrTx/>
              <a:buFontTx/>
            </a:pPr>
            <a:r>
              <a:rPr lang="zh-CN" altLang="en-US" sz="2000">
                <a:solidFill>
                  <a:srgbClr val="FFFFFF"/>
                </a:solidFill>
                <a:latin typeface="Arial"/>
                <a:ea typeface="黑体" panose="02010609060101010101" pitchFamily="49" charset="-122"/>
              </a:rPr>
              <a:t>返回</a:t>
            </a:r>
            <a:endParaRPr lang="zh-CN" altLang="en-US" sz="2000">
              <a:solidFill>
                <a:srgbClr val="FFFFFF"/>
              </a:solidFill>
              <a:latin typeface="Arial"/>
              <a:ea typeface="黑体" panose="02010609060101010101" pitchFamily="49" charset="-122"/>
            </a:endParaRPr>
          </a:p>
        </p:txBody>
      </p:sp>
      <p:pic>
        <p:nvPicPr>
          <p:cNvPr id="1029" name="图片 1073743875" descr="学科网 zxxk.com" title=""/>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83" r:id="rId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sz="4400">
          <a:solidFill>
            <a:schemeClr val="tx2"/>
          </a:solidFill>
          <a:latin typeface="Arial" pitchFamily="34" charset="0"/>
          <a:ea typeface="宋体" pitchFamily="2" charset="-122"/>
          <a:cs typeface="+mj-cs"/>
        </a:defRPr>
      </a:lvl1pPr>
    </p:titleStyle>
    <p:body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sz="2800">
          <a:solidFill>
            <a:schemeClr val="tx1"/>
          </a:solidFill>
          <a:latin typeface="+mj-lt"/>
          <a:ea typeface="+mn-ea"/>
        </a:defRPr>
      </a:lvl5pPr>
      <a:lvl6pPr marL="2514600" indent="-228600" algn="l" rtl="0" fontAlgn="base">
        <a:spcBef>
          <a:spcPct val="20000"/>
        </a:spcBef>
        <a:spcAft>
          <a:spcPct val="0"/>
        </a:spcAft>
        <a:buChar char="»"/>
        <a:defRPr sz="2800">
          <a:solidFill>
            <a:schemeClr val="tx1"/>
          </a:solidFill>
          <a:latin typeface="+mj-lt"/>
          <a:ea typeface="+mn-ea"/>
        </a:defRPr>
      </a:lvl6pPr>
      <a:lvl7pPr marL="2971800" indent="-228600" algn="l" rtl="0" fontAlgn="base">
        <a:spcBef>
          <a:spcPct val="20000"/>
        </a:spcBef>
        <a:spcAft>
          <a:spcPct val="0"/>
        </a:spcAft>
        <a:buChar char="»"/>
        <a:defRPr sz="2800">
          <a:solidFill>
            <a:schemeClr val="tx1"/>
          </a:solidFill>
          <a:latin typeface="+mj-lt"/>
          <a:ea typeface="+mn-ea"/>
        </a:defRPr>
      </a:lvl7pPr>
      <a:lvl8pPr marL="3429000" indent="-228600" algn="l" rtl="0" fontAlgn="base">
        <a:spcBef>
          <a:spcPct val="20000"/>
        </a:spcBef>
        <a:spcAft>
          <a:spcPct val="0"/>
        </a:spcAft>
        <a:buChar char="»"/>
        <a:defRPr sz="2800">
          <a:solidFill>
            <a:schemeClr val="tx1"/>
          </a:solidFill>
          <a:latin typeface="+mj-lt"/>
          <a:ea typeface="+mn-ea"/>
        </a:defRPr>
      </a:lvl8pPr>
      <a:lvl9pPr marL="3886200" indent="-228600" algn="l" rtl="0" fontAlgn="base">
        <a:spcBef>
          <a:spcPct val="20000"/>
        </a:spcBef>
        <a:spcAft>
          <a:spcPct val="0"/>
        </a:spcAft>
        <a:buChar char="»"/>
        <a:defRPr sz="2800">
          <a:solidFill>
            <a:schemeClr val="tx1"/>
          </a:solidFill>
          <a:latin typeface="+mj-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3604615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p:bgPr>
    </p:bg>
    <p:spTree>
      <p:nvGrpSpPr>
        <p:cNvPr id="1" name="" title=""/>
        <p:cNvGrpSpPr/>
        <p:nvPr/>
      </p:nvGrpSpPr>
      <p:grpSpPr>
        <a:xfrm>
          <a:off x="0" y="0"/>
          <a:ext cx="0" cy="0"/>
        </a:xfrm>
      </p:grpSpPr>
      <p:sp>
        <p:nvSpPr>
          <p:cNvPr id="5122" name="标题 24" title=""/>
          <p:cNvSpPr txBox="1"/>
          <p:nvPr/>
        </p:nvSpPr>
        <p:spPr>
          <a:xfrm>
            <a:off x="1127125" y="2509838"/>
            <a:ext cx="10515600" cy="920750"/>
          </a:xfrm>
          <a:prstGeom prst="rect">
            <a:avLst/>
          </a:prstGeom>
          <a:noFill/>
          <a:ln>
            <a:noFill/>
            <a:miter lim="800000"/>
          </a:ln>
        </p:spPr>
        <p:txBody>
          <a:bodyPr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90000"/>
              </a:lnSpc>
            </a:pPr>
            <a:r>
              <a:rPr lang="zh-CN" altLang="en-US" sz="5000" b="1">
                <a:solidFill>
                  <a:srgbClr val="FF0000"/>
                </a:solidFill>
                <a:latin typeface="Arial" pitchFamily="34" charset="0"/>
                <a:ea typeface="微软雅黑" pitchFamily="34" charset="-122"/>
              </a:rPr>
              <a:t>第三单元　在集体中成长</a:t>
            </a:r>
            <a:endParaRPr lang="zh-CN" altLang="en-US" sz="5000" b="1">
              <a:solidFill>
                <a:srgbClr val="FF0000"/>
              </a:solidFill>
              <a:latin typeface="Arial" pitchFamily="34" charset="0"/>
              <a:ea typeface="微软雅黑"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6145" name="内容占位符 11" title=""/>
          <p:cNvSpPr>
            <a:spLocks noGrp="1"/>
          </p:cNvSpPr>
          <p:nvPr>
            <p:ph idx="1"/>
          </p:nvPr>
        </p:nvSpPr>
        <p:spPr>
          <a:xfrm>
            <a:off x="455613" y="876300"/>
            <a:ext cx="11277600" cy="1393825"/>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黑体" panose="02010609060101010101" pitchFamily="49" charset="-122"/>
              </a:rPr>
              <a:t>[</a:t>
            </a:r>
            <a:r>
              <a:rPr lang="zh-CN" altLang="en-US" sz="2800" u="none" spc="0" baseline="0">
                <a:ea typeface="黑体" panose="02010609060101010101" pitchFamily="49" charset="-122"/>
              </a:rPr>
              <a:t>思维导图</a:t>
            </a:r>
            <a:r>
              <a:rPr lang="en-US" altLang="zh-CN" sz="2800" u="none" spc="0" baseline="0">
                <a:ea typeface="黑体" panose="02010609060101010101" pitchFamily="49" charset="-122"/>
              </a:rPr>
              <a:t>]</a:t>
            </a:r>
            <a:endParaRPr lang="zh-CN" altLang="en-US" sz="1000" u="none" baseline="0">
              <a:latin typeface="宋体" pitchFamily="2" charset="-122"/>
            </a:endParaRPr>
          </a:p>
          <a:p>
            <a:pPr marL="0" lvl="0" indent="0" defTabSz="914400" eaLnBrk="1" hangingPunct="0">
              <a:buNone/>
              <a:tabLst>
                <a:tab pos="4846638"/>
              </a:tabLst>
            </a:pPr>
            <a:endParaRPr lang="zh-CN" altLang="en-US" u="none" baseline="0"/>
          </a:p>
        </p:txBody>
      </p:sp>
      <p:pic>
        <p:nvPicPr>
          <p:cNvPr id="6146" name="Picture 12" title=""/>
          <p:cNvPicPr>
            <a:picLocks noChangeAspect="1"/>
          </p:cNvPicPr>
          <p:nvPr/>
        </p:nvPicPr>
        <p:blipFill>
          <a:blip r:embed="rId2">
            <a:clrChange>
              <a:clrFrom>
                <a:srgbClr val="FDFDFD"/>
              </a:clrFrom>
              <a:clrTo>
                <a:srgbClr val="FDFDFD">
                  <a:alpha val="0"/>
                </a:srgbClr>
              </a:clrTo>
            </a:clrChange>
          </a:blip>
          <a:stretch>
            <a:fillRect/>
          </a:stretch>
        </p:blipFill>
        <p:spPr>
          <a:xfrm>
            <a:off x="7938" y="223838"/>
            <a:ext cx="12184062" cy="504825"/>
          </a:xfrm>
          <a:prstGeom prst="rect">
            <a:avLst/>
          </a:prstGeom>
          <a:noFill/>
          <a:ln>
            <a:noFill/>
            <a:miter lim="800000"/>
          </a:ln>
        </p:spPr>
      </p:pic>
      <p:pic>
        <p:nvPicPr>
          <p:cNvPr id="6147" name="Picture 5" title=""/>
          <p:cNvPicPr>
            <a:picLocks noChangeAspect="1"/>
          </p:cNvPicPr>
          <p:nvPr/>
        </p:nvPicPr>
        <p:blipFill>
          <a:blip r:embed="rId3">
            <a:clrChange>
              <a:clrFrom>
                <a:srgbClr val="FFFFFF"/>
              </a:clrFrom>
              <a:clrTo>
                <a:srgbClr val="FFFFFF">
                  <a:alpha val="0"/>
                </a:srgbClr>
              </a:clrTo>
            </a:clrChange>
          </a:blip>
          <a:stretch>
            <a:fillRect/>
          </a:stretch>
        </p:blipFill>
        <p:spPr>
          <a:xfrm>
            <a:off x="2719388" y="928688"/>
            <a:ext cx="6896100" cy="5502275"/>
          </a:xfrm>
          <a:prstGeom prst="rect">
            <a:avLst/>
          </a:prstGeom>
          <a:noFill/>
          <a:ln>
            <a:noFill/>
            <a:miter lim="800000"/>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7169" name="内容占位符 11" title=""/>
          <p:cNvSpPr>
            <a:spLocks noGrp="1"/>
          </p:cNvSpPr>
          <p:nvPr>
            <p:ph idx="1"/>
          </p:nvPr>
        </p:nvSpPr>
        <p:spPr>
          <a:xfrm>
            <a:off x="455613" y="400050"/>
            <a:ext cx="11277600" cy="4887913"/>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黑体" panose="02010609060101010101" pitchFamily="49" charset="-122"/>
              </a:rPr>
              <a:t>[</a:t>
            </a:r>
            <a:r>
              <a:rPr lang="zh-CN" altLang="en-US" sz="2800" u="none" spc="0" baseline="0">
                <a:ea typeface="黑体" panose="02010609060101010101" pitchFamily="49" charset="-122"/>
              </a:rPr>
              <a:t>核心观点</a:t>
            </a:r>
            <a:r>
              <a:rPr lang="en-US" altLang="zh-CN" sz="2800" u="none" spc="0" baseline="0">
                <a:ea typeface="黑体" panose="02010609060101010101" pitchFamily="49" charset="-122"/>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1</a:t>
            </a:r>
            <a:r>
              <a:rPr lang="zh-CN" altLang="en-US" sz="2800" u="none" spc="0" baseline="0">
                <a:ea typeface="方正中等线简体"/>
              </a:rPr>
              <a:t>．集体的力量来源于成员共同的目标和团结协作。</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2</a:t>
            </a:r>
            <a:r>
              <a:rPr lang="zh-CN" altLang="en-US" sz="2800" u="none" spc="0" baseline="0">
                <a:ea typeface="方正中等线简体"/>
              </a:rPr>
              <a:t>．集体的力量让我们得以完成许多单凭一己之力无法完成的事情，在某种程度上可以影响甚至改变一个人。</a:t>
            </a:r>
            <a:r>
              <a:rPr lang="en-US" altLang="zh-CN" sz="2800" u="none" spc="0" baseline="0">
                <a:ea typeface="方正中等线简体"/>
              </a:rPr>
              <a:t>(</a:t>
            </a:r>
            <a:r>
              <a:rPr lang="zh-CN" altLang="en-US" sz="2800" u="none" spc="0" baseline="0">
                <a:ea typeface="方正中等线简体"/>
              </a:rPr>
              <a:t>作用</a:t>
            </a:r>
            <a:r>
              <a:rPr lang="en-US" altLang="zh-CN" sz="2800" u="none" spc="0" baseline="0">
                <a:ea typeface="方正中等线简体"/>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3</a:t>
            </a:r>
            <a:r>
              <a:rPr lang="zh-CN" altLang="en-US" sz="2800" u="none" spc="0" baseline="0">
                <a:ea typeface="方正中等线简体"/>
              </a:rPr>
              <a:t>．个人在集体中可以涵养品格，可以发展个性。</a:t>
            </a:r>
            <a:r>
              <a:rPr lang="en-US" altLang="zh-CN" sz="2800" u="none" spc="0" baseline="0">
                <a:ea typeface="方正中等线简体"/>
              </a:rPr>
              <a:t>(</a:t>
            </a:r>
            <a:r>
              <a:rPr lang="zh-CN" altLang="en-US" sz="2800" u="none" spc="0" baseline="0">
                <a:ea typeface="方正中等线简体"/>
              </a:rPr>
              <a:t>作用</a:t>
            </a:r>
            <a:r>
              <a:rPr lang="en-US" altLang="zh-CN" sz="2800" u="none" spc="0" baseline="0">
                <a:ea typeface="方正中等线简体"/>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4</a:t>
            </a:r>
            <a:r>
              <a:rPr lang="zh-CN" altLang="en-US" sz="2800" u="none" spc="0" baseline="0">
                <a:ea typeface="方正中等线简体"/>
              </a:rPr>
              <a:t>．在集体中，个人利益与集体利益本质上是一致的。当个人利益与集体利益发生冲突时，应把集体利益放在个人利益之上，坚持集体主义。</a:t>
            </a:r>
            <a:endParaRPr lang="zh-CN" altLang="zh-CN" sz="1000" u="none" baseline="0">
              <a:latin typeface="宋体"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8193" name="内容占位符 11" title=""/>
          <p:cNvSpPr>
            <a:spLocks noGrp="1"/>
          </p:cNvSpPr>
          <p:nvPr>
            <p:ph idx="1"/>
          </p:nvPr>
        </p:nvSpPr>
        <p:spPr>
          <a:xfrm>
            <a:off x="450850" y="571500"/>
            <a:ext cx="11277600" cy="4887913"/>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方正中等线简体"/>
              </a:rPr>
              <a:t>5</a:t>
            </a:r>
            <a:r>
              <a:rPr lang="zh-CN" altLang="en-US" sz="2800" u="none" spc="0" baseline="0">
                <a:ea typeface="方正中等线简体"/>
              </a:rPr>
              <a:t>．愿景是集体的精神动力之源，是推动集体发展的内驱力。</a:t>
            </a:r>
            <a:r>
              <a:rPr lang="en-US" altLang="zh-CN" sz="2800" u="none" spc="0" baseline="0">
                <a:ea typeface="方正中等线简体"/>
              </a:rPr>
              <a:t>(</a:t>
            </a:r>
            <a:r>
              <a:rPr lang="zh-CN" altLang="en-US" sz="2800" u="none" spc="0" baseline="0">
                <a:ea typeface="方正中等线简体"/>
              </a:rPr>
              <a:t>作用</a:t>
            </a:r>
            <a:r>
              <a:rPr lang="en-US" altLang="zh-CN" sz="2800" u="none" spc="0" baseline="0">
                <a:ea typeface="方正中等线简体"/>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6</a:t>
            </a:r>
            <a:r>
              <a:rPr lang="zh-CN" altLang="en-US" sz="2800" u="none" spc="0" baseline="0">
                <a:ea typeface="方正中等线简体"/>
              </a:rPr>
              <a:t>．美好集体有共同的愿景，有良好的氛围，是民主的、公正的，是充满关怀与友爱的，是善于合作的，是充满活力的。</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7</a:t>
            </a:r>
            <a:r>
              <a:rPr lang="zh-CN" altLang="en-US" sz="2800" u="none" spc="0" baseline="0">
                <a:ea typeface="方正中等线简体"/>
              </a:rPr>
              <a:t>．美好集体是我们共同学习、共同生活的精神家园，引领我们成长。</a:t>
            </a:r>
            <a:endParaRPr lang="en-US" altLang="zh-CN" u="none" baseline="0">
              <a:ea typeface="方正中等线简体"/>
            </a:endParaRPr>
          </a:p>
          <a:p>
            <a:pPr marL="0" lvl="0" indent="0" algn="just" defTabSz="914400" eaLnBrk="1" hangingPunct="0">
              <a:spcAft>
                <a:spcPct val="0"/>
              </a:spcAft>
              <a:buNone/>
              <a:tabLst>
                <a:tab pos="4846638"/>
              </a:tabLst>
            </a:pPr>
            <a:r>
              <a:rPr lang="en-US" altLang="zh-CN" sz="2800" u="none" spc="0" baseline="0">
                <a:ea typeface="方正中等线简体"/>
              </a:rPr>
              <a:t>(</a:t>
            </a:r>
            <a:r>
              <a:rPr lang="zh-CN" altLang="en-US" sz="2800" u="none" spc="0" baseline="0">
                <a:ea typeface="方正中等线简体"/>
              </a:rPr>
              <a:t>作用</a:t>
            </a:r>
            <a:r>
              <a:rPr lang="en-US" altLang="zh-CN" sz="2800" u="none" spc="0" baseline="0">
                <a:ea typeface="方正中等线简体"/>
              </a:rPr>
              <a:t>)</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8</a:t>
            </a:r>
            <a:r>
              <a:rPr lang="zh-CN" altLang="en-US" sz="2800" u="none" spc="0" baseline="0">
                <a:ea typeface="方正中等线简体"/>
              </a:rPr>
              <a:t>．集体建设有赖于每个成员的自觉愿望和自主行动，需要我们自主建设、自我管理。</a:t>
            </a:r>
            <a:r>
              <a:rPr lang="en-US" altLang="zh-CN" sz="2800" u="none" spc="0" baseline="0">
                <a:ea typeface="方正中等线简体"/>
              </a:rPr>
              <a:t>(</a:t>
            </a:r>
            <a:r>
              <a:rPr lang="zh-CN" altLang="en-US" sz="2800" u="none" spc="0" baseline="0">
                <a:ea typeface="方正中等线简体"/>
              </a:rPr>
              <a:t>原因</a:t>
            </a:r>
            <a:r>
              <a:rPr lang="en-US" altLang="zh-CN" sz="2800" u="none" spc="0" baseline="0">
                <a:ea typeface="方正中等线简体"/>
              </a:rPr>
              <a:t>)</a:t>
            </a:r>
            <a:endParaRPr lang="zh-CN" altLang="zh-CN" sz="1000" u="none" baseline="0">
              <a:latin typeface="宋体"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9217" name="内容占位符 11" title=""/>
          <p:cNvSpPr>
            <a:spLocks noGrp="1"/>
          </p:cNvSpPr>
          <p:nvPr>
            <p:ph idx="1"/>
          </p:nvPr>
        </p:nvSpPr>
        <p:spPr>
          <a:xfrm>
            <a:off x="450850" y="1025525"/>
            <a:ext cx="11277600" cy="2690813"/>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方正中等线简体"/>
              </a:rPr>
              <a:t>9</a:t>
            </a:r>
            <a:r>
              <a:rPr lang="zh-CN" altLang="en-US" sz="2800" u="none" spc="0" baseline="0">
                <a:ea typeface="方正中等线简体"/>
              </a:rPr>
              <a:t>．建设美好集体需要我们贡献自己的智慧和力量；各尽其能，发挥所长；悉心呵护集体荣誉；学会承担责任。</a:t>
            </a:r>
            <a:endParaRPr lang="zh-CN" altLang="en-US" sz="1000" u="none" baseline="0">
              <a:latin typeface="宋体" pitchFamily="2" charset="-122"/>
            </a:endParaRPr>
          </a:p>
          <a:p>
            <a:pPr marL="0" lvl="0" indent="0" algn="just" defTabSz="914400" eaLnBrk="1" hangingPunct="0">
              <a:spcAft>
                <a:spcPct val="0"/>
              </a:spcAft>
              <a:buNone/>
              <a:tabLst>
                <a:tab pos="4846638"/>
              </a:tabLst>
            </a:pPr>
            <a:r>
              <a:rPr lang="en-US" altLang="zh-CN" sz="2800" u="none" spc="0" baseline="0">
                <a:ea typeface="方正中等线简体"/>
              </a:rPr>
              <a:t>10</a:t>
            </a:r>
            <a:r>
              <a:rPr lang="zh-CN" altLang="en-US" sz="2800" u="none" spc="0" baseline="0">
                <a:ea typeface="方正中等线简体"/>
              </a:rPr>
              <a:t>．在集体生活中，学会接纳他人，理解和包容他人；学会关爱他人，互相帮助；学会参与，学会担当。</a:t>
            </a:r>
            <a:r>
              <a:rPr lang="en-US" altLang="zh-CN" sz="2800" u="none" spc="0" baseline="0">
                <a:ea typeface="方正中等线简体"/>
              </a:rPr>
              <a:t>(</a:t>
            </a:r>
            <a:r>
              <a:rPr lang="zh-CN" altLang="en-US" sz="2800" u="none" spc="0" baseline="0">
                <a:ea typeface="方正中等线简体"/>
              </a:rPr>
              <a:t>做法</a:t>
            </a:r>
            <a:r>
              <a:rPr lang="en-US" altLang="zh-CN" sz="2800" u="none" spc="0" baseline="0">
                <a:ea typeface="方正中等线简体"/>
              </a:rPr>
              <a:t>)</a:t>
            </a:r>
            <a:endParaRPr lang="zh-CN" altLang="zh-CN" sz="1000" u="none" baseline="0">
              <a:latin typeface="宋体"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0241" name="内容占位符 11" title=""/>
          <p:cNvSpPr>
            <a:spLocks noGrp="1"/>
          </p:cNvSpPr>
          <p:nvPr>
            <p:ph idx="1"/>
          </p:nvPr>
        </p:nvSpPr>
        <p:spPr>
          <a:xfrm>
            <a:off x="455613" y="792163"/>
            <a:ext cx="11277600" cy="657225"/>
          </a:xfrm>
          <a:prstGeom prst="rect">
            <a:avLst/>
          </a:prstGeom>
        </p:spPr>
        <p:txBody>
          <a:bodyPr vert="horz" wrap="square" lIns="91440" tIns="45720" rIns="91440" bIns="45720" numCol="1" anchor="t" anchorCtr="0" compatLnSpc="1">
            <a:spAutoFit/>
          </a:bodyPr>
          <a:lstStyle>
            <a:lvl1pPr marL="342900" indent="-342900" algn="l" defTabSz="0" rtl="0" eaLnBrk="0" fontAlgn="base" hangingPunct="0">
              <a:lnSpc>
                <a:spcPct val="150000"/>
              </a:lnSpc>
              <a:spcBef>
                <a:spcPct val="20000"/>
              </a:spcBef>
              <a:spcAft>
                <a:spcPct val="0"/>
              </a:spcAft>
              <a:buClrTx/>
              <a:buSzTx/>
              <a:buFontTx/>
              <a:buChar char="•"/>
              <a:tabLst>
                <a:tab pos="4846320"/>
                <a:tab pos="4846638"/>
              </a:tabLst>
              <a:defRPr lang="zh-CN" altLang="en-US" sz="2800">
                <a:solidFill>
                  <a:schemeClr val="tx1"/>
                </a:solidFill>
                <a:latin typeface="+mn-lt"/>
                <a:ea typeface="方正中等线简体" pitchFamily="65" charset="-122"/>
                <a:cs typeface="+mn-cs"/>
              </a:defRPr>
            </a:lvl1pPr>
            <a:lvl2pPr marL="822325" indent="-28575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2pPr>
            <a:lvl3pPr marL="123063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3pPr>
            <a:lvl4pPr marL="16383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4pPr>
            <a:lvl5pPr marL="2057400" indent="-228600" algn="l" defTabSz="0" rtl="0" eaLnBrk="0" fontAlgn="base" hangingPunct="0">
              <a:lnSpc>
                <a:spcPct val="150000"/>
              </a:lnSpc>
              <a:spcBef>
                <a:spcPct val="20000"/>
              </a:spcBef>
              <a:spcAft>
                <a:spcPct val="0"/>
              </a:spcAft>
              <a:buClrTx/>
              <a:buSzTx/>
              <a:buFontTx/>
              <a:buChar char="»"/>
              <a:tabLst>
                <a:tab pos="4846638"/>
              </a:tabLst>
              <a:defRPr lang="zh-CN" altLang="en-US" sz="2800">
                <a:solidFill>
                  <a:schemeClr val="tx1"/>
                </a:solidFill>
                <a:latin typeface="+mj-lt"/>
                <a:ea typeface="+mn-ea"/>
              </a:defRPr>
            </a:lvl5pPr>
            <a:lvl6pPr marL="2514600" indent="-228600" algn="l" rtl="0" fontAlgn="base">
              <a:spcBef>
                <a:spcPct val="20000"/>
              </a:spcBef>
              <a:spcAft>
                <a:spcPct val="0"/>
              </a:spcAft>
              <a:buChar char="»"/>
              <a:defRPr lang="zh-CN" altLang="en-US" sz="2800">
                <a:solidFill>
                  <a:schemeClr val="tx1"/>
                </a:solidFill>
                <a:latin typeface="+mj-lt"/>
                <a:ea typeface="+mn-ea"/>
              </a:defRPr>
            </a:lvl6pPr>
            <a:lvl7pPr marL="2971800" indent="-228600" algn="l" rtl="0" fontAlgn="base">
              <a:spcBef>
                <a:spcPct val="20000"/>
              </a:spcBef>
              <a:spcAft>
                <a:spcPct val="0"/>
              </a:spcAft>
              <a:buChar char="»"/>
              <a:defRPr lang="zh-CN" altLang="en-US" sz="2800">
                <a:solidFill>
                  <a:schemeClr val="tx1"/>
                </a:solidFill>
                <a:latin typeface="+mj-lt"/>
                <a:ea typeface="+mn-ea"/>
              </a:defRPr>
            </a:lvl7pPr>
            <a:lvl8pPr marL="3429000" indent="-228600" algn="l" rtl="0" fontAlgn="base">
              <a:spcBef>
                <a:spcPct val="20000"/>
              </a:spcBef>
              <a:spcAft>
                <a:spcPct val="0"/>
              </a:spcAft>
              <a:buChar char="»"/>
              <a:defRPr lang="zh-CN" altLang="en-US" sz="2800">
                <a:solidFill>
                  <a:schemeClr val="tx1"/>
                </a:solidFill>
                <a:latin typeface="+mj-lt"/>
                <a:ea typeface="+mn-ea"/>
              </a:defRPr>
            </a:lvl8pPr>
            <a:lvl9pPr marL="3886200" indent="-228600" algn="l" rtl="0" fontAlgn="base">
              <a:spcBef>
                <a:spcPct val="20000"/>
              </a:spcBef>
              <a:spcAft>
                <a:spcPct val="0"/>
              </a:spcAft>
              <a:buChar char="»"/>
              <a:defRPr lang="zh-CN" altLang="en-US" sz="2800">
                <a:solidFill>
                  <a:schemeClr val="tx1"/>
                </a:solidFill>
                <a:latin typeface="+mj-lt"/>
                <a:ea typeface="+mn-ea"/>
              </a:defRPr>
            </a:lvl9pPr>
          </a:lstStyle>
          <a:p>
            <a:pPr marL="0" lvl="0" indent="0" algn="just" defTabSz="914400" eaLnBrk="1" hangingPunct="0">
              <a:spcAft>
                <a:spcPct val="0"/>
              </a:spcAft>
              <a:buNone/>
              <a:tabLst>
                <a:tab pos="4846638"/>
              </a:tabLst>
            </a:pPr>
            <a:r>
              <a:rPr lang="en-US" altLang="zh-CN" sz="2800" u="none" spc="0" baseline="0">
                <a:ea typeface="黑体" panose="02010609060101010101" pitchFamily="49" charset="-122"/>
              </a:rPr>
              <a:t>[</a:t>
            </a:r>
            <a:r>
              <a:rPr lang="zh-CN" altLang="en-US" sz="2800" u="none" spc="0" baseline="0">
                <a:ea typeface="黑体" panose="02010609060101010101" pitchFamily="49" charset="-122"/>
              </a:rPr>
              <a:t>知识梳理</a:t>
            </a:r>
            <a:r>
              <a:rPr lang="en-US" altLang="zh-CN" sz="2800" u="none" spc="0" baseline="0">
                <a:ea typeface="黑体" panose="02010609060101010101" pitchFamily="49" charset="-122"/>
              </a:rPr>
              <a:t>]</a:t>
            </a:r>
            <a:endParaRPr lang="zh-CN" altLang="en-US" sz="1000" u="none" baseline="0">
              <a:latin typeface="宋体" pitchFamily="2" charset="-122"/>
            </a:endParaRPr>
          </a:p>
        </p:txBody>
      </p:sp>
      <p:pic>
        <p:nvPicPr>
          <p:cNvPr id="10242" name="Picture 3" title=""/>
          <p:cNvPicPr>
            <a:picLocks noChangeAspect="1"/>
          </p:cNvPicPr>
          <p:nvPr/>
        </p:nvPicPr>
        <p:blipFill>
          <a:blip r:embed="rId2">
            <a:clrChange>
              <a:clrFrom>
                <a:srgbClr val="FDFDFD"/>
              </a:clrFrom>
              <a:clrTo>
                <a:srgbClr val="FDFDFD">
                  <a:alpha val="0"/>
                </a:srgbClr>
              </a:clrTo>
            </a:clrChange>
          </a:blip>
          <a:stretch>
            <a:fillRect/>
          </a:stretch>
        </p:blipFill>
        <p:spPr>
          <a:xfrm>
            <a:off x="0" y="196850"/>
            <a:ext cx="12207875" cy="496888"/>
          </a:xfrm>
          <a:prstGeom prst="rect">
            <a:avLst/>
          </a:prstGeom>
          <a:noFill/>
          <a:ln>
            <a:noFill/>
            <a:miter lim="800000"/>
          </a:ln>
        </p:spPr>
      </p:pic>
      <p:graphicFrame>
        <p:nvGraphicFramePr>
          <p:cNvPr id="10243" name="表格 4" title=""/>
          <p:cNvGraphicFramePr>
            <a:graphicFrameLocks noGrp="1"/>
          </p:cNvGraphicFramePr>
          <p:nvPr/>
        </p:nvGraphicFramePr>
        <p:xfrm>
          <a:off x="593725" y="1682750"/>
          <a:ext cx="11074400" cy="2105025"/>
        </p:xfrm>
        <a:graphic>
          <a:graphicData uri="http://schemas.openxmlformats.org/drawingml/2006/table">
            <a:tbl>
              <a:tblPr/>
              <a:tblGrid>
                <a:gridCol w="1443038"/>
                <a:gridCol w="9631362"/>
              </a:tblGrid>
              <a:tr h="650875">
                <a:tc grid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145415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集体的特点</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集体并不是成员的简单相加，而是有共同目标、分工明确的整体</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1265" name="表格 3" title=""/>
          <p:cNvGraphicFramePr>
            <a:graphicFrameLocks noGrp="1"/>
          </p:cNvGraphicFramePr>
          <p:nvPr/>
        </p:nvGraphicFramePr>
        <p:xfrm>
          <a:off x="593725" y="642938"/>
          <a:ext cx="11074400" cy="5121275"/>
        </p:xfrm>
        <a:graphic>
          <a:graphicData uri="http://schemas.openxmlformats.org/drawingml/2006/table">
            <a:tbl>
              <a:tblPr/>
              <a:tblGrid>
                <a:gridCol w="1214438"/>
                <a:gridCol w="9859962"/>
              </a:tblGrid>
              <a:tr h="639762">
                <a:tc grid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4481512">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集体温暖的表现</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集体生活满足我们的情感需要。集体的联结度越高，个体感知到的集体温暖就越多</a:t>
                      </a:r>
                      <a:endParaRPr lang="zh-CN" altLang="zh-CN" sz="1000">
                        <a:latin typeface="宋体" pitchFamily="2" charset="-122"/>
                        <a:ea typeface="方正中等线简体" pitchFamily="65"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个人在集体中被认可和接纳，得到尊重和理解，获得安全感和归属感</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个人在集体中散发着自己的光和热，彼此传递关爱和温暖</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(3)</a:t>
                      </a:r>
                      <a:r>
                        <a:rPr lang="zh-CN" altLang="zh-CN" sz="2800">
                          <a:latin typeface="Times New Roman" pitchFamily="18" charset="0"/>
                          <a:ea typeface="方正中等线简体" pitchFamily="65" charset="-122"/>
                        </a:rPr>
                        <a:t>个人在集体中体验到集体荣誉感</a:t>
                      </a:r>
                      <a:endParaRPr lang="zh-CN" altLang="zh-CN" sz="1000">
                        <a:latin typeface="宋体" pitchFamily="2" charset="-122"/>
                      </a:endParaRPr>
                    </a:p>
                    <a:p>
                      <a:pPr marL="0" lvl="0" indent="0" algn="r" defTabSz="914400">
                        <a:lnSpc>
                          <a:spcPct val="150000"/>
                        </a:lnSpc>
                        <a:buClrTx/>
                        <a:buFontTx/>
                      </a:pPr>
                      <a:r>
                        <a:rPr lang="en-US" altLang="zh-CN" sz="2800">
                          <a:latin typeface="Times New Roman" pitchFamily="18" charset="0"/>
                          <a:ea typeface="黑体" panose="02010609060101010101" pitchFamily="49" charset="-122"/>
                        </a:rPr>
                        <a:t>(</a:t>
                      </a:r>
                      <a:r>
                        <a:rPr lang="zh-CN" altLang="zh-CN" sz="2800">
                          <a:latin typeface="Times New Roman" pitchFamily="18" charset="0"/>
                          <a:ea typeface="黑体" panose="02010609060101010101" pitchFamily="49" charset="-122"/>
                        </a:rPr>
                        <a:t>变式设问：个人与集体的关系。</a:t>
                      </a:r>
                      <a:r>
                        <a:rPr lang="en-US" altLang="zh-CN" sz="2800">
                          <a:latin typeface="Times New Roman" pitchFamily="18" charset="0"/>
                          <a:ea typeface="黑体" panose="02010609060101010101" pitchFamily="49" charset="-122"/>
                        </a:rPr>
                        <a:t>/</a:t>
                      </a:r>
                      <a:r>
                        <a:rPr lang="zh-CN" altLang="zh-CN" sz="2800">
                          <a:latin typeface="Times New Roman" pitchFamily="18" charset="0"/>
                          <a:ea typeface="黑体" panose="02010609060101010101" pitchFamily="49" charset="-122"/>
                        </a:rPr>
                        <a:t>我们为什么需要集体生活？</a:t>
                      </a:r>
                      <a:r>
                        <a:rPr lang="en-US" altLang="zh-CN" sz="2800">
                          <a:latin typeface="Times New Roman" pitchFamily="18" charset="0"/>
                          <a:ea typeface="黑体" panose="02010609060101010101" pitchFamily="49" charset="-122"/>
                        </a:rPr>
                        <a:t>)</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2289" name="表格 3" title=""/>
          <p:cNvGraphicFramePr>
            <a:graphicFrameLocks noGrp="1"/>
          </p:cNvGraphicFramePr>
          <p:nvPr/>
        </p:nvGraphicFramePr>
        <p:xfrm>
          <a:off x="593725" y="401638"/>
          <a:ext cx="11074400" cy="5761038"/>
        </p:xfrm>
        <a:graphic>
          <a:graphicData uri="http://schemas.openxmlformats.org/drawingml/2006/table">
            <a:tbl>
              <a:tblPr/>
              <a:tblGrid>
                <a:gridCol w="1000125"/>
                <a:gridCol w="1143000"/>
                <a:gridCol w="8931275"/>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2560638">
                <a:tc row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集体荣誉感</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表现</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当集体取得成绩、受到表彰或奖励时，我们会产生欣慰、光荣、自豪之感</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当集体受到批评、惩罚时，我们会产生不安、羞愧、自责之感</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2560638">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作用</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集体荣誉感令我们骄傲、自豪，给我们温暖和力量，激励我们不断前进</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集体荣誉是集体成员共同奋斗的结果，是我们共同的荣誉</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3313" name="表格 3" title=""/>
          <p:cNvGraphicFramePr>
            <a:graphicFrameLocks noGrp="1"/>
          </p:cNvGraphicFramePr>
          <p:nvPr/>
        </p:nvGraphicFramePr>
        <p:xfrm>
          <a:off x="522288" y="206375"/>
          <a:ext cx="11145838" cy="6203950"/>
        </p:xfrm>
        <a:graphic>
          <a:graphicData uri="http://schemas.openxmlformats.org/drawingml/2006/table">
            <a:tbl>
              <a:tblPr/>
              <a:tblGrid>
                <a:gridCol w="571500"/>
                <a:gridCol w="1000125"/>
                <a:gridCol w="9574212"/>
              </a:tblGrid>
              <a:tr h="619125">
                <a:tc gridSpan="3">
                  <a:txBody>
                    <a:bodyPr vert="horz" wrap="square" lIns="34147" tIns="0" rIns="3414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5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34147" marR="3414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638175">
                <a:tc rowSpan="2">
                  <a:txBody>
                    <a:bodyPr vert="horz" wrap="square" lIns="34147" tIns="0" rIns="3414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5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集体的力量</a:t>
                      </a:r>
                      <a:endParaRPr lang="zh-CN" altLang="zh-CN" sz="2800">
                        <a:latin typeface="宋体" pitchFamily="2" charset="-122"/>
                        <a:ea typeface="方正中等线简体" pitchFamily="65" charset="-122"/>
                      </a:endParaRPr>
                    </a:p>
                  </a:txBody>
                  <a:tcPr marL="34147" marR="3414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34147" tIns="0" rIns="3414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5000"/>
                        </a:lnSpc>
                        <a:buClrTx/>
                        <a:buFontTx/>
                      </a:pPr>
                      <a:r>
                        <a:rPr lang="zh-CN" altLang="zh-CN" sz="2800">
                          <a:latin typeface="Times New Roman" pitchFamily="18" charset="0"/>
                          <a:ea typeface="方正中等线简体" pitchFamily="65" charset="-122"/>
                        </a:rPr>
                        <a:t>来源</a:t>
                      </a:r>
                      <a:endParaRPr lang="zh-CN" altLang="zh-CN" sz="2800">
                        <a:latin typeface="宋体" pitchFamily="2" charset="-122"/>
                        <a:ea typeface="方正中等线简体" pitchFamily="65" charset="-122"/>
                      </a:endParaRPr>
                    </a:p>
                  </a:txBody>
                  <a:tcPr marL="34147" marR="3414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34147" tIns="0" rIns="3414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5000"/>
                        </a:lnSpc>
                        <a:buClrTx/>
                        <a:buFontTx/>
                      </a:pPr>
                      <a:r>
                        <a:rPr lang="zh-CN" altLang="zh-CN" sz="2800">
                          <a:latin typeface="Times New Roman" pitchFamily="18" charset="0"/>
                          <a:ea typeface="方正中等线简体" pitchFamily="65" charset="-122"/>
                        </a:rPr>
                        <a:t>集体的力量来源于成员共同的目标和团结协作</a:t>
                      </a:r>
                      <a:endParaRPr lang="zh-CN" altLang="zh-CN" sz="2800">
                        <a:latin typeface="宋体" pitchFamily="2" charset="-122"/>
                        <a:ea typeface="方正中等线简体" pitchFamily="65" charset="-122"/>
                      </a:endParaRPr>
                    </a:p>
                  </a:txBody>
                  <a:tcPr marL="34147" marR="3414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4946650">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34147" tIns="0" rIns="3414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5000"/>
                        </a:lnSpc>
                        <a:buClrTx/>
                        <a:buFontTx/>
                      </a:pPr>
                      <a:r>
                        <a:rPr lang="zh-CN" altLang="zh-CN" sz="2800">
                          <a:latin typeface="Times New Roman" pitchFamily="18" charset="0"/>
                          <a:ea typeface="方正中等线简体" pitchFamily="65" charset="-122"/>
                        </a:rPr>
                        <a:t>作用</a:t>
                      </a:r>
                      <a:endParaRPr lang="zh-CN" altLang="zh-CN" sz="2800">
                        <a:latin typeface="宋体" pitchFamily="2" charset="-122"/>
                        <a:ea typeface="方正中等线简体" pitchFamily="65" charset="-122"/>
                      </a:endParaRPr>
                    </a:p>
                  </a:txBody>
                  <a:tcPr marL="34147" marR="3414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34147" tIns="0" rIns="3414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5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得以完成许多单凭一己之力无法完成的事情。</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个人的力量是分散的，但在集体中汇聚，就会变得强大。</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个人的力量是有限的，但通过优化组合可以实现优势互补，产生强大的合力</a:t>
                      </a:r>
                      <a:endParaRPr lang="zh-CN" altLang="zh-CN" sz="2800">
                        <a:latin typeface="宋体" pitchFamily="2" charset="-122"/>
                      </a:endParaRPr>
                    </a:p>
                    <a:p>
                      <a:pPr marL="0" lvl="0" indent="0" defTabSz="914400">
                        <a:lnSpc>
                          <a:spcPct val="145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集体的力量是强大的，在某种程度上可以影响甚至改变一个人。</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个人在集体生活中会自觉或不自觉地产生与集体要求相一致的态度和行为。</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集体有助于我们获得安全感和自信心，也有助于我们学习他人经验，扩大视野，健康成长</a:t>
                      </a:r>
                      <a:endParaRPr lang="zh-CN" altLang="zh-CN" sz="2800">
                        <a:latin typeface="宋体" pitchFamily="2" charset="-122"/>
                      </a:endParaRPr>
                    </a:p>
                  </a:txBody>
                  <a:tcPr marL="34147" marR="3414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4337" name="表格 3" title=""/>
          <p:cNvGraphicFramePr>
            <a:graphicFrameLocks noGrp="1"/>
          </p:cNvGraphicFramePr>
          <p:nvPr/>
        </p:nvGraphicFramePr>
        <p:xfrm>
          <a:off x="593725" y="285750"/>
          <a:ext cx="11074400" cy="5761038"/>
        </p:xfrm>
        <a:graphic>
          <a:graphicData uri="http://schemas.openxmlformats.org/drawingml/2006/table">
            <a:tbl>
              <a:tblPr/>
              <a:tblGrid>
                <a:gridCol w="1166812"/>
                <a:gridCol w="639762"/>
                <a:gridCol w="9267825"/>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5121275">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集体生活对个人成长的作用</a:t>
                      </a:r>
                      <a:r>
                        <a:rPr lang="en-US" altLang="zh-CN" sz="2800">
                          <a:latin typeface="Times New Roman" pitchFamily="18" charset="0"/>
                          <a:ea typeface="方正中等线简体" pitchFamily="65" charset="-122"/>
                        </a:rPr>
                        <a:t>/</a:t>
                      </a:r>
                      <a:r>
                        <a:rPr lang="zh-CN" altLang="zh-CN" sz="2800">
                          <a:latin typeface="Times New Roman" pitchFamily="18" charset="0"/>
                          <a:ea typeface="方正中等线简体" pitchFamily="65" charset="-122"/>
                        </a:rPr>
                        <a:t>影响</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涵养品格</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个人在集体中可以涵养品格</a:t>
                      </a:r>
                      <a:endParaRPr lang="zh-CN" altLang="zh-CN" sz="2800">
                        <a:latin typeface="宋体" pitchFamily="2" charset="-122"/>
                        <a:ea typeface="方正中等线简体" pitchFamily="65"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表现：</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集体生活可以培养我们负责任的态度和能力。</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集体生活可以培养我们人际交往的基本态度和能力</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做法：</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每个人有不同的角色，承担不同的职责；我们在认真做事的过程中体现自己的价值，体验责任感，做有担当的人</a:t>
                      </a:r>
                      <a:endParaRPr lang="zh-CN" altLang="zh-CN" sz="2800">
                        <a:latin typeface="宋体" pitchFamily="2" charset="-122"/>
                      </a:endParaRPr>
                    </a:p>
                    <a:p>
                      <a:pPr marL="0" lvl="0" indent="0" defTabSz="914400">
                        <a:lnSpc>
                          <a:spcPct val="150000"/>
                        </a:lnSpc>
                        <a:buClrTx/>
                        <a:buFontTx/>
                      </a:pP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我们在交往中可以学会彼此接纳、尊重、理解和包容，学会友好相处</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5361" name="表格 3" title=""/>
          <p:cNvGraphicFramePr>
            <a:graphicFrameLocks noGrp="1"/>
          </p:cNvGraphicFramePr>
          <p:nvPr/>
        </p:nvGraphicFramePr>
        <p:xfrm>
          <a:off x="307975" y="244475"/>
          <a:ext cx="11574462" cy="6097588"/>
        </p:xfrm>
        <a:graphic>
          <a:graphicData uri="http://schemas.openxmlformats.org/drawingml/2006/table">
            <a:tbl>
              <a:tblPr/>
              <a:tblGrid>
                <a:gridCol w="896938"/>
                <a:gridCol w="447675"/>
                <a:gridCol w="10229850"/>
              </a:tblGrid>
              <a:tr h="554038">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黑体" panose="02010609060101010101" pitchFamily="49" charset="-122"/>
                        </a:rPr>
                        <a:t>个人与集体</a:t>
                      </a:r>
                      <a:endParaRPr lang="zh-CN" altLang="zh-CN" sz="26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554355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方正中等线简体" pitchFamily="65" charset="-122"/>
                        </a:rPr>
                        <a:t>集体生活对个人成长的作用</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影响</a:t>
                      </a:r>
                      <a:endParaRPr lang="zh-CN" altLang="zh-CN" sz="26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600">
                          <a:latin typeface="Times New Roman" pitchFamily="18" charset="0"/>
                          <a:ea typeface="方正中等线简体" pitchFamily="65" charset="-122"/>
                        </a:rPr>
                        <a:t>发展个性</a:t>
                      </a:r>
                      <a:endParaRPr lang="zh-CN" altLang="zh-CN" sz="26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0000"/>
                        </a:lnSpc>
                        <a:buClrTx/>
                        <a:buFontTx/>
                      </a:pPr>
                      <a:r>
                        <a:rPr lang="zh-CN" altLang="zh-CN" sz="2600">
                          <a:latin typeface="Times New Roman" pitchFamily="18" charset="0"/>
                          <a:ea typeface="方正中等线简体" pitchFamily="65" charset="-122"/>
                        </a:rPr>
                        <a:t>个人在集体中可以发展个性</a:t>
                      </a:r>
                      <a:endParaRPr lang="zh-CN" altLang="zh-CN" sz="2600">
                        <a:latin typeface="宋体" pitchFamily="2" charset="-122"/>
                        <a:ea typeface="方正中等线简体" pitchFamily="65"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(1)</a:t>
                      </a:r>
                      <a:r>
                        <a:rPr lang="zh-CN" altLang="zh-CN" sz="2600">
                          <a:latin typeface="Times New Roman" pitchFamily="18" charset="0"/>
                          <a:ea typeface="方正中等线简体" pitchFamily="65" charset="-122"/>
                        </a:rPr>
                        <a:t>表现：</a:t>
                      </a:r>
                      <a:r>
                        <a:rPr lang="en-US" altLang="zh-CN" sz="2600">
                          <a:latin typeface="宋体" pitchFamily="2" charset="-122"/>
                          <a:ea typeface="方正中等线简体" pitchFamily="65" charset="-122"/>
                        </a:rPr>
                        <a:t>①</a:t>
                      </a:r>
                      <a:r>
                        <a:rPr lang="zh-CN" altLang="zh-CN" sz="2600">
                          <a:latin typeface="Times New Roman" pitchFamily="18" charset="0"/>
                          <a:ea typeface="方正中等线简体" pitchFamily="65" charset="-122"/>
                        </a:rPr>
                        <a:t>集体生活为我们搭建起与他人、与周围世界交往的平台。</a:t>
                      </a:r>
                      <a:r>
                        <a:rPr lang="zh-CN" altLang="zh-CN" sz="2600">
                          <a:latin typeface="宋体" pitchFamily="2" charset="-122"/>
                          <a:ea typeface="方正中等线简体" pitchFamily="65" charset="-122"/>
                        </a:rPr>
                        <a:t>②</a:t>
                      </a:r>
                      <a:r>
                        <a:rPr lang="zh-CN" altLang="zh-CN" sz="2600">
                          <a:latin typeface="Times New Roman" pitchFamily="18" charset="0"/>
                          <a:ea typeface="方正中等线简体" pitchFamily="65" charset="-122"/>
                        </a:rPr>
                        <a:t>人与人之间的差异是我们发展和完善个性的</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明镜</a:t>
                      </a:r>
                      <a:r>
                        <a:rPr lang="zh-CN" altLang="zh-CN" sz="2600">
                          <a:latin typeface="宋体" pitchFamily="2" charset="-122"/>
                          <a:ea typeface="方正中等线简体" pitchFamily="65" charset="-122"/>
                        </a:rPr>
                        <a:t>”</a:t>
                      </a:r>
                      <a:r>
                        <a:rPr lang="zh-CN" altLang="zh-CN" sz="2600">
                          <a:latin typeface="Times New Roman" pitchFamily="18" charset="0"/>
                          <a:ea typeface="方正中等线简体" pitchFamily="65" charset="-122"/>
                        </a:rPr>
                        <a:t>，也是集体生活中重要的学习资源。</a:t>
                      </a:r>
                      <a:r>
                        <a:rPr lang="zh-CN" altLang="zh-CN" sz="2600">
                          <a:latin typeface="宋体" pitchFamily="2" charset="-122"/>
                          <a:ea typeface="方正中等线简体" pitchFamily="65" charset="-122"/>
                        </a:rPr>
                        <a:t>③</a:t>
                      </a:r>
                      <a:r>
                        <a:rPr lang="zh-CN" altLang="zh-CN" sz="2600">
                          <a:latin typeface="Times New Roman" pitchFamily="18" charset="0"/>
                          <a:ea typeface="方正中等线简体" pitchFamily="65" charset="-122"/>
                        </a:rPr>
                        <a:t>实现集体共同目标的过程，也为个人发展提供了条件和可能</a:t>
                      </a:r>
                      <a:r>
                        <a:rPr lang="en-US" altLang="zh-CN" sz="2600">
                          <a:latin typeface="Times New Roman" pitchFamily="18" charset="0"/>
                          <a:ea typeface="方正中等线简体" pitchFamily="65" charset="-122"/>
                        </a:rPr>
                        <a:t>(</a:t>
                      </a:r>
                      <a:r>
                        <a:rPr lang="zh-CN" altLang="zh-CN" sz="2600">
                          <a:latin typeface="Times New Roman" pitchFamily="18" charset="0"/>
                          <a:ea typeface="方正中等线简体" pitchFamily="65" charset="-122"/>
                        </a:rPr>
                        <a:t>发展个性的原因</a:t>
                      </a:r>
                      <a:r>
                        <a:rPr lang="en-US" altLang="zh-CN" sz="2600">
                          <a:latin typeface="Times New Roman" pitchFamily="18" charset="0"/>
                          <a:ea typeface="方正中等线简体" pitchFamily="65" charset="-122"/>
                        </a:rPr>
                        <a:t>)</a:t>
                      </a:r>
                      <a:endParaRPr lang="zh-CN" altLang="zh-CN" sz="2600">
                        <a:latin typeface="宋体" pitchFamily="2" charset="-122"/>
                      </a:endParaRPr>
                    </a:p>
                    <a:p>
                      <a:pPr marL="0" lvl="0" indent="0" defTabSz="914400">
                        <a:lnSpc>
                          <a:spcPct val="140000"/>
                        </a:lnSpc>
                        <a:buClrTx/>
                        <a:buFontTx/>
                      </a:pPr>
                      <a:r>
                        <a:rPr lang="en-US" altLang="zh-CN" sz="2600">
                          <a:latin typeface="Times New Roman" pitchFamily="18" charset="0"/>
                          <a:ea typeface="方正中等线简体" pitchFamily="65" charset="-122"/>
                        </a:rPr>
                        <a:t>(2)</a:t>
                      </a:r>
                      <a:r>
                        <a:rPr lang="zh-CN" altLang="zh-CN" sz="2600">
                          <a:latin typeface="Times New Roman" pitchFamily="18" charset="0"/>
                          <a:ea typeface="方正中等线简体" pitchFamily="65" charset="-122"/>
                        </a:rPr>
                        <a:t>做法</a:t>
                      </a:r>
                      <a:endParaRPr lang="zh-CN" altLang="zh-CN" sz="2600">
                        <a:latin typeface="宋体" pitchFamily="2" charset="-122"/>
                      </a:endParaRPr>
                    </a:p>
                    <a:p>
                      <a:pPr marL="0" lvl="0" indent="0" defTabSz="914400">
                        <a:lnSpc>
                          <a:spcPct val="140000"/>
                        </a:lnSpc>
                        <a:buClrTx/>
                        <a:buFontTx/>
                      </a:pPr>
                      <a:r>
                        <a:rPr lang="en-US" altLang="zh-CN" sz="2600">
                          <a:latin typeface="宋体" pitchFamily="2" charset="-122"/>
                          <a:ea typeface="方正中等线简体" pitchFamily="65" charset="-122"/>
                        </a:rPr>
                        <a:t>①</a:t>
                      </a:r>
                      <a:r>
                        <a:rPr lang="zh-CN" altLang="zh-CN" sz="2600">
                          <a:latin typeface="Times New Roman" pitchFamily="18" charset="0"/>
                          <a:ea typeface="方正中等线简体" pitchFamily="65" charset="-122"/>
                        </a:rPr>
                        <a:t>在集体生活中展示自己的个性，发展自己的个性，不断认识和完善自我</a:t>
                      </a:r>
                      <a:endParaRPr lang="zh-CN" altLang="zh-CN" sz="2600">
                        <a:latin typeface="宋体" pitchFamily="2" charset="-122"/>
                      </a:endParaRPr>
                    </a:p>
                    <a:p>
                      <a:pPr marL="0" lvl="0" indent="0" defTabSz="914400">
                        <a:lnSpc>
                          <a:spcPct val="140000"/>
                        </a:lnSpc>
                        <a:buClrTx/>
                        <a:buFontTx/>
                      </a:pPr>
                      <a:r>
                        <a:rPr lang="en-US" altLang="zh-CN" sz="2600">
                          <a:latin typeface="宋体" pitchFamily="2" charset="-122"/>
                          <a:ea typeface="方正中等线简体" pitchFamily="65" charset="-122"/>
                        </a:rPr>
                        <a:t>②</a:t>
                      </a:r>
                      <a:r>
                        <a:rPr lang="zh-CN" altLang="zh-CN" sz="2600">
                          <a:latin typeface="Times New Roman" pitchFamily="18" charset="0"/>
                          <a:ea typeface="方正中等线简体" pitchFamily="65" charset="-122"/>
                        </a:rPr>
                        <a:t>包容他人的不同，学习他人的优点，逐渐完善我们的个性</a:t>
                      </a:r>
                      <a:endParaRPr lang="zh-CN" altLang="zh-CN" sz="2600">
                        <a:latin typeface="宋体" pitchFamily="2" charset="-122"/>
                      </a:endParaRPr>
                    </a:p>
                    <a:p>
                      <a:pPr marL="0" lvl="0" indent="0" defTabSz="914400">
                        <a:lnSpc>
                          <a:spcPct val="140000"/>
                        </a:lnSpc>
                        <a:buClrTx/>
                        <a:buFontTx/>
                      </a:pPr>
                      <a:r>
                        <a:rPr lang="en-US" altLang="zh-CN" sz="2600">
                          <a:latin typeface="宋体" pitchFamily="2" charset="-122"/>
                          <a:ea typeface="方正中等线简体" pitchFamily="65" charset="-122"/>
                        </a:rPr>
                        <a:t>③</a:t>
                      </a:r>
                      <a:r>
                        <a:rPr lang="zh-CN" altLang="zh-CN" sz="2600">
                          <a:latin typeface="Times New Roman" pitchFamily="18" charset="0"/>
                          <a:ea typeface="方正中等线简体" pitchFamily="65" charset="-122"/>
                        </a:rPr>
                        <a:t>积极参与共同活动，把握机遇，自主发展，使自己的个性不断丰富</a:t>
                      </a:r>
                      <a:endParaRPr lang="zh-CN" altLang="zh-CN" sz="26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pic>
        <p:nvPicPr>
          <p:cNvPr id="2" name="Picture 2"/>
          <p:cNvPicPr>
            <a:picLocks noChangeAspect="1"/>
          </p:cNvPicPr>
          <p:nvPr/>
        </p:nvPicPr>
        <p:blipFill>
          <a:blip r:embed="rId2"/>
          <a:stretch>
            <a:fillRect/>
          </a:stretch>
        </p:blipFill>
        <p:spPr>
          <a:xfrm flipH="1">
            <a:off x="12382500" y="12242800"/>
            <a:ext cx="0" cy="0"/>
          </a:xfrm>
          <a:prstGeom prst="rect">
            <a:avLst/>
          </a:prstGeom>
          <a:ln>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6385" name="表格 3" title=""/>
          <p:cNvGraphicFramePr>
            <a:graphicFrameLocks noGrp="1"/>
          </p:cNvGraphicFramePr>
          <p:nvPr/>
        </p:nvGraphicFramePr>
        <p:xfrm>
          <a:off x="522288" y="1428750"/>
          <a:ext cx="11217275" cy="1920875"/>
        </p:xfrm>
        <a:graphic>
          <a:graphicData uri="http://schemas.openxmlformats.org/drawingml/2006/table">
            <a:tbl>
              <a:tblPr/>
              <a:tblGrid>
                <a:gridCol w="1830388"/>
                <a:gridCol w="9386888"/>
              </a:tblGrid>
              <a:tr h="639762">
                <a:tc grid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1281112">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集体规则的作用</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能够保证集体的和声更动听</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能够保障个人利益</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7409" name="表格 3" title=""/>
          <p:cNvGraphicFramePr>
            <a:graphicFrameLocks noGrp="1"/>
          </p:cNvGraphicFramePr>
          <p:nvPr/>
        </p:nvGraphicFramePr>
        <p:xfrm>
          <a:off x="593725" y="928688"/>
          <a:ext cx="11074400" cy="3840162"/>
        </p:xfrm>
        <a:graphic>
          <a:graphicData uri="http://schemas.openxmlformats.org/drawingml/2006/table">
            <a:tbl>
              <a:tblPr/>
              <a:tblGrid>
                <a:gridCol w="1357312"/>
                <a:gridCol w="928688"/>
                <a:gridCol w="878840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320040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集体规则与个人意愿</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关系</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一致时：当集体规则与我们的个人意愿一致，并且能够保障个人利益时，我们更乐于积极遵守和维护</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不一致时：有时集体规则与我们的某些个性化需要之间存在矛盾甚至冲突</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(3)</a:t>
                      </a:r>
                      <a:r>
                        <a:rPr lang="zh-CN" altLang="zh-CN" sz="2800">
                          <a:latin typeface="Times New Roman" pitchFamily="18" charset="0"/>
                          <a:ea typeface="方正中等线简体" pitchFamily="65" charset="-122"/>
                        </a:rPr>
                        <a:t>个人意愿与集体的共同要求之间往往不是完全对立的</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8433" name="表格 3" title=""/>
          <p:cNvGraphicFramePr>
            <a:graphicFrameLocks noGrp="1"/>
          </p:cNvGraphicFramePr>
          <p:nvPr/>
        </p:nvGraphicFramePr>
        <p:xfrm>
          <a:off x="593725" y="785812"/>
          <a:ext cx="11074400" cy="4479925"/>
        </p:xfrm>
        <a:graphic>
          <a:graphicData uri="http://schemas.openxmlformats.org/drawingml/2006/table">
            <a:tbl>
              <a:tblPr/>
              <a:tblGrid>
                <a:gridCol w="1357312"/>
                <a:gridCol w="928688"/>
                <a:gridCol w="878840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3840162">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集体规则与个人意愿</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发生冲突的原因和解决办法</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原因：一方有不正当或不合理的要求；个人和集体的不同需要</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解决办法：</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个人意愿服从集体的共同要求；</a:t>
                      </a:r>
                      <a:r>
                        <a:rPr lang="zh-CN"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理解集体要求的合理性，反思个人意愿的合理性和实现的可能性，我们就可能找到平衡点，解决冲突</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19457" name="表格 2" title=""/>
          <p:cNvGraphicFramePr>
            <a:graphicFrameLocks noGrp="1"/>
          </p:cNvGraphicFramePr>
          <p:nvPr/>
        </p:nvGraphicFramePr>
        <p:xfrm>
          <a:off x="522288" y="1000125"/>
          <a:ext cx="11074400" cy="3840162"/>
        </p:xfrm>
        <a:graphic>
          <a:graphicData uri="http://schemas.openxmlformats.org/drawingml/2006/table">
            <a:tbl>
              <a:tblPr/>
              <a:tblGrid>
                <a:gridCol w="1806575"/>
                <a:gridCol w="9267825"/>
              </a:tblGrid>
              <a:tr h="639762">
                <a:tc grid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320040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让集体更和谐的做法</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尽力做好自己，遵守规则，保持和声的和谐之美</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对于集体要求中存在的不合理因素，通过恰当的方式表达自己的意见，提出积极的改进建议</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(3)</a:t>
                      </a:r>
                      <a:r>
                        <a:rPr lang="zh-CN" altLang="zh-CN" sz="2800">
                          <a:latin typeface="Times New Roman" pitchFamily="18" charset="0"/>
                          <a:ea typeface="方正中等线简体" pitchFamily="65" charset="-122"/>
                        </a:rPr>
                        <a:t>正确处理个人利益与集体利益的关系</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(4)</a:t>
                      </a:r>
                      <a:r>
                        <a:rPr lang="zh-CN" altLang="zh-CN" sz="2800">
                          <a:latin typeface="Times New Roman" pitchFamily="18" charset="0"/>
                          <a:ea typeface="方正中等线简体" pitchFamily="65" charset="-122"/>
                        </a:rPr>
                        <a:t>学会处理个人与他人的各种关系</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0481" name="表格 2" title=""/>
          <p:cNvGraphicFramePr>
            <a:graphicFrameLocks noGrp="1"/>
          </p:cNvGraphicFramePr>
          <p:nvPr/>
        </p:nvGraphicFramePr>
        <p:xfrm>
          <a:off x="522288" y="788988"/>
          <a:ext cx="11145838" cy="4519612"/>
        </p:xfrm>
        <a:graphic>
          <a:graphicData uri="http://schemas.openxmlformats.org/drawingml/2006/table">
            <a:tbl>
              <a:tblPr/>
              <a:tblGrid>
                <a:gridCol w="928688"/>
                <a:gridCol w="1785938"/>
                <a:gridCol w="8431212"/>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679450">
                <a:tc row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个人利益与集体利益</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关系</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在集体中，个人利益与集体利益本质上是一致的</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3200400">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正确处理</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当个人利益与集体利益发生冲突时，应把集体利益放在个人利益之上，坚持集体主义</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坚持集体主义，不是不关注个人利益，而是在承认个人利益的合理性、保护个人正当利益的前提下，反对只顾自己、不顾他人的极端个人主义</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1505" name="表格 2" title=""/>
          <p:cNvGraphicFramePr>
            <a:graphicFrameLocks noGrp="1"/>
          </p:cNvGraphicFramePr>
          <p:nvPr/>
        </p:nvGraphicFramePr>
        <p:xfrm>
          <a:off x="522288" y="1000125"/>
          <a:ext cx="11074400" cy="3840162"/>
        </p:xfrm>
        <a:graphic>
          <a:graphicData uri="http://schemas.openxmlformats.org/drawingml/2006/table">
            <a:tbl>
              <a:tblPr/>
              <a:tblGrid>
                <a:gridCol w="1806575"/>
                <a:gridCol w="9267825"/>
              </a:tblGrid>
              <a:tr h="639762">
                <a:tc grid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3200400">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正确处理与他人的矛盾和冲突的做法</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冷静考虑，慎重选择适当的处理方式。如：</a:t>
                      </a:r>
                      <a:r>
                        <a:rPr lang="en-US" altLang="zh-CN" sz="2800">
                          <a:latin typeface="宋体" pitchFamily="2" charset="-122"/>
                          <a:ea typeface="方正中等线简体" pitchFamily="65" charset="-122"/>
                        </a:rPr>
                        <a:t>①</a:t>
                      </a:r>
                      <a:r>
                        <a:rPr lang="zh-CN" altLang="zh-CN" sz="2800">
                          <a:latin typeface="Times New Roman" pitchFamily="18" charset="0"/>
                          <a:ea typeface="方正中等线简体" pitchFamily="65" charset="-122"/>
                        </a:rPr>
                        <a:t>回避：暂时冷却处理，以避免出现过度激化的僵局。</a:t>
                      </a:r>
                      <a:r>
                        <a:rPr lang="en-US" altLang="zh-CN" sz="2800">
                          <a:latin typeface="宋体" pitchFamily="2" charset="-122"/>
                          <a:ea typeface="方正中等线简体" pitchFamily="65" charset="-122"/>
                        </a:rPr>
                        <a:t>②</a:t>
                      </a:r>
                      <a:r>
                        <a:rPr lang="zh-CN" altLang="zh-CN" sz="2800">
                          <a:latin typeface="Times New Roman" pitchFamily="18" charset="0"/>
                          <a:ea typeface="方正中等线简体" pitchFamily="65" charset="-122"/>
                        </a:rPr>
                        <a:t>妥协：双方各让一步，达成协议</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心中有集体，识大体、顾大局，不得因个人之间的矛盾做有损集体利益的事情</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2529" name="表格 2" title=""/>
          <p:cNvGraphicFramePr>
            <a:graphicFrameLocks noGrp="1"/>
          </p:cNvGraphicFramePr>
          <p:nvPr/>
        </p:nvGraphicFramePr>
        <p:xfrm>
          <a:off x="522288" y="239712"/>
          <a:ext cx="11145838" cy="6029325"/>
        </p:xfrm>
        <a:graphic>
          <a:graphicData uri="http://schemas.openxmlformats.org/drawingml/2006/table">
            <a:tbl>
              <a:tblPr/>
              <a:tblGrid>
                <a:gridCol w="538162"/>
                <a:gridCol w="1033462"/>
                <a:gridCol w="9574212"/>
              </a:tblGrid>
              <a:tr h="639762">
                <a:tc gridSpan="3">
                  <a:txBody>
                    <a:bodyPr vert="horz" wrap="square" lIns="41464" tIns="0" rIns="41464"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41464" marR="41464"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1547812">
                <a:tc rowSpan="2">
                  <a:txBody>
                    <a:bodyPr vert="horz" wrap="square" lIns="41464" tIns="0" rIns="41464"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集体主义</a:t>
                      </a:r>
                      <a:endParaRPr lang="zh-CN" altLang="zh-CN" sz="2800">
                        <a:latin typeface="宋体" pitchFamily="2" charset="-122"/>
                        <a:ea typeface="方正中等线简体" pitchFamily="65" charset="-122"/>
                      </a:endParaRPr>
                    </a:p>
                  </a:txBody>
                  <a:tcPr marL="41464" marR="41464"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1464" tIns="0" rIns="41464"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含义</a:t>
                      </a:r>
                      <a:endParaRPr lang="zh-CN" altLang="zh-CN" sz="2800">
                        <a:latin typeface="宋体" pitchFamily="2" charset="-122"/>
                        <a:ea typeface="方正中等线简体" pitchFamily="65" charset="-122"/>
                      </a:endParaRPr>
                    </a:p>
                  </a:txBody>
                  <a:tcPr marL="41464" marR="41464"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1464" tIns="0" rIns="41464"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集体主义是个人与集体辩证统一关系在道德上的反映，也是集体利益与个人利益发生矛盾时正确的价值取向</a:t>
                      </a:r>
                      <a:endParaRPr lang="zh-CN" altLang="zh-CN" sz="2800">
                        <a:latin typeface="宋体" pitchFamily="2" charset="-122"/>
                        <a:ea typeface="方正中等线简体" pitchFamily="65" charset="-122"/>
                      </a:endParaRPr>
                    </a:p>
                  </a:txBody>
                  <a:tcPr marL="41464" marR="41464"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3841750">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41464" tIns="0" rIns="41464"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要求</a:t>
                      </a:r>
                      <a:endParaRPr lang="zh-CN" altLang="zh-CN" sz="2800">
                        <a:latin typeface="宋体" pitchFamily="2" charset="-122"/>
                        <a:ea typeface="方正中等线简体" pitchFamily="65" charset="-122"/>
                      </a:endParaRPr>
                    </a:p>
                  </a:txBody>
                  <a:tcPr marL="41464" marR="41464"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41464" tIns="0" rIns="41464"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一切以人民群众的利益为根本出发点；强调集体利益的道德权威性，坚持集体利益高于个人利益，个人利益服从集体利益</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承认个人利益的合理性，保障个人正当利益的实现，保证个人利益与集体利益结合与协调，促进集体利益与个人利益在辩证统一中不断发展</a:t>
                      </a:r>
                      <a:endParaRPr lang="zh-CN" altLang="zh-CN" sz="2800">
                        <a:latin typeface="宋体" pitchFamily="2" charset="-122"/>
                      </a:endParaRPr>
                    </a:p>
                  </a:txBody>
                  <a:tcPr marL="41464" marR="41464"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3553" name="表格 2" title=""/>
          <p:cNvGraphicFramePr>
            <a:graphicFrameLocks noGrp="1"/>
          </p:cNvGraphicFramePr>
          <p:nvPr/>
        </p:nvGraphicFramePr>
        <p:xfrm>
          <a:off x="522288" y="1087438"/>
          <a:ext cx="11074400" cy="3200400"/>
        </p:xfrm>
        <a:graphic>
          <a:graphicData uri="http://schemas.openxmlformats.org/drawingml/2006/table">
            <a:tbl>
              <a:tblPr/>
              <a:tblGrid>
                <a:gridCol w="1806575"/>
                <a:gridCol w="9267825"/>
              </a:tblGrid>
              <a:tr h="639762">
                <a:tc grid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R w="12700">
                      <a:round/>
                    </a:lnR>
                    <a:lnT w="12700">
                      <a:solidFill>
                        <a:prstClr val="black"/>
                      </a:solidFill>
                      <a:round/>
                    </a:lnT>
                    <a:lnB w="12700">
                      <a:solidFill>
                        <a:prstClr val="black"/>
                      </a:solidFill>
                      <a:round/>
                    </a:lnB>
                  </a:tcPr>
                </a:tc>
              </a:tr>
              <a:tr h="2560638">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个人节奏与集体旋律的关系</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每个人都有自己的生活节奏，当自己的节奏与集体的旋律和谐时，我们就可以顺利地融入集体</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当自己的节奏与集体的旋律不和谐时，为了保持旋律的和谐，我们需要调整自己的节奏</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4577" name="表格 2" title=""/>
          <p:cNvGraphicFramePr>
            <a:graphicFrameLocks noGrp="1"/>
          </p:cNvGraphicFramePr>
          <p:nvPr/>
        </p:nvGraphicFramePr>
        <p:xfrm>
          <a:off x="522288" y="857250"/>
          <a:ext cx="11145838" cy="4479925"/>
        </p:xfrm>
        <a:graphic>
          <a:graphicData uri="http://schemas.openxmlformats.org/drawingml/2006/table">
            <a:tbl>
              <a:tblPr/>
              <a:tblGrid>
                <a:gridCol w="717550"/>
                <a:gridCol w="1100138"/>
                <a:gridCol w="932815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3840162">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角色冲突</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产生原因</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我们同时属于多个集体，每个集体都有自己的旋律</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在不同的集体中，我们扮演不同的角色，承担不同的责任。面对不同集体中的角色无法统一节奏</a:t>
                      </a:r>
                      <a:endParaRPr lang="zh-CN" altLang="zh-CN" sz="2800">
                        <a:latin typeface="宋体" pitchFamily="2" charset="-122"/>
                      </a:endParaRPr>
                    </a:p>
                    <a:p>
                      <a:pPr marL="0" lvl="0" indent="0" defTabSz="914400">
                        <a:lnSpc>
                          <a:spcPct val="150000"/>
                        </a:lnSpc>
                        <a:buClrTx/>
                        <a:buFontTx/>
                      </a:pPr>
                      <a:r>
                        <a:rPr lang="zh-CN" altLang="zh-CN" sz="2800">
                          <a:latin typeface="Times New Roman" pitchFamily="18" charset="0"/>
                          <a:ea typeface="黑体" panose="02010609060101010101" pitchFamily="49" charset="-122"/>
                        </a:rPr>
                        <a:t>【考点链接】责任与角色的关系</a:t>
                      </a:r>
                      <a:r>
                        <a:rPr lang="zh-CN" altLang="zh-CN" sz="2800">
                          <a:latin typeface="Times New Roman" pitchFamily="18" charset="0"/>
                          <a:ea typeface="方正中等线简体" pitchFamily="65" charset="-122"/>
                        </a:rPr>
                        <a:t>：在社会生活的舞台上，每个人都扮演着不同的角色；每一种角色都意味着承担相应的责任</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5601" name="表格 2" title=""/>
          <p:cNvGraphicFramePr>
            <a:graphicFrameLocks noGrp="1"/>
          </p:cNvGraphicFramePr>
          <p:nvPr/>
        </p:nvGraphicFramePr>
        <p:xfrm>
          <a:off x="522288" y="857250"/>
          <a:ext cx="11145838" cy="3500438"/>
        </p:xfrm>
        <a:graphic>
          <a:graphicData uri="http://schemas.openxmlformats.org/drawingml/2006/table">
            <a:tbl>
              <a:tblPr/>
              <a:tblGrid>
                <a:gridCol w="717550"/>
                <a:gridCol w="1100138"/>
                <a:gridCol w="932815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2860675">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角色冲突</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排解方法</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考虑自己更关注哪个集体，或在其中的角色和责任的重要性，考虑自己的兴趣、爱好以及任务的紧迫程度等</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遇到不同集体之间的矛盾时，从整体利益出发，自觉地让局部利益服从整体利益，个人利益服从集体利益</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6625" name="表格 2" title=""/>
          <p:cNvGraphicFramePr>
            <a:graphicFrameLocks noGrp="1"/>
          </p:cNvGraphicFramePr>
          <p:nvPr/>
        </p:nvGraphicFramePr>
        <p:xfrm>
          <a:off x="522288" y="857250"/>
          <a:ext cx="11145838" cy="3840162"/>
        </p:xfrm>
        <a:graphic>
          <a:graphicData uri="http://schemas.openxmlformats.org/drawingml/2006/table">
            <a:tbl>
              <a:tblPr/>
              <a:tblGrid>
                <a:gridCol w="717550"/>
                <a:gridCol w="1100138"/>
                <a:gridCol w="932815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320040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角色冲突</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解决意义</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有利于在不断调整自己的节奏中学习过共同生活，在解决不同集体的角色冲突中学习过集体生活</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有利于让自己更好地融入集体，感受集体生活带给我们成长的快乐</a:t>
                      </a:r>
                      <a:endParaRPr lang="zh-CN" altLang="zh-CN" sz="10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(3)</a:t>
                      </a:r>
                      <a:r>
                        <a:rPr lang="zh-CN" altLang="zh-CN" sz="2800">
                          <a:latin typeface="Times New Roman" pitchFamily="18" charset="0"/>
                          <a:ea typeface="方正中等线简体" pitchFamily="65" charset="-122"/>
                        </a:rPr>
                        <a:t>有利于促进集体和谐发展、健康成长</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7649" name="表格 2" title=""/>
          <p:cNvGraphicFramePr>
            <a:graphicFrameLocks noGrp="1"/>
          </p:cNvGraphicFramePr>
          <p:nvPr/>
        </p:nvGraphicFramePr>
        <p:xfrm>
          <a:off x="665162" y="788988"/>
          <a:ext cx="11002962" cy="5121275"/>
        </p:xfrm>
        <a:graphic>
          <a:graphicData uri="http://schemas.openxmlformats.org/drawingml/2006/table">
            <a:tbl>
              <a:tblPr/>
              <a:tblGrid>
                <a:gridCol w="614362"/>
                <a:gridCol w="1028700"/>
                <a:gridCol w="935990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1462088">
                <a:tc row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集体中的小群体</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形成</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在集体生活中，一些志趣相投、个性相似，或者生活背景类似的同学，往往自觉或不自觉地形成小群体</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3019425">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积极影响</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成员相互接纳，相互欣赏，找到自己的位置，体验归属感和安全感</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与同伴更容易相互理解、沟通，在与同伴的相处中学习交往，在与同伴的互学共进中增长才干</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8673" name="表格 2" title=""/>
          <p:cNvGraphicFramePr>
            <a:graphicFrameLocks noGrp="1"/>
          </p:cNvGraphicFramePr>
          <p:nvPr/>
        </p:nvGraphicFramePr>
        <p:xfrm>
          <a:off x="522288" y="642938"/>
          <a:ext cx="11074400" cy="3976688"/>
        </p:xfrm>
        <a:graphic>
          <a:graphicData uri="http://schemas.openxmlformats.org/drawingml/2006/table">
            <a:tbl>
              <a:tblPr/>
              <a:tblGrid>
                <a:gridCol w="1000125"/>
                <a:gridCol w="1285875"/>
                <a:gridCol w="878840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个人与集体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3336925">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集体中的小群体</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与集体生活的关系</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当小群体的节奏融入集体生活的旋律时，小群体成员就能感受到集体生活的美好，更愿意参与集体的建设</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当小群体不能很好地融入集体生活时，其成员就会与小群体之外的同学产生矛盾和冲突，甚至与集体的共同要求产生矛盾和冲突</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29697" name="表格 2" title=""/>
          <p:cNvGraphicFramePr>
            <a:graphicFrameLocks noGrp="1"/>
          </p:cNvGraphicFramePr>
          <p:nvPr/>
        </p:nvGraphicFramePr>
        <p:xfrm>
          <a:off x="593725" y="928688"/>
          <a:ext cx="11002962" cy="3344862"/>
        </p:xfrm>
        <a:graphic>
          <a:graphicData uri="http://schemas.openxmlformats.org/drawingml/2006/table">
            <a:tbl>
              <a:tblPr/>
              <a:tblGrid>
                <a:gridCol w="404812"/>
                <a:gridCol w="1309688"/>
                <a:gridCol w="9288462"/>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建设美好集体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1352550">
                <a:tc rowSpan="2">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集体愿景</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内涵</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zh-CN" altLang="zh-CN" sz="2800">
                          <a:latin typeface="Times New Roman" pitchFamily="18" charset="0"/>
                          <a:ea typeface="方正中等线简体" pitchFamily="65" charset="-122"/>
                        </a:rPr>
                        <a:t>拥有共同的梦想，向往美好的前景，承担共同的使命，认同正确的价值观，形成一致的目标和追求</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r h="1352550">
                <a:tc vMerge="1">
                  <a:txBody>
                    <a:bodyPr vert="horz" wrap="square"/>
                    <a:lstStyle/>
                    <a:p/>
                  </a:txBody>
                  <a:tcPr>
                    <a:lnL w="12700">
                      <a:solidFill>
                        <a:prstClr val="black"/>
                      </a:solidFill>
                      <a:round/>
                    </a:lnL>
                    <a:lnR w="12700">
                      <a:solidFill>
                        <a:prstClr val="black"/>
                      </a:solidFill>
                      <a:round/>
                    </a:lnR>
                    <a:lnB w="12700">
                      <a:round/>
                    </a:lnB>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作用</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愿景是集体的精神动力之源，是推动集体发展的内驱力</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共同的愿景引领集体成员团结一致，开拓进取</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30721" name="表格 2" title=""/>
          <p:cNvGraphicFramePr>
            <a:graphicFrameLocks noGrp="1"/>
          </p:cNvGraphicFramePr>
          <p:nvPr/>
        </p:nvGraphicFramePr>
        <p:xfrm>
          <a:off x="593725" y="857250"/>
          <a:ext cx="11074400" cy="3840162"/>
        </p:xfrm>
        <a:graphic>
          <a:graphicData uri="http://schemas.openxmlformats.org/drawingml/2006/table">
            <a:tbl>
              <a:tblPr/>
              <a:tblGrid>
                <a:gridCol w="712788"/>
                <a:gridCol w="735012"/>
                <a:gridCol w="9626600"/>
              </a:tblGrid>
              <a:tr h="639762">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黑体" panose="02010609060101010101" pitchFamily="49" charset="-122"/>
                        </a:rPr>
                        <a:t>建设美好集体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320040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美好集体</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50000"/>
                        </a:lnSpc>
                        <a:buClrTx/>
                        <a:buFontTx/>
                      </a:pPr>
                      <a:r>
                        <a:rPr lang="zh-CN" altLang="zh-CN" sz="2800">
                          <a:latin typeface="Times New Roman" pitchFamily="18" charset="0"/>
                          <a:ea typeface="方正中等线简体" pitchFamily="65" charset="-122"/>
                        </a:rPr>
                        <a:t>作用</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50000"/>
                        </a:lnSpc>
                        <a:buClrTx/>
                        <a:buFontTx/>
                      </a:pPr>
                      <a:r>
                        <a:rPr lang="en-US" altLang="zh-CN" sz="2800">
                          <a:latin typeface="Times New Roman" pitchFamily="18" charset="0"/>
                          <a:ea typeface="方正中等线简体" pitchFamily="65" charset="-122"/>
                        </a:rPr>
                        <a:t>(1)</a:t>
                      </a:r>
                      <a:r>
                        <a:rPr lang="zh-CN" altLang="zh-CN" sz="2800">
                          <a:latin typeface="Times New Roman" pitchFamily="18" charset="0"/>
                          <a:ea typeface="方正中等线简体" pitchFamily="65" charset="-122"/>
                        </a:rPr>
                        <a:t>美好集体是我们共同学习、共同生活的精神家园，引领我们成长</a:t>
                      </a:r>
                      <a:endParaRPr lang="zh-CN" altLang="zh-CN" sz="2800">
                        <a:latin typeface="宋体" pitchFamily="2" charset="-122"/>
                      </a:endParaRPr>
                    </a:p>
                    <a:p>
                      <a:pPr marL="0" lvl="0" indent="0" defTabSz="914400">
                        <a:lnSpc>
                          <a:spcPct val="150000"/>
                        </a:lnSpc>
                        <a:buClrTx/>
                        <a:buFontTx/>
                      </a:pPr>
                      <a:r>
                        <a:rPr lang="en-US" altLang="zh-CN" sz="2800">
                          <a:latin typeface="Times New Roman" pitchFamily="18" charset="0"/>
                          <a:ea typeface="方正中等线简体" pitchFamily="65" charset="-122"/>
                        </a:rPr>
                        <a:t>(2)</a:t>
                      </a:r>
                      <a:r>
                        <a:rPr lang="zh-CN" altLang="zh-CN" sz="2800">
                          <a:latin typeface="Times New Roman" pitchFamily="18" charset="0"/>
                          <a:ea typeface="方正中等线简体" pitchFamily="65" charset="-122"/>
                        </a:rPr>
                        <a:t>在美好集体中，每个人都能获得丰富的精神养料，拥有充实的精神生活，感受集体的关爱，凝聚拼搏向上的力量，坚定自己的生活信念</a:t>
                      </a:r>
                      <a:endParaRPr lang="zh-CN" altLang="zh-CN" sz="2800">
                        <a:latin typeface="宋体" pitchFamily="2"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31745" name="表格 2" title=""/>
          <p:cNvGraphicFramePr>
            <a:graphicFrameLocks noGrp="1"/>
          </p:cNvGraphicFramePr>
          <p:nvPr/>
        </p:nvGraphicFramePr>
        <p:xfrm>
          <a:off x="593725" y="149225"/>
          <a:ext cx="11074400" cy="6172200"/>
        </p:xfrm>
        <a:graphic>
          <a:graphicData uri="http://schemas.openxmlformats.org/drawingml/2006/table">
            <a:tbl>
              <a:tblPr/>
              <a:tblGrid>
                <a:gridCol w="712788"/>
                <a:gridCol w="573088"/>
                <a:gridCol w="9788525"/>
              </a:tblGrid>
              <a:tr h="514350">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35000"/>
                        </a:lnSpc>
                        <a:buClrTx/>
                        <a:buFontTx/>
                      </a:pPr>
                      <a:r>
                        <a:rPr lang="zh-CN" altLang="zh-CN" sz="2500">
                          <a:latin typeface="Times New Roman" pitchFamily="18" charset="0"/>
                          <a:ea typeface="黑体" panose="02010609060101010101" pitchFamily="49" charset="-122"/>
                        </a:rPr>
                        <a:t>建设美好集体</a:t>
                      </a:r>
                      <a:endParaRPr lang="zh-CN" altLang="zh-CN" sz="25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565785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35000"/>
                        </a:lnSpc>
                        <a:buClrTx/>
                        <a:buFontTx/>
                      </a:pPr>
                      <a:r>
                        <a:rPr lang="en-US" altLang="zh-CN" sz="2500">
                          <a:latin typeface="宋体" pitchFamily="2" charset="-122"/>
                          <a:ea typeface="方正中等线简体" pitchFamily="65" charset="-122"/>
                        </a:rPr>
                        <a:t>★</a:t>
                      </a:r>
                      <a:r>
                        <a:rPr lang="zh-CN" altLang="zh-CN" sz="2500">
                          <a:latin typeface="Times New Roman" pitchFamily="18" charset="0"/>
                          <a:ea typeface="方正中等线简体" pitchFamily="65" charset="-122"/>
                        </a:rPr>
                        <a:t>美好集体</a:t>
                      </a:r>
                      <a:endParaRPr lang="zh-CN" altLang="zh-CN" sz="25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35000"/>
                        </a:lnSpc>
                        <a:buClrTx/>
                        <a:buFontTx/>
                      </a:pPr>
                      <a:r>
                        <a:rPr lang="zh-CN" altLang="zh-CN" sz="2500">
                          <a:latin typeface="Times New Roman" pitchFamily="18" charset="0"/>
                          <a:ea typeface="方正中等线简体" pitchFamily="65" charset="-122"/>
                        </a:rPr>
                        <a:t>特征</a:t>
                      </a:r>
                      <a:endParaRPr lang="zh-CN" altLang="zh-CN" sz="25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35000"/>
                        </a:lnSpc>
                        <a:buClrTx/>
                        <a:buFontTx/>
                      </a:pPr>
                      <a:r>
                        <a:rPr lang="en-US" altLang="zh-CN" sz="2500">
                          <a:latin typeface="Times New Roman" pitchFamily="18" charset="0"/>
                          <a:ea typeface="方正中等线简体" pitchFamily="65" charset="-122"/>
                        </a:rPr>
                        <a:t>(1)</a:t>
                      </a:r>
                      <a:r>
                        <a:rPr lang="zh-CN" altLang="zh-CN" sz="2500">
                          <a:latin typeface="Times New Roman" pitchFamily="18" charset="0"/>
                          <a:ea typeface="方正中等线简体" pitchFamily="65" charset="-122"/>
                        </a:rPr>
                        <a:t>有共同的愿景</a:t>
                      </a:r>
                      <a:endParaRPr lang="zh-CN" altLang="zh-CN" sz="2500">
                        <a:latin typeface="宋体" pitchFamily="2" charset="-122"/>
                      </a:endParaRPr>
                    </a:p>
                    <a:p>
                      <a:pPr marL="0" lvl="0" indent="0" defTabSz="914400">
                        <a:lnSpc>
                          <a:spcPct val="135000"/>
                        </a:lnSpc>
                        <a:buClrTx/>
                        <a:buFontTx/>
                      </a:pPr>
                      <a:r>
                        <a:rPr lang="en-US" altLang="zh-CN" sz="2500">
                          <a:latin typeface="Times New Roman" pitchFamily="18" charset="0"/>
                          <a:ea typeface="方正中等线简体" pitchFamily="65" charset="-122"/>
                        </a:rPr>
                        <a:t>(2)</a:t>
                      </a:r>
                      <a:r>
                        <a:rPr lang="zh-CN" altLang="zh-CN" sz="2500">
                          <a:latin typeface="Times New Roman" pitchFamily="18" charset="0"/>
                          <a:ea typeface="方正中等线简体" pitchFamily="65" charset="-122"/>
                        </a:rPr>
                        <a:t>有良好的氛围</a:t>
                      </a:r>
                      <a:endParaRPr lang="zh-CN" altLang="zh-CN" sz="2500">
                        <a:latin typeface="宋体" pitchFamily="2" charset="-122"/>
                      </a:endParaRPr>
                    </a:p>
                    <a:p>
                      <a:pPr marL="0" lvl="0" indent="0" defTabSz="914400">
                        <a:lnSpc>
                          <a:spcPct val="135000"/>
                        </a:lnSpc>
                        <a:buClrTx/>
                        <a:buFontTx/>
                      </a:pPr>
                      <a:r>
                        <a:rPr lang="en-US" altLang="zh-CN" sz="2500">
                          <a:latin typeface="宋体" pitchFamily="2" charset="-122"/>
                          <a:ea typeface="方正中等线简体" pitchFamily="65" charset="-122"/>
                        </a:rPr>
                        <a:t>①</a:t>
                      </a:r>
                      <a:r>
                        <a:rPr lang="zh-CN" altLang="zh-CN" sz="2500">
                          <a:latin typeface="Times New Roman" pitchFamily="18" charset="0"/>
                          <a:ea typeface="方正中等线简体" pitchFamily="65" charset="-122"/>
                        </a:rPr>
                        <a:t>美好集体是民主的、公正的。对于集体事务，每个人都可以提出意见和建议，每个人的意见和建议都应得到尊重和重视；每个人都应该遵守共同的规则，在规则面前没有特权和例外，每个人都享有公平的发展机会，没有偏见与排斥</a:t>
                      </a:r>
                      <a:endParaRPr lang="zh-CN" altLang="zh-CN" sz="2500">
                        <a:latin typeface="宋体" pitchFamily="2" charset="-122"/>
                      </a:endParaRPr>
                    </a:p>
                    <a:p>
                      <a:pPr marL="0" lvl="0" indent="0" defTabSz="914400">
                        <a:lnSpc>
                          <a:spcPct val="135000"/>
                        </a:lnSpc>
                        <a:buClrTx/>
                        <a:buFontTx/>
                      </a:pPr>
                      <a:r>
                        <a:rPr lang="en-US" altLang="zh-CN" sz="2500">
                          <a:latin typeface="宋体" pitchFamily="2" charset="-122"/>
                          <a:ea typeface="方正中等线简体" pitchFamily="65" charset="-122"/>
                        </a:rPr>
                        <a:t>②</a:t>
                      </a:r>
                      <a:r>
                        <a:rPr lang="zh-CN" altLang="zh-CN" sz="2500">
                          <a:latin typeface="Times New Roman" pitchFamily="18" charset="0"/>
                          <a:ea typeface="方正中等线简体" pitchFamily="65" charset="-122"/>
                        </a:rPr>
                        <a:t>美好集体是充满关怀与友爱的。在集体生活中，人与人之间友善相待、相互礼让、相互包容、相互关心、相互帮助；不仅要有关怀与友爱之心，而且要有具体的行动和得当的方法；不能以关爱之名行</a:t>
                      </a:r>
                      <a:r>
                        <a:rPr lang="en-US" altLang="zh-CN" sz="2500">
                          <a:latin typeface="宋体" pitchFamily="2" charset="-122"/>
                          <a:ea typeface="方正中等线简体" pitchFamily="65" charset="-122"/>
                        </a:rPr>
                        <a:t>“</a:t>
                      </a:r>
                      <a:r>
                        <a:rPr lang="zh-CN" altLang="zh-CN" sz="2500">
                          <a:latin typeface="Times New Roman" pitchFamily="18" charset="0"/>
                          <a:ea typeface="方正中等线简体" pitchFamily="65" charset="-122"/>
                        </a:rPr>
                        <a:t>伤害</a:t>
                      </a:r>
                      <a:r>
                        <a:rPr lang="en-US" altLang="zh-CN" sz="2500">
                          <a:latin typeface="宋体" pitchFamily="2" charset="-122"/>
                          <a:ea typeface="方正中等线简体" pitchFamily="65" charset="-122"/>
                        </a:rPr>
                        <a:t>”</a:t>
                      </a:r>
                      <a:r>
                        <a:rPr lang="zh-CN" altLang="zh-CN" sz="2500">
                          <a:latin typeface="Times New Roman" pitchFamily="18" charset="0"/>
                          <a:ea typeface="方正中等线简体" pitchFamily="65" charset="-122"/>
                        </a:rPr>
                        <a:t>之实，也不能因外貌、性格、家境等歧视、欺侮他人，要让每个人都感受到集体的温暖</a:t>
                      </a:r>
                      <a:endParaRPr lang="zh-CN" altLang="zh-CN" sz="25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graphicFrame>
        <p:nvGraphicFramePr>
          <p:cNvPr id="32769" name="表格 2" title=""/>
          <p:cNvGraphicFramePr>
            <a:graphicFrameLocks noGrp="1"/>
          </p:cNvGraphicFramePr>
          <p:nvPr/>
        </p:nvGraphicFramePr>
        <p:xfrm>
          <a:off x="593725" y="250825"/>
          <a:ext cx="11074400" cy="5969000"/>
        </p:xfrm>
        <a:graphic>
          <a:graphicData uri="http://schemas.openxmlformats.org/drawingml/2006/table">
            <a:tbl>
              <a:tblPr/>
              <a:tblGrid>
                <a:gridCol w="712788"/>
                <a:gridCol w="735012"/>
                <a:gridCol w="9626600"/>
              </a:tblGrid>
              <a:tr h="596900">
                <a:tc gridSpan="3">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800">
                          <a:latin typeface="Times New Roman" pitchFamily="18" charset="0"/>
                          <a:ea typeface="黑体" panose="02010609060101010101" pitchFamily="49" charset="-122"/>
                        </a:rPr>
                        <a:t>建设美好集体</a:t>
                      </a:r>
                      <a:endParaRPr lang="zh-CN" altLang="zh-CN" sz="2800">
                        <a:latin typeface="宋体" pitchFamily="2" charset="-122"/>
                        <a:ea typeface="黑体" panose="02010609060101010101" pitchFamily="49"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hMerge="1">
                  <a:txBody>
                    <a:bodyPr vert="horz" wrap="square"/>
                    <a:lstStyle/>
                    <a:p/>
                  </a:txBody>
                  <a:tcPr>
                    <a:lnT w="12700">
                      <a:solidFill>
                        <a:prstClr val="black"/>
                      </a:solidFill>
                      <a:round/>
                    </a:lnT>
                    <a:lnB w="12700">
                      <a:solidFill>
                        <a:prstClr val="black"/>
                      </a:solidFill>
                      <a:round/>
                    </a:lnB>
                  </a:tcPr>
                </a:tc>
                <a:tc hMerge="1">
                  <a:txBody>
                    <a:bodyPr vert="horz" wrap="square"/>
                    <a:lstStyle/>
                    <a:p/>
                  </a:txBody>
                  <a:tcPr>
                    <a:lnR w="12700">
                      <a:round/>
                    </a:lnR>
                    <a:lnT w="12700">
                      <a:solidFill>
                        <a:prstClr val="black"/>
                      </a:solidFill>
                      <a:round/>
                    </a:lnT>
                    <a:lnB w="12700">
                      <a:solidFill>
                        <a:prstClr val="black"/>
                      </a:solidFill>
                      <a:round/>
                    </a:lnB>
                  </a:tcPr>
                </a:tc>
              </a:tr>
              <a:tr h="5372100">
                <a:tc>
                  <a:txBody>
                    <a:bodyPr vert="horz" wrap="square" lIns="51077" tIns="0" rIns="51077"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en-US" altLang="zh-CN" sz="2800">
                          <a:latin typeface="宋体" pitchFamily="2" charset="-122"/>
                          <a:ea typeface="方正中等线简体" pitchFamily="65" charset="-122"/>
                        </a:rPr>
                        <a:t>★</a:t>
                      </a:r>
                      <a:r>
                        <a:rPr lang="zh-CN" altLang="zh-CN" sz="2800">
                          <a:latin typeface="Times New Roman" pitchFamily="18" charset="0"/>
                          <a:ea typeface="方正中等线简体" pitchFamily="65" charset="-122"/>
                        </a:rPr>
                        <a:t>美好集体</a:t>
                      </a:r>
                      <a:endParaRPr lang="zh-CN" altLang="zh-CN" sz="2800">
                        <a:latin typeface="宋体" pitchFamily="2" charset="-122"/>
                        <a:ea typeface="方正中等线简体" pitchFamily="65" charset="-122"/>
                      </a:endParaRPr>
                    </a:p>
                  </a:txBody>
                  <a:tcPr marL="51077" marR="51077"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algn="ctr" defTabSz="914400">
                        <a:lnSpc>
                          <a:spcPct val="140000"/>
                        </a:lnSpc>
                        <a:buClrTx/>
                        <a:buFontTx/>
                      </a:pPr>
                      <a:r>
                        <a:rPr lang="zh-CN" altLang="zh-CN" sz="2800">
                          <a:latin typeface="Times New Roman" pitchFamily="18" charset="0"/>
                          <a:ea typeface="方正中等线简体" pitchFamily="65" charset="-122"/>
                        </a:rPr>
                        <a:t>特征</a:t>
                      </a:r>
                      <a:endParaRPr lang="zh-CN" altLang="zh-CN" sz="1000">
                        <a:latin typeface="宋体" pitchFamily="2" charset="-122"/>
                        <a:ea typeface="方正中等线简体" pitchFamily="65"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c>
                  <a:txBody>
                    <a:bodyPr vert="horz" wrap="square" lIns="68580" tIns="0" rIns="68580" bIns="0" anchor="ctr" anchorCtr="0"/>
                    <a:lstStyle>
                      <a:defPPr>
                        <a:defRPr lang="zh-CN"/>
                      </a:defPPr>
                      <a:lvl1pPr marL="0" indent="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1pPr>
                      <a:lvl2pPr marL="609600" indent="-1524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2pPr>
                      <a:lvl3pPr marL="1219200" indent="-3048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3pPr>
                      <a:lvl4pPr marL="1828800" indent="-4572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4pPr>
                      <a:lvl5pPr marL="2438400" indent="-609600" algn="l" defTabSz="1217612" rtl="0" eaLnBrk="1" fontAlgn="base" hangingPunct="1">
                        <a:lnSpc>
                          <a:spcPct val="100000"/>
                        </a:lnSpc>
                        <a:spcBef>
                          <a:spcPct val="0"/>
                        </a:spcBef>
                        <a:spcAft>
                          <a:spcPct val="0"/>
                        </a:spcAft>
                        <a:buClrTx/>
                        <a:buSzTx/>
                        <a:buFontTx/>
                        <a:buNone/>
                        <a:defRPr lang="zh-CN" altLang="en-US" sz="2400" b="0" i="0" u="none" baseline="0">
                          <a:solidFill>
                            <a:schemeClr val="tx1"/>
                          </a:solidFill>
                          <a:latin typeface="Arial" pitchFamily="34" charset="0"/>
                          <a:ea typeface="宋体" pitchFamily="2" charset="-122"/>
                        </a:defRPr>
                      </a:lvl5pPr>
                    </a:lstStyle>
                    <a:p>
                      <a:pPr marL="0" lvl="0" indent="0" defTabSz="914400">
                        <a:lnSpc>
                          <a:spcPct val="140000"/>
                        </a:lnSpc>
                        <a:buClrTx/>
                        <a:buFontTx/>
                      </a:pPr>
                      <a:r>
                        <a:rPr lang="en-US" altLang="zh-CN" sz="2800">
                          <a:latin typeface="宋体" pitchFamily="2" charset="-122"/>
                          <a:ea typeface="方正中等线简体" pitchFamily="65" charset="-122"/>
                        </a:rPr>
                        <a:t>③</a:t>
                      </a:r>
                      <a:r>
                        <a:rPr lang="zh-CN" altLang="zh-CN" sz="2800">
                          <a:latin typeface="Times New Roman" pitchFamily="18" charset="0"/>
                          <a:ea typeface="方正中等线简体" pitchFamily="65" charset="-122"/>
                        </a:rPr>
                        <a:t>美好集体是善于合作的。在美好集体中，我们分工协作，优势互补，相互帮助，共同进步，充分发展各自的能力。合作意味着每个人都发挥自己最大的作用，同时又避免个人英雄主义；每个人都努力实现自己的价值，而不消极依赖或袖手旁观</a:t>
                      </a:r>
                      <a:endParaRPr lang="zh-CN" altLang="zh-CN" sz="1000">
                        <a:latin typeface="宋体" pitchFamily="2" charset="-122"/>
                      </a:endParaRPr>
                    </a:p>
                    <a:p>
                      <a:pPr marL="0" lvl="0" indent="0" defTabSz="914400">
                        <a:lnSpc>
                          <a:spcPct val="140000"/>
                        </a:lnSpc>
                        <a:buClrTx/>
                        <a:buFontTx/>
                      </a:pPr>
                      <a:r>
                        <a:rPr lang="zh-CN" altLang="zh-CN" sz="2800">
                          <a:latin typeface="宋体" pitchFamily="2" charset="-122"/>
                          <a:ea typeface="方正中等线简体" pitchFamily="65" charset="-122"/>
                        </a:rPr>
                        <a:t>④</a:t>
                      </a:r>
                      <a:r>
                        <a:rPr lang="zh-CN" altLang="zh-CN" sz="2800">
                          <a:latin typeface="Times New Roman" pitchFamily="18" charset="0"/>
                          <a:ea typeface="方正中等线简体" pitchFamily="65" charset="-122"/>
                        </a:rPr>
                        <a:t>美好集体是充满活力的。集体成员之间的和而不同、相互激励和竞争是集体发展的动力，也是集体活力的重要表现。在集体生活中，竞争是以承认、尊重为前提的，集体成员之间交流互鉴，合作学习，共同提高</a:t>
                      </a:r>
                      <a:endParaRPr lang="zh-CN" altLang="zh-CN" sz="1000">
                        <a:latin typeface="宋体" pitchFamily="2" charset="-122"/>
                      </a:endParaRPr>
                    </a:p>
                  </a:txBody>
                  <a:tcPr marL="68580" marR="68580" marT="0" marB="0" anchor="ctr">
                    <a:lnL w="12700">
                      <a:solidFill>
                        <a:prstClr val="black"/>
                      </a:solidFill>
                      <a:round/>
                    </a:lnL>
                    <a:lnR w="12700">
                      <a:solidFill>
                        <a:prstClr val="black"/>
                      </a:solidFill>
                      <a:round/>
                    </a:lnR>
                    <a:lnT w="12700">
                      <a:solidFill>
                        <a:prstClr val="black"/>
                      </a:solidFill>
                      <a:round/>
                    </a:lnT>
                    <a:lnB w="12700">
                      <a:solidFill>
                        <a:prstClr val="black"/>
                      </a:solidFill>
                      <a:round/>
                    </a:lnB>
                    <a:noFill/>
                  </a:tcPr>
                </a:tc>
              </a:tr>
            </a:tbl>
          </a:graphicData>
        </a:graphic>
      </p:graphicFrame>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2"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https://d.book118.com/587136046150006025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Arial Black"/>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none" lIns="91440" tIns="45720" rIns="91440" bIns="45720" numCol="1" anchor="ctr" anchorCtr="0" compatLnSpc="1">
        <a:spAutoFit/>
      </a:bodyPr>
      <a:lstStyle>
        <a:defPPr marL="0" marR="0" indent="0" algn="l" defTabSz="914400" rtl="0" eaLnBrk="1" fontAlgn="base" latinLnBrk="0" hangingPunct="1">
          <a:lnSpc>
            <a:spcPct val="100000"/>
          </a:lnSpc>
          <a:spcBef>
            <a:spcPct val="0"/>
          </a:spcBef>
          <a:spcAft>
            <a:spcPct val="0"/>
          </a:spcAft>
          <a:buClrTx/>
          <a:buSzTx/>
          <a:buFontTx/>
          <a:buNone/>
          <a:defRPr kumimoji="0" lang="zh-CN" altLang="en-US" sz="2800" b="0" i="0" u="none" strike="noStrike" cap="none" normalizeH="0" baseline="0" smtClean="0">
            <a:ln>
              <a:noFill/>
            </a:ln>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defRPr>
        </a:defPPr>
      </a:lstStyle>
    </a:spDef>
    <a:lnDef>
      <a:spPr bwMode="auto">
        <a:noFill/>
        <a:ln w="9525" cap="flat" cmpd="sng" algn="ctr">
          <a:solidFill>
            <a:schemeClr val="tx1"/>
          </a:solidFill>
          <a:prstDash val="solid"/>
          <a:round/>
          <a:headEnd type="none" w="med" len="med"/>
          <a:tailEnd type="none" w="med" len="med"/>
        </a:ln>
      </a:spPr>
      <a:bodyPr/>
      <a:lstStyle/>
    </a:lnDef>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Paragraphs>
  <Slides>29</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29</vt:i4>
      </vt:variant>
    </vt:vector>
  </HeadingPairs>
  <TitlesOfParts>
    <vt:vector baseType="lpstr" size="38">
      <vt:lpstr>Arial</vt:lpstr>
      <vt:lpstr>Calibri</vt:lpstr>
      <vt:lpstr>Arial Black</vt:lpstr>
      <vt:lpstr>宋体</vt:lpstr>
      <vt:lpstr>黑体</vt:lpstr>
      <vt:lpstr>微软雅黑</vt:lpstr>
      <vt:lpstr>Times New Roman</vt:lpstr>
      <vt:lpstr>方正中等线简体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2024-08-30T14:56:37.573</cp:lastPrinted>
  <dcterms:created xsi:type="dcterms:W3CDTF">2024-08-30T06:56:37Z</dcterms:created>
  <dcterms:modified xsi:type="dcterms:W3CDTF">2024-08-30T06:56:39Z</dcterms:modified>
</cp:coreProperties>
</file>