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644582ED-9F1F-4AAF-9C4D-F7B16B240DDA}"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7"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8" name="PlaceHolder 1"/>
          <p:cNvSpPr>
            <a:spLocks noGrp="1"/>
          </p:cNvSpPr>
          <p:nvPr>
            <p:ph type="sldImg"/>
          </p:nvPr>
        </p:nvSpPr>
        <p:spPr>
          <a:xfrm>
            <a:off x="685800" y="1143000"/>
            <a:ext cx="5486040" cy="3085920"/>
          </a:xfrm>
          <a:prstGeom prst="rect">
            <a:avLst/>
          </a:prstGeom>
          <a:ln w="0">
            <a:noFill/>
          </a:ln>
        </p:spPr>
      </p:sp>
      <p:sp>
        <p:nvSpPr>
          <p:cNvPr id="359"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0"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1" name="PlaceHolder 1"/>
          <p:cNvSpPr>
            <a:spLocks noGrp="1"/>
          </p:cNvSpPr>
          <p:nvPr>
            <p:ph type="sldImg"/>
          </p:nvPr>
        </p:nvSpPr>
        <p:spPr>
          <a:xfrm>
            <a:off x="685800" y="1143000"/>
            <a:ext cx="5486040" cy="3085920"/>
          </a:xfrm>
          <a:prstGeom prst="rect">
            <a:avLst/>
          </a:prstGeom>
          <a:ln w="0">
            <a:noFill/>
          </a:ln>
        </p:spPr>
      </p:sp>
      <p:sp>
        <p:nvSpPr>
          <p:cNvPr id="362"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3"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6"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7" name="PlaceHolder 1"/>
          <p:cNvSpPr>
            <a:spLocks noGrp="1"/>
          </p:cNvSpPr>
          <p:nvPr>
            <p:ph type="sldImg"/>
          </p:nvPr>
        </p:nvSpPr>
        <p:spPr>
          <a:xfrm>
            <a:off x="685800" y="1143000"/>
            <a:ext cx="5486040" cy="3085920"/>
          </a:xfrm>
          <a:prstGeom prst="rect">
            <a:avLst/>
          </a:prstGeom>
          <a:ln w="0">
            <a:noFill/>
          </a:ln>
        </p:spPr>
      </p:sp>
      <p:sp>
        <p:nvSpPr>
          <p:cNvPr id="368"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9"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0" name="PlaceHolder 1"/>
          <p:cNvSpPr>
            <a:spLocks noGrp="1"/>
          </p:cNvSpPr>
          <p:nvPr>
            <p:ph type="sldImg"/>
          </p:nvPr>
        </p:nvSpPr>
        <p:spPr>
          <a:xfrm>
            <a:off x="685800" y="1143000"/>
            <a:ext cx="5486040" cy="3085920"/>
          </a:xfrm>
          <a:prstGeom prst="rect">
            <a:avLst/>
          </a:prstGeom>
          <a:ln w="0">
            <a:noFill/>
          </a:ln>
        </p:spPr>
      </p:sp>
      <p:sp>
        <p:nvSpPr>
          <p:cNvPr id="371"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2"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B15B739-3801-4EB9-990B-4E238FAE10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89026E-FB99-471A-AFA2-65DF2CBCE2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A0C77E8-5070-4C30-B662-F2CEA6F3EC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C58AE9F-E319-41EB-BC19-F0403F28B9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AB3D61-1F3D-4FE6-A05D-2B01FCA5DA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DEC6958-FAE8-46DA-86E6-6ECEC573E6A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CBEBD8B-A321-4A36-BD34-C65BB4CD5E6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7232ED-0BC2-4C5D-9038-24EB453DBE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ADEF28-05BF-46F9-A7F9-4C17DDFAC9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2BC420-9803-4738-B2EA-9C2669B145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17F913-D47C-46A1-B85C-85A95060AD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135F899B-74F7-46E7-B9BF-835AB1AFEF4C}"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A22ECEE4-FD85-4649-8130-C926E3D6AE3A}"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2.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7151023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教学培训融入人工智能技术</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教学培训融入人工智能技术</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人工智能技术在教学培训中的应用</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未来人工智能技术对教学培训的影响</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人工智能技术在企业培训中的应用</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人工智能技术在在线教育中的应用</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教学培训融入人工智能技术</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人工智能在教学中的应用</a:t>
            </a:r>
            <a:endParaRPr lang="en-US" sz="3600" b="0" strike="noStrike" spc="-1">
              <a:solidFill>
                <a:schemeClr val="dk1"/>
              </a:solidFill>
              <a:latin typeface="Arial"/>
            </a:endParaRPr>
          </a:p>
        </p:txBody>
      </p:sp>
      <p:sp>
        <p:nvSpPr>
          <p:cNvPr id="8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创造沉浸式学习环境</a:t>
            </a:r>
            <a:endParaRPr lang="en-US" sz="2000" b="0" strike="noStrike" spc="-1">
              <a:solidFill>
                <a:srgbClr val="000000"/>
              </a:solidFill>
              <a:latin typeface="Arial"/>
            </a:endParaRPr>
          </a:p>
        </p:txBody>
      </p:sp>
      <p:sp>
        <p:nvSpPr>
          <p:cNvPr id="8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智能教室</a:t>
            </a:r>
            <a:endParaRPr lang="en-US" sz="3000" b="0" strike="noStrike" spc="-1">
              <a:solidFill>
                <a:srgbClr val="000000"/>
              </a:solidFill>
              <a:latin typeface="Arial"/>
            </a:endParaRPr>
          </a:p>
        </p:txBody>
      </p:sp>
      <p:sp>
        <p:nvSpPr>
          <p:cNvPr id="8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辅助学生学习规划</a:t>
            </a:r>
            <a:endParaRPr lang="en-US" sz="2000" b="0" strike="noStrike" spc="-1">
              <a:solidFill>
                <a:srgbClr val="000000"/>
              </a:solidFill>
              <a:latin typeface="Arial"/>
            </a:endParaRPr>
          </a:p>
        </p:txBody>
      </p:sp>
      <p:sp>
        <p:nvSpPr>
          <p:cNvPr id="8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智能导师系统</a:t>
            </a:r>
            <a:endParaRPr lang="en-US" sz="3000" b="0" strike="noStrike" spc="-1">
              <a:solidFill>
                <a:srgbClr val="000000"/>
              </a:solidFill>
              <a:latin typeface="Arial"/>
            </a:endParaRPr>
          </a:p>
        </p:txBody>
      </p:sp>
      <p:sp>
        <p:nvSpPr>
          <p:cNvPr id="8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提供个性化学习推荐</a:t>
            </a:r>
            <a:endParaRPr lang="en-US" sz="2000" b="0" strike="noStrike" spc="-1">
              <a:solidFill>
                <a:srgbClr val="000000"/>
              </a:solidFill>
              <a:latin typeface="Arial"/>
            </a:endParaRPr>
          </a:p>
        </p:txBody>
      </p:sp>
      <p:sp>
        <p:nvSpPr>
          <p:cNvPr id="8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智能教学平台</a:t>
            </a:r>
            <a:endParaRPr lang="en-US" sz="3000" b="0" strike="noStrike" spc="-1">
              <a:solidFill>
                <a:srgbClr val="000000"/>
              </a:solidFill>
              <a:latin typeface="Arial"/>
            </a:endParaRPr>
          </a:p>
        </p:txBody>
      </p:sp>
      <p:sp>
        <p:nvSpPr>
          <p:cNvPr id="89"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教师角色变革</a:t>
            </a:r>
            <a:endParaRPr lang="en-US" sz="3500" b="0" strike="noStrike" spc="-1">
              <a:solidFill>
                <a:srgbClr val="000000"/>
              </a:solidFill>
              <a:latin typeface="Arial"/>
            </a:endParaRPr>
          </a:p>
        </p:txBody>
      </p:sp>
      <p:sp>
        <p:nvSpPr>
          <p:cNvPr id="9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随着人工智能技术的发展，教师的角色也发生了变革。教师需要不断学习、适应新技术，成为引领学生探索知识的引导者。新时代的教师素质要求也更高，需要具备更多跨学科、跨领域的能力。</a:t>
            </a:r>
            <a:endParaRPr lang="en-US" sz="2500" b="0" strike="noStrike" spc="-1">
              <a:solidFill>
                <a:srgbClr val="000000"/>
              </a:solidFill>
              <a:latin typeface="Arial"/>
            </a:endParaRPr>
          </a:p>
        </p:txBody>
      </p:sp>
      <p:sp>
        <p:nvSpPr>
          <p:cNvPr id="9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个性化教育的实现</a:t>
            </a:r>
            <a:endParaRPr lang="en-US" sz="2200" b="0" strike="noStrike" spc="-1">
              <a:solidFill>
                <a:srgbClr val="000000"/>
              </a:solidFill>
              <a:latin typeface="Arial"/>
            </a:endParaRPr>
          </a:p>
        </p:txBody>
      </p:sp>
      <p:sp>
        <p:nvSpPr>
          <p:cNvPr id="9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智能学习计划定制</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实时学习监控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个性化学习反馈</a:t>
            </a:r>
            <a:endParaRPr lang="en-US" sz="1500" b="0" strike="noStrike" spc="-1">
              <a:solidFill>
                <a:srgbClr val="000000"/>
              </a:solidFill>
              <a:latin typeface="Arial"/>
            </a:endParaRPr>
          </a:p>
        </p:txBody>
      </p:sp>
      <p:sp>
        <p:nvSpPr>
          <p:cNvPr id="9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9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人工智能对学生的影响</a:t>
            </a:r>
            <a:endParaRPr lang="en-US" sz="3600" b="0" strike="noStrike" spc="-1">
              <a:solidFill>
                <a:schemeClr val="dk1"/>
              </a:solidFill>
              <a:latin typeface="Arial"/>
            </a:endParaRPr>
          </a:p>
        </p:txBody>
      </p:sp>
      <p:sp>
        <p:nvSpPr>
          <p:cNvPr id="10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学生学习方式的改变</a:t>
            </a:r>
            <a:endParaRPr lang="en-US" sz="2200" b="0" strike="noStrike" spc="-1">
              <a:solidFill>
                <a:srgbClr val="000000"/>
              </a:solidFill>
              <a:latin typeface="Arial"/>
            </a:endParaRPr>
          </a:p>
        </p:txBody>
      </p:sp>
      <p:sp>
        <p:nvSpPr>
          <p:cNvPr id="10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个性化学习</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自主学习</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合作学习</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7"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教学培训和人工智能技术的关系</a:t>
            </a:r>
            <a:endParaRPr lang="en-US" sz="3600" b="0" strike="noStrike" spc="-1">
              <a:solidFill>
                <a:schemeClr val="dk1"/>
              </a:solidFill>
              <a:latin typeface="Arial"/>
            </a:endParaRPr>
          </a:p>
        </p:txBody>
      </p:sp>
      <p:sp>
        <p:nvSpPr>
          <p:cNvPr id="108"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利用智能系统辅助教学</a:t>
            </a:r>
            <a:endParaRPr lang="en-US" sz="1500" b="0" strike="noStrike" spc="-1">
              <a:solidFill>
                <a:srgbClr val="000000"/>
              </a:solidFill>
              <a:latin typeface="Arial"/>
            </a:endParaRPr>
          </a:p>
        </p:txBody>
      </p:sp>
      <p:sp>
        <p:nvSpPr>
          <p:cNvPr id="109"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提升教学效率</a:t>
            </a:r>
            <a:endParaRPr lang="en-US" sz="2200" b="0" strike="noStrike" spc="-1">
              <a:solidFill>
                <a:srgbClr val="000000"/>
              </a:solidFill>
              <a:latin typeface="Arial"/>
            </a:endParaRPr>
          </a:p>
        </p:txBody>
      </p:sp>
      <p:sp>
        <p:nvSpPr>
          <p:cNvPr id="110"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创造更丰富的教学资源</a:t>
            </a:r>
            <a:endParaRPr lang="en-US" sz="1500" b="0" strike="noStrike" spc="-1">
              <a:solidFill>
                <a:srgbClr val="000000"/>
              </a:solidFill>
              <a:latin typeface="Arial"/>
            </a:endParaRPr>
          </a:p>
        </p:txBody>
      </p:sp>
      <p:sp>
        <p:nvSpPr>
          <p:cNvPr id="111"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拓展教学边界</a:t>
            </a:r>
            <a:endParaRPr lang="en-US" sz="2200" b="0" strike="noStrike" spc="-1">
              <a:solidFill>
                <a:srgbClr val="000000"/>
              </a:solidFill>
              <a:latin typeface="Arial"/>
            </a:endParaRPr>
          </a:p>
        </p:txBody>
      </p:sp>
      <p:sp>
        <p:nvSpPr>
          <p:cNvPr id="112"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个性化教育满足不同学生需求</a:t>
            </a:r>
            <a:endParaRPr lang="en-US" sz="1500" b="0" strike="noStrike" spc="-1">
              <a:solidFill>
                <a:srgbClr val="000000"/>
              </a:solidFill>
              <a:latin typeface="Arial"/>
            </a:endParaRPr>
          </a:p>
        </p:txBody>
      </p:sp>
      <p:sp>
        <p:nvSpPr>
          <p:cNvPr id="113"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促进学生发展</a:t>
            </a:r>
            <a:endParaRPr lang="en-US" sz="2200" b="0" strike="noStrike" spc="-1">
              <a:solidFill>
                <a:srgbClr val="000000"/>
              </a:solidFill>
              <a:latin typeface="Arial"/>
            </a:endParaRPr>
          </a:p>
        </p:txBody>
      </p:sp>
      <p:sp>
        <p:nvSpPr>
          <p:cNvPr id="114"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5"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介绍本章内容</a:t>
            </a:r>
            <a:endParaRPr lang="en-US" sz="3600" b="0" strike="noStrike" spc="-1">
              <a:solidFill>
                <a:schemeClr val="dk1"/>
              </a:solidFill>
              <a:latin typeface="Arial"/>
            </a:endParaRPr>
          </a:p>
        </p:txBody>
      </p:sp>
      <p:sp>
        <p:nvSpPr>
          <p:cNvPr id="117"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本章将深入探讨教学培训融入人工智能技术的实践与发展。通过分析人工智能在教学中的应用、教师角色变革、人工智能对学生的影响等方面，探讨如何更好地运用人工智能技术促进教学培训的质量提升。</a:t>
            </a:r>
            <a:endParaRPr lang="en-US" sz="2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第二章 人工智能技术在教学培训中的应用</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教学内容的智能化处理</a:t>
            </a:r>
            <a:endParaRPr lang="en-US" sz="3500" b="0" strike="noStrike" spc="-1">
              <a:solidFill>
                <a:srgbClr val="000000"/>
              </a:solidFill>
              <a:latin typeface="Arial"/>
            </a:endParaRPr>
          </a:p>
        </p:txBody>
      </p:sp>
      <p:sp>
        <p:nvSpPr>
          <p:cNvPr id="12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在教学培训领域，人工智能技术的应用提供了课程知识点的智能提取和个性化课程推荐系统。这些智能化处理方式使得教学内容更加个性化、高效，帮助学生更好地掌握知识。</a:t>
            </a:r>
            <a:endParaRPr lang="en-US" sz="2500" b="0" strike="noStrike" spc="-1">
              <a:solidFill>
                <a:srgbClr val="000000"/>
              </a:solidFill>
              <a:latin typeface="Arial"/>
            </a:endParaRPr>
          </a:p>
        </p:txBody>
      </p:sp>
      <p:sp>
        <p:nvSpPr>
          <p:cNvPr id="12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学习过程的智能化监测</a:t>
            </a:r>
            <a:endParaRPr lang="en-US" sz="3600" b="0" strike="noStrike" spc="-1">
              <a:solidFill>
                <a:schemeClr val="dk1"/>
              </a:solidFill>
              <a:latin typeface="Arial"/>
            </a:endParaRPr>
          </a:p>
        </p:txBody>
      </p:sp>
      <p:sp>
        <p:nvSpPr>
          <p:cNvPr id="12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智能化监测学生学习行为</a:t>
            </a:r>
            <a:endParaRPr lang="en-US" sz="1500" b="0" strike="noStrike" spc="-1">
              <a:solidFill>
                <a:srgbClr val="000000"/>
              </a:solidFill>
              <a:latin typeface="Arial"/>
            </a:endParaRPr>
          </a:p>
        </p:txBody>
      </p:sp>
      <p:sp>
        <p:nvSpPr>
          <p:cNvPr id="12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学习行为分析</a:t>
            </a:r>
            <a:endParaRPr lang="en-US" sz="2200" b="0" strike="noStrike" spc="-1">
              <a:solidFill>
                <a:srgbClr val="000000"/>
              </a:solidFill>
              <a:latin typeface="Arial"/>
            </a:endParaRPr>
          </a:p>
        </p:txBody>
      </p:sp>
      <p:sp>
        <p:nvSpPr>
          <p:cNvPr id="12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自动批改学生作业</a:t>
            </a:r>
            <a:endParaRPr lang="en-US" sz="1500" b="0" strike="noStrike" spc="-1">
              <a:solidFill>
                <a:srgbClr val="000000"/>
              </a:solidFill>
              <a:latin typeface="Arial"/>
            </a:endParaRPr>
          </a:p>
        </p:txBody>
      </p:sp>
      <p:sp>
        <p:nvSpPr>
          <p:cNvPr id="12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智能化作业批改系统</a:t>
            </a:r>
            <a:endParaRPr lang="en-US" sz="2200" b="0" strike="noStrike" spc="-1">
              <a:solidFill>
                <a:srgbClr val="000000"/>
              </a:solidFill>
              <a:latin typeface="Arial"/>
            </a:endParaRPr>
          </a:p>
        </p:txBody>
      </p:sp>
      <p:sp>
        <p:nvSpPr>
          <p:cNvPr id="13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3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学习成绩分析</a:t>
            </a:r>
            <a:endParaRPr lang="en-US" sz="2200" b="0" strike="noStrike" spc="-1">
              <a:solidFill>
                <a:srgbClr val="000000"/>
              </a:solidFill>
              <a:latin typeface="Arial"/>
            </a:endParaRPr>
          </a:p>
        </p:txBody>
      </p:sp>
      <p:sp>
        <p:nvSpPr>
          <p:cNvPr id="13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数据统计</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成绩预测</a:t>
            </a:r>
            <a:endParaRPr lang="en-US" sz="1500" b="0" strike="noStrike" spc="-1">
              <a:solidFill>
                <a:srgbClr val="000000"/>
              </a:solidFill>
              <a:latin typeface="Arial"/>
            </a:endParaRPr>
          </a:p>
        </p:txBody>
      </p:sp>
      <p:sp>
        <p:nvSpPr>
          <p:cNvPr id="13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3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教学评估的智能化管理</a:t>
            </a:r>
            <a:endParaRPr lang="en-US" sz="3600" b="0" strike="noStrike" spc="-1">
              <a:solidFill>
                <a:schemeClr val="dk1"/>
              </a:solidFill>
              <a:latin typeface="Arial"/>
            </a:endParaRPr>
          </a:p>
        </p:txBody>
      </p:sp>
      <p:sp>
        <p:nvSpPr>
          <p:cNvPr id="14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智能考试系统</a:t>
            </a:r>
            <a:endParaRPr lang="en-US" sz="2200" b="0" strike="noStrike" spc="-1">
              <a:solidFill>
                <a:srgbClr val="000000"/>
              </a:solidFill>
              <a:latin typeface="Arial"/>
            </a:endParaRPr>
          </a:p>
        </p:txBody>
      </p:sp>
      <p:sp>
        <p:nvSpPr>
          <p:cNvPr id="14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智能出题</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自动阅卷</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7"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课堂教学的智能化改进</a:t>
            </a:r>
            <a:endParaRPr lang="en-US" sz="3600" b="0" strike="noStrike" spc="-1">
              <a:solidFill>
                <a:schemeClr val="dk1"/>
              </a:solidFill>
              <a:latin typeface="Arial"/>
            </a:endParaRPr>
          </a:p>
        </p:txBody>
      </p:sp>
      <p:sp>
        <p:nvSpPr>
          <p:cNvPr id="148"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根据学生需要调整教学方案</a:t>
            </a:r>
            <a:endParaRPr lang="en-US" sz="2000" b="0" strike="noStrike" spc="-1">
              <a:solidFill>
                <a:srgbClr val="000000"/>
              </a:solidFill>
              <a:latin typeface="Arial"/>
            </a:endParaRPr>
          </a:p>
        </p:txBody>
      </p:sp>
      <p:sp>
        <p:nvSpPr>
          <p:cNvPr id="149"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智能教学设计</a:t>
            </a:r>
            <a:endParaRPr lang="en-US" sz="3000" b="0" strike="noStrike" spc="-1">
              <a:solidFill>
                <a:srgbClr val="000000"/>
              </a:solidFill>
              <a:latin typeface="Arial"/>
            </a:endParaRPr>
          </a:p>
        </p:txBody>
      </p:sp>
      <p:sp>
        <p:nvSpPr>
          <p:cNvPr id="150"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1"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52"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5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4"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增强学生学习体验</a:t>
            </a:r>
            <a:endParaRPr lang="en-US" sz="2000" b="0" strike="noStrike" spc="-1">
              <a:solidFill>
                <a:srgbClr val="000000"/>
              </a:solidFill>
              <a:latin typeface="Arial"/>
            </a:endParaRPr>
          </a:p>
        </p:txBody>
      </p:sp>
      <p:sp>
        <p:nvSpPr>
          <p:cNvPr id="155"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虚拟现实技术应用</a:t>
            </a:r>
            <a:endParaRPr lang="en-US" sz="3000" b="0" strike="noStrike" spc="-1">
              <a:solidFill>
                <a:srgbClr val="000000"/>
              </a:solidFill>
              <a:latin typeface="Arial"/>
            </a:endParaRPr>
          </a:p>
        </p:txBody>
      </p:sp>
      <p:sp>
        <p:nvSpPr>
          <p:cNvPr id="156"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教学培训中的人工智能技术</a:t>
            </a:r>
            <a:endParaRPr lang="en-US" sz="3600" b="0" strike="noStrike" spc="-1">
              <a:solidFill>
                <a:schemeClr val="dk1"/>
              </a:solidFill>
              <a:latin typeface="Arial"/>
            </a:endParaRPr>
          </a:p>
        </p:txBody>
      </p:sp>
      <p:sp>
        <p:nvSpPr>
          <p:cNvPr id="15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人工智能技术在教学培训中的应用将有效提高教学效率，为学生提供更好的学习体验。通过智能化处理教学内容、监测学习过程、管理教学评估和改进课堂教学，可以实现更加个性化和高效的教学方式。</a:t>
            </a:r>
            <a:endParaRPr lang="en-US" sz="25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未来人工智能技术对教学培训的影响</a:t>
            </a:r>
            <a:endParaRPr lang="en-US" sz="3600" b="0" strike="noStrike" spc="-1">
              <a:solidFill>
                <a:schemeClr val="dk1"/>
              </a:solidFill>
              <a:latin typeface="Arial"/>
            </a:endParaRPr>
          </a:p>
        </p:txBody>
      </p:sp>
      <p:sp>
        <p:nvSpPr>
          <p:cNvPr id="16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人工智能技术对教学模式的冲击</a:t>
            </a:r>
            <a:endParaRPr lang="en-US" sz="3500" b="0" strike="noStrike" spc="-1">
              <a:solidFill>
                <a:srgbClr val="000000"/>
              </a:solidFill>
              <a:latin typeface="Arial"/>
            </a:endParaRPr>
          </a:p>
        </p:txBody>
      </p:sp>
      <p:sp>
        <p:nvSpPr>
          <p:cNvPr id="16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随着人工智能技术的不断发展，传统的教学模式正在受到前所未有的挑战。人工智能的智能化教学系统可以根据学生个体特征，智能匹配教学内容，提高教学效果。</a:t>
            </a:r>
            <a:endParaRPr lang="en-US" sz="2500" b="0" strike="noStrike" spc="-1">
              <a:solidFill>
                <a:srgbClr val="000000"/>
              </a:solidFill>
              <a:latin typeface="Arial"/>
            </a:endParaRPr>
          </a:p>
        </p:txBody>
      </p:sp>
      <p:sp>
        <p:nvSpPr>
          <p:cNvPr id="16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教学培训行业未来发展趋势</a:t>
            </a:r>
            <a:endParaRPr lang="en-US" sz="3600" b="0" strike="noStrike" spc="-1">
              <a:solidFill>
                <a:schemeClr val="dk1"/>
              </a:solidFill>
              <a:latin typeface="Arial"/>
            </a:endParaRPr>
          </a:p>
        </p:txBody>
      </p:sp>
      <p:sp>
        <p:nvSpPr>
          <p:cNvPr id="16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弥补传统教学不足</a:t>
            </a:r>
            <a:endParaRPr lang="en-US" sz="1500" b="0" strike="noStrike" spc="-1">
              <a:solidFill>
                <a:srgbClr val="000000"/>
              </a:solidFill>
              <a:latin typeface="Arial"/>
            </a:endParaRPr>
          </a:p>
        </p:txBody>
      </p:sp>
      <p:sp>
        <p:nvSpPr>
          <p:cNvPr id="16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在线教育</a:t>
            </a:r>
            <a:endParaRPr lang="en-US" sz="2200" b="0" strike="noStrike" spc="-1">
              <a:solidFill>
                <a:srgbClr val="000000"/>
              </a:solidFill>
              <a:latin typeface="Arial"/>
            </a:endParaRPr>
          </a:p>
        </p:txBody>
      </p:sp>
      <p:sp>
        <p:nvSpPr>
          <p:cNvPr id="16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根据学生特点定制教学</a:t>
            </a:r>
            <a:endParaRPr lang="en-US" sz="1500" b="0" strike="noStrike" spc="-1">
              <a:solidFill>
                <a:srgbClr val="000000"/>
              </a:solidFill>
              <a:latin typeface="Arial"/>
            </a:endParaRPr>
          </a:p>
        </p:txBody>
      </p:sp>
      <p:sp>
        <p:nvSpPr>
          <p:cNvPr id="17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个性化教学</a:t>
            </a:r>
            <a:endParaRPr lang="en-US" sz="2200" b="0" strike="noStrike" spc="-1">
              <a:solidFill>
                <a:srgbClr val="000000"/>
              </a:solidFill>
              <a:latin typeface="Arial"/>
            </a:endParaRPr>
          </a:p>
        </p:txBody>
      </p:sp>
      <p:sp>
        <p:nvSpPr>
          <p:cNvPr id="17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提供即时反馈</a:t>
            </a:r>
            <a:endParaRPr lang="en-US" sz="1500" b="0" strike="noStrike" spc="-1">
              <a:solidFill>
                <a:srgbClr val="000000"/>
              </a:solidFill>
              <a:latin typeface="Arial"/>
            </a:endParaRPr>
          </a:p>
        </p:txBody>
      </p:sp>
      <p:sp>
        <p:nvSpPr>
          <p:cNvPr id="17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智能教学助手</a:t>
            </a:r>
            <a:endParaRPr lang="en-US" sz="2200" b="0" strike="noStrike" spc="-1">
              <a:solidFill>
                <a:srgbClr val="000000"/>
              </a:solidFill>
              <a:latin typeface="Arial"/>
            </a:endParaRPr>
          </a:p>
        </p:txBody>
      </p:sp>
      <p:sp>
        <p:nvSpPr>
          <p:cNvPr id="17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大数据在教育中的应用</a:t>
            </a:r>
            <a:endParaRPr lang="en-US" sz="3600" b="0" strike="noStrike" spc="-1">
              <a:solidFill>
                <a:schemeClr val="dk1"/>
              </a:solidFill>
              <a:latin typeface="Arial"/>
            </a:endParaRPr>
          </a:p>
        </p:txBody>
      </p:sp>
      <p:sp>
        <p:nvSpPr>
          <p:cNvPr id="17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帮助教师了解学生学习状况</a:t>
            </a:r>
            <a:endParaRPr lang="en-US" sz="1500" b="0" strike="noStrike" spc="-1">
              <a:solidFill>
                <a:srgbClr val="000000"/>
              </a:solidFill>
              <a:latin typeface="Arial"/>
            </a:endParaRPr>
          </a:p>
        </p:txBody>
      </p:sp>
      <p:sp>
        <p:nvSpPr>
          <p:cNvPr id="17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学习数据分析</a:t>
            </a:r>
            <a:endParaRPr lang="en-US" sz="2200" b="0" strike="noStrike" spc="-1">
              <a:solidFill>
                <a:srgbClr val="000000"/>
              </a:solidFill>
              <a:latin typeface="Arial"/>
            </a:endParaRPr>
          </a:p>
        </p:txBody>
      </p:sp>
      <p:sp>
        <p:nvSpPr>
          <p:cNvPr id="17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根据数据调整课程内容</a:t>
            </a:r>
            <a:endParaRPr lang="en-US" sz="1500" b="0" strike="noStrike" spc="-1">
              <a:solidFill>
                <a:srgbClr val="000000"/>
              </a:solidFill>
              <a:latin typeface="Arial"/>
            </a:endParaRPr>
          </a:p>
        </p:txBody>
      </p:sp>
      <p:sp>
        <p:nvSpPr>
          <p:cNvPr id="17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课程优化</a:t>
            </a:r>
            <a:endParaRPr lang="en-US" sz="2200" b="0" strike="noStrike" spc="-1">
              <a:solidFill>
                <a:srgbClr val="000000"/>
              </a:solidFill>
              <a:latin typeface="Arial"/>
            </a:endParaRPr>
          </a:p>
        </p:txBody>
      </p:sp>
      <p:sp>
        <p:nvSpPr>
          <p:cNvPr id="18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根据学生兴趣推荐学习资源</a:t>
            </a:r>
            <a:endParaRPr lang="en-US" sz="1500" b="0" strike="noStrike" spc="-1">
              <a:solidFill>
                <a:srgbClr val="000000"/>
              </a:solidFill>
              <a:latin typeface="Arial"/>
            </a:endParaRPr>
          </a:p>
        </p:txBody>
      </p:sp>
      <p:sp>
        <p:nvSpPr>
          <p:cNvPr id="18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个性化推荐</a:t>
            </a:r>
            <a:endParaRPr lang="en-US" sz="2200" b="0" strike="noStrike" spc="-1">
              <a:solidFill>
                <a:srgbClr val="000000"/>
              </a:solidFill>
              <a:latin typeface="Arial"/>
            </a:endParaRPr>
          </a:p>
        </p:txBody>
      </p:sp>
      <p:sp>
        <p:nvSpPr>
          <p:cNvPr id="18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人工智能技术带来的全球教育合作</a:t>
            </a:r>
            <a:endParaRPr lang="en-US" sz="3600" b="0" strike="noStrike" spc="-1">
              <a:solidFill>
                <a:schemeClr val="dk1"/>
              </a:solidFill>
              <a:latin typeface="Arial"/>
            </a:endParaRPr>
          </a:p>
        </p:txBody>
      </p:sp>
      <p:sp>
        <p:nvSpPr>
          <p:cNvPr id="18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弥合国与国之间的教育差距</a:t>
            </a:r>
            <a:endParaRPr lang="en-US" sz="2000" b="0" strike="noStrike" spc="-1">
              <a:solidFill>
                <a:srgbClr val="000000"/>
              </a:solidFill>
              <a:latin typeface="Arial"/>
            </a:endParaRPr>
          </a:p>
        </p:txBody>
      </p:sp>
      <p:sp>
        <p:nvSpPr>
          <p:cNvPr id="18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跨国远程教学</a:t>
            </a:r>
            <a:endParaRPr lang="en-US" sz="3000" b="0" strike="noStrike" spc="-1">
              <a:solidFill>
                <a:srgbClr val="000000"/>
              </a:solidFill>
              <a:latin typeface="Arial"/>
            </a:endParaRPr>
          </a:p>
        </p:txBody>
      </p:sp>
      <p:sp>
        <p:nvSpPr>
          <p:cNvPr id="18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9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9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促进不同文化间的教育交流</a:t>
            </a:r>
            <a:endParaRPr lang="en-US" sz="2000" b="0" strike="noStrike" spc="-1">
              <a:solidFill>
                <a:srgbClr val="000000"/>
              </a:solidFill>
              <a:latin typeface="Arial"/>
            </a:endParaRPr>
          </a:p>
        </p:txBody>
      </p:sp>
      <p:sp>
        <p:nvSpPr>
          <p:cNvPr id="19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文化交流</a:t>
            </a:r>
            <a:endParaRPr lang="en-US" sz="3000" b="0" strike="noStrike" spc="-1">
              <a:solidFill>
                <a:srgbClr val="000000"/>
              </a:solidFill>
              <a:latin typeface="Arial"/>
            </a:endParaRPr>
          </a:p>
        </p:txBody>
      </p:sp>
      <p:sp>
        <p:nvSpPr>
          <p:cNvPr id="193"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与人类教育的关系</a:t>
            </a:r>
            <a:endParaRPr lang="en-US" sz="2200" b="0" strike="noStrike" spc="-1">
              <a:solidFill>
                <a:srgbClr val="000000"/>
              </a:solidFill>
              <a:latin typeface="Arial"/>
            </a:endParaRPr>
          </a:p>
        </p:txBody>
      </p:sp>
      <p:sp>
        <p:nvSpPr>
          <p:cNvPr id="19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人工智能技术辅助人类教育</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提高教学效率</a:t>
            </a:r>
            <a:endParaRPr lang="en-US" sz="1500" b="0" strike="noStrike" spc="-1">
              <a:solidFill>
                <a:srgbClr val="000000"/>
              </a:solidFill>
              <a:latin typeface="Arial"/>
            </a:endParaRPr>
          </a:p>
        </p:txBody>
      </p:sp>
      <p:sp>
        <p:nvSpPr>
          <p:cNvPr id="19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9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0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20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0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人工智能技术的教学理念</a:t>
            </a:r>
            <a:endParaRPr lang="en-US" sz="3600" b="0" strike="noStrike" spc="-1">
              <a:solidFill>
                <a:schemeClr val="dk1"/>
              </a:solidFill>
              <a:latin typeface="Arial"/>
            </a:endParaRPr>
          </a:p>
        </p:txBody>
      </p:sp>
      <p:sp>
        <p:nvSpPr>
          <p:cNvPr id="20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未来教学</a:t>
            </a:r>
            <a:endParaRPr lang="en-US" sz="2200" b="0" strike="noStrike" spc="-1">
              <a:solidFill>
                <a:srgbClr val="000000"/>
              </a:solidFill>
              <a:latin typeface="Arial"/>
            </a:endParaRPr>
          </a:p>
        </p:txBody>
      </p:sp>
      <p:sp>
        <p:nvSpPr>
          <p:cNvPr id="20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强调个性化教育</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注重全面发展</a:t>
            </a:r>
            <a:endParaRPr lang="en-US" sz="15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人工智能与教学的结合</a:t>
            </a:r>
            <a:endParaRPr lang="en-US" sz="3600" b="0" strike="noStrike" spc="-1">
              <a:solidFill>
                <a:schemeClr val="dk1"/>
              </a:solidFill>
              <a:latin typeface="Arial"/>
            </a:endParaRPr>
          </a:p>
        </p:txBody>
      </p:sp>
      <p:sp>
        <p:nvSpPr>
          <p:cNvPr id="20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人工智能技术在教学领域的应用越来越广泛，智能教育工具、智能辅助教学系统等技术的出现，正在改变传统教学模式，提升教学效果和学习体验。人工智能技术的不断创新将进一步推动教学培训行业的发展，助力教育事业的进步。</a:t>
            </a:r>
            <a:endParaRPr lang="en-US" sz="25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https://d.book118.com/587151023011006055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137</Paragraphs>
  <Slides>22</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教学培训融入人工智能技术</vt:lpstr>
      <vt:lpstr>目录</vt:lpstr>
      <vt:lpstr>第1章 教学培训融入人工智能技术</vt:lpstr>
      <vt:lpstr>人工智能在教学中的应用</vt:lpstr>
      <vt:lpstr> </vt:lpstr>
      <vt:lpstr>人工智能对学生的影响</vt:lpstr>
      <vt:lpstr>教学培训和人工智能技术的关系</vt:lpstr>
      <vt:lpstr>介绍本章内容</vt:lpstr>
      <vt:lpstr>第二章 人工智能技术在教学培训中的应用</vt:lpstr>
      <vt:lpstr> </vt:lpstr>
      <vt:lpstr>学习过程的智能化监测</vt:lpstr>
      <vt:lpstr>教学评估的智能化管理</vt:lpstr>
      <vt:lpstr>课堂教学的智能化改进</vt:lpstr>
      <vt:lpstr>教学培训中的人工智能技术</vt:lpstr>
      <vt:lpstr>第3章 未来人工智能技术对教学培训的影响</vt:lpstr>
      <vt:lpstr> </vt:lpstr>
      <vt:lpstr>教学培训行业未来发展趋势</vt:lpstr>
      <vt:lpstr>大数据在教育中的应用</vt:lpstr>
      <vt:lpstr>人工智能技术带来的全球教育合作</vt:lpstr>
      <vt:lpstr>人工智能技术的教学理念</vt:lpstr>
      <vt:lpstr>人工智能与教学的结合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2024-09-29T14:34:07.233</cp:lastPrinted>
  <dcterms:created xsi:type="dcterms:W3CDTF">2024-09-29T06:34:07Z</dcterms:created>
  <dcterms:modified xsi:type="dcterms:W3CDTF">2024-09-29T06:34:09Z</dcterms:modified>
</cp:coreProperties>
</file>