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B7C2CC1-05C6-42F2-97A2-977042EE45D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51212C8-1C8E-4CC5-BA8A-7F628159588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C7C0102-DA5A-49ED-86DA-7302B3BF7ED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BAF2671-D236-4ECF-8CC2-5E72329E706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8D17DEC-761F-49C3-9647-7EDCB9D34FE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A49E6CC-66B9-44B2-97AD-BB5553028A7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3AB411C-605C-4D5E-8FC7-9505A74BD05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CF4527F-FC0A-4E2B-9282-FAEA9098E15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631247C-5C0B-43B9-B4D6-3E56D19C9FB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BF9C401-B08E-4EDB-B500-BCDAB39A75C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7CC9FBF-C64B-4808-A4B6-70BB300EAA7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8716304216600602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5414013"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143890"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05345" y="1888367"/>
            <a:ext cx="6102379" cy="1959893"/>
          </a:xfrm>
          <a:prstGeom prst="rect">
            <a:avLst/>
          </a:prstGeom>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5175" b="1">
                <a:solidFill>
                  <a:srgbClr val="FFFFFF">
                    <a:alpha val="100000"/>
                  </a:srgbClr>
                </a:solidFill>
                <a:latin typeface="Microsoft Yahei"/>
                <a:ea typeface="Microsoft Yahei"/>
                <a:cs typeface="Microsoft Yahei"/>
              </a:rPr>
              <a:t>《非接触式测温》课件</a:t>
            </a:r>
            <a:endParaRPr lang="en-US" sz="1100"/>
          </a:p>
        </p:txBody>
      </p:sp>
      <p:sp>
        <p:nvSpPr>
          <p:cNvPr id="7" name="Freeform 7"/>
          <p:cNvSpPr/>
          <p:nvPr/>
        </p:nvSpPr>
        <p:spPr>
          <a:xfrm>
            <a:off x="5516758" y="4281221"/>
            <a:ext cx="243840" cy="243840"/>
          </a:xfrm>
          <a:custGeom>
            <a:rect l="l" t="t" r="r" b="b"/>
            <a:pathLst>
              <a:path w="304800" h="304800">
                <a:moveTo>
                  <a:pt x="257175" y="0"/>
                </a:moveTo>
                <a:cubicBezTo>
                  <a:pt x="283474" y="0"/>
                  <a:pt x="304800" y="21326"/>
                  <a:pt x="304800" y="47625"/>
                </a:cubicBezTo>
                <a:cubicBezTo>
                  <a:pt x="304800" y="58350"/>
                  <a:pt x="301257" y="68237"/>
                  <a:pt x="295275" y="76200"/>
                </a:cubicBezTo>
                <a:lnTo>
                  <a:pt x="276225" y="95250"/>
                </a:lnTo>
                <a:lnTo>
                  <a:pt x="209550" y="28575"/>
                </a:lnTo>
                <a:lnTo>
                  <a:pt x="228600" y="9525"/>
                </a:lnTo>
                <a:cubicBezTo>
                  <a:pt x="236563" y="3543"/>
                  <a:pt x="246450" y="0"/>
                  <a:pt x="257175" y="0"/>
                </a:cubicBezTo>
                <a:close/>
                <a:moveTo>
                  <a:pt x="19050" y="219075"/>
                </a:moveTo>
                <a:lnTo>
                  <a:pt x="0" y="304800"/>
                </a:lnTo>
                <a:lnTo>
                  <a:pt x="85725" y="285750"/>
                </a:lnTo>
                <a:lnTo>
                  <a:pt x="261938" y="109538"/>
                </a:lnTo>
                <a:lnTo>
                  <a:pt x="195263" y="42863"/>
                </a:lnTo>
                <a:lnTo>
                  <a:pt x="19050" y="219075"/>
                </a:lnTo>
                <a:close/>
                <a:moveTo>
                  <a:pt x="212998" y="108223"/>
                </a:moveTo>
                <a:lnTo>
                  <a:pt x="79648" y="241573"/>
                </a:lnTo>
                <a:lnTo>
                  <a:pt x="63227" y="225152"/>
                </a:lnTo>
                <a:lnTo>
                  <a:pt x="196577" y="91802"/>
                </a:lnTo>
                <a:lnTo>
                  <a:pt x="212998" y="108223"/>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265810" y="4278450"/>
            <a:ext cx="243840" cy="243840"/>
          </a:xfrm>
          <a:custGeom>
            <a:rect l="l" t="t" r="r" b="b"/>
            <a:pathLst>
              <a:path w="304800" h="304800">
                <a:moveTo>
                  <a:pt x="0" y="0"/>
                </a:moveTo>
                <a:lnTo>
                  <a:pt x="304800" y="152400"/>
                </a:lnTo>
                <a:lnTo>
                  <a:pt x="0" y="304800"/>
                </a:lnTo>
                <a:lnTo>
                  <a:pt x="0" y="0"/>
                </a:lnTo>
                <a:close/>
                <a:moveTo>
                  <a:pt x="0" y="121920"/>
                </a:moveTo>
                <a:lnTo>
                  <a:pt x="0" y="182880"/>
                </a:lnTo>
                <a:lnTo>
                  <a:pt x="152400" y="152400"/>
                </a:lnTo>
                <a:lnTo>
                  <a:pt x="0" y="12192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0" y="8128"/>
            <a:ext cx="2682240" cy="685190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1416406" y="2474265"/>
            <a:ext cx="2531669" cy="1919630"/>
            <a:chOff x="1416406" y="2474265"/>
            <a:chExt cx="2531669" cy="1919630"/>
          </a:xfrm>
        </p:grpSpPr>
        <p:sp>
          <p:nvSpPr>
            <p:cNvPr id="4" name="AutoShape 4"/>
            <p:cNvSpPr/>
            <p:nvPr/>
          </p:nvSpPr>
          <p:spPr>
            <a:xfrm>
              <a:off x="1722425" y="2474265"/>
              <a:ext cx="1919630" cy="191963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416406" y="2921955"/>
              <a:ext cx="2531669" cy="859536"/>
            </a:xfrm>
            <a:prstGeom prst="rect">
              <a:avLst/>
            </a:prstGeom>
          </p:spPr>
          <p:txBody>
            <a:bodyPr vert="horz" wrap="square" lIns="85725" tIns="38100" rIns="85725" bIns="3810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075">
                  <a:solidFill>
                    <a:srgbClr val="FFFFFF">
                      <a:alpha val="100000"/>
                    </a:srgbClr>
                  </a:solidFill>
                  <a:latin typeface="Microsoft Yahei"/>
                  <a:ea typeface="Microsoft Yahei"/>
                  <a:cs typeface="Microsoft Yahei"/>
                </a:rPr>
                <a:t>目录</a:t>
              </a:r>
            </a:p>
          </p:txBody>
        </p:sp>
      </p:grpSp>
      <p:sp>
        <p:nvSpPr>
          <p:cNvPr id="6" name="AutoShape 6"/>
          <p:cNvSpPr/>
          <p:nvPr/>
        </p:nvSpPr>
        <p:spPr>
          <a:xfrm>
            <a:off x="5638202" y="869785"/>
            <a:ext cx="5117446" cy="5118431"/>
          </a:xfrm>
          <a:prstGeom prst="rect">
            <a:avLst/>
          </a:prstGeom>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50000"/>
              </a:lnSpc>
              <a:spcBef>
                <a:spcPts val="450"/>
              </a:spcBef>
              <a:buFont typeface="Arial"/>
              <a:buChar char="•"/>
              <a:defRPr/>
            </a:pPr>
            <a:r>
              <a:rPr lang="en-US" sz="2400" b="1">
                <a:solidFill>
                  <a:srgbClr val="2C3F55">
                    <a:alpha val="100000"/>
                  </a:srgbClr>
                </a:solidFill>
                <a:latin typeface="Microsoft Yahei"/>
                <a:ea typeface="Microsoft Yahei"/>
                <a:cs typeface="Microsoft Yahei"/>
              </a:rPr>
              <a:t>非接触式测温技术简介</a:t>
            </a:r>
            <a:endParaRPr lang="en-US" sz="1100"/>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非接触式测温技术的工作原理</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非接触式测温技术的实际应用</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非接触式测温技术的挑战与解决方案</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非接触式测温技术的未来发展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非接触式测温技术简介</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01</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7969" b="17969"/>
          <a:stretch>
            <a:fillRect/>
          </a:stretch>
        </p:blipFill>
        <p:spPr>
          <a:xfrm>
            <a:off x="1040081" y="1665908"/>
            <a:ext cx="5058967" cy="2163307"/>
          </a:xfrm>
          <a:prstGeom prst="rect">
            <a:avLst/>
          </a:prstGeom>
        </p:spPr>
      </p:pic>
      <p:pic>
        <p:nvPicPr>
          <p:cNvPr id="3" name="Picture 3"/>
          <p:cNvPicPr>
            <a:picLocks noChangeAspect="1"/>
          </p:cNvPicPr>
          <p:nvPr/>
        </p:nvPicPr>
        <p:blipFill>
          <a:blip r:embed="rId3"/>
          <a:srcRect t="17929" b="17929"/>
          <a:stretch>
            <a:fillRect/>
          </a:stretch>
        </p:blipFill>
        <p:spPr>
          <a:xfrm>
            <a:off x="6099049" y="3829217"/>
            <a:ext cx="5058967" cy="2163307"/>
          </a:xfrm>
          <a:prstGeom prst="rect">
            <a:avLst/>
          </a:prstGeom>
        </p:spPr>
      </p:pic>
      <p:grpSp>
        <p:nvGrpSpPr>
          <p:cNvPr id="4" name="Group 4"/>
          <p:cNvGrpSpPr/>
          <p:nvPr/>
        </p:nvGrpSpPr>
        <p:grpSpPr>
          <a:xfrm>
            <a:off x="6099048" y="1666037"/>
            <a:ext cx="5058949" cy="2163348"/>
            <a:chOff x="6099048" y="1666037"/>
            <a:chExt cx="5058949" cy="2163348"/>
          </a:xfrm>
        </p:grpSpPr>
        <p:sp>
          <p:nvSpPr>
            <p:cNvPr id="5" name="AutoShape 5"/>
            <p:cNvSpPr/>
            <p:nvPr/>
          </p:nvSpPr>
          <p:spPr>
            <a:xfrm>
              <a:off x="6099048" y="1666037"/>
              <a:ext cx="5058949" cy="2163348"/>
            </a:xfrm>
            <a:prstGeom prst="rect">
              <a:avLst/>
            </a:prstGeom>
            <a:solidFill>
              <a:srgbClr val="828181">
                <a:alpha val="4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40100" y="3829263"/>
            <a:ext cx="5058949" cy="2163348"/>
            <a:chOff x="1040100" y="3829263"/>
            <a:chExt cx="5058949" cy="2163348"/>
          </a:xfrm>
        </p:grpSpPr>
        <p:sp>
          <p:nvSpPr>
            <p:cNvPr id="7" name="AutoShape 7"/>
            <p:cNvSpPr/>
            <p:nvPr/>
          </p:nvSpPr>
          <p:spPr>
            <a:xfrm>
              <a:off x="1040100" y="3829263"/>
              <a:ext cx="5058949" cy="2163348"/>
            </a:xfrm>
            <a:prstGeom prst="rect">
              <a:avLst/>
            </a:prstGeom>
            <a:solidFill>
              <a:srgbClr val="828181">
                <a:alpha val="4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8" name="AutoShape 8"/>
          <p:cNvSpPr/>
          <p:nvPr/>
        </p:nvSpPr>
        <p:spPr>
          <a:xfrm>
            <a:off x="1199338" y="3902273"/>
            <a:ext cx="4740456"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原理</a:t>
            </a:r>
            <a:endParaRPr lang="en-US" sz="1100"/>
          </a:p>
        </p:txBody>
      </p:sp>
      <p:sp>
        <p:nvSpPr>
          <p:cNvPr id="9" name="AutoShape 9"/>
          <p:cNvSpPr/>
          <p:nvPr/>
        </p:nvSpPr>
        <p:spPr>
          <a:xfrm>
            <a:off x="1199338" y="4309545"/>
            <a:ext cx="4740456" cy="1610282"/>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非接触式测温技术通常基于红外辐射原理，利用物体发射的红外辐射能量来测量温度。通过测量物体发射的红外辐射与周围环境温度的关系，可以推算出物体的表面温度。</a:t>
            </a:r>
            <a:endParaRPr lang="en-US" sz="1100"/>
          </a:p>
        </p:txBody>
      </p:sp>
      <p:sp>
        <p:nvSpPr>
          <p:cNvPr id="10" name="AutoShape 10"/>
          <p:cNvSpPr/>
          <p:nvPr/>
        </p:nvSpPr>
        <p:spPr>
          <a:xfrm>
            <a:off x="6258305" y="1738966"/>
            <a:ext cx="4740456"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定义</a:t>
            </a:r>
            <a:endParaRPr lang="en-US" sz="1100"/>
          </a:p>
        </p:txBody>
      </p:sp>
      <p:sp>
        <p:nvSpPr>
          <p:cNvPr id="11" name="AutoShape 11"/>
          <p:cNvSpPr/>
          <p:nvPr/>
        </p:nvSpPr>
        <p:spPr>
          <a:xfrm>
            <a:off x="6258305" y="2146237"/>
            <a:ext cx="4740456" cy="1610282"/>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2">
                    <a:alpha val="100000"/>
                  </a:schemeClr>
                </a:solidFill>
                <a:latin typeface="Microsoft Yahei"/>
                <a:ea typeface="Microsoft Yahei"/>
                <a:cs typeface="Microsoft Yahei"/>
              </a:rPr>
              <a:t>非接触式测温技术是指通过传感器和测量方法，在不需要直接接触被测物体的情况下，测量其表面温度的技术。</a:t>
            </a:r>
            <a:endParaRPr lang="en-US" sz="1100"/>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定义与原理</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0" r="-100"/>
          </a:stretch>
        </a:blipFill>
      </p:bgPr>
    </p:bg>
    <p:spTree>
      <p:nvGrpSpPr>
        <p:cNvPr id="1" name=""/>
        <p:cNvGrpSpPr/>
        <p:nvPr/>
      </p:nvGrpSpPr>
      <p:grpSpPr>
        <a:xfrm>
          <a:off x="0" y="0"/>
          <a:ext cx="0" cy="0"/>
        </a:xfrm>
      </p:grpSpPr>
      <p:sp>
        <p:nvSpPr>
          <p:cNvPr id="2" name="AutoShape 2"/>
          <p:cNvSpPr/>
          <p:nvPr/>
        </p:nvSpPr>
        <p:spPr>
          <a:xfrm>
            <a:off x="1996051" y="2418153"/>
            <a:ext cx="4102999" cy="2920344"/>
          </a:xfrm>
          <a:prstGeom prst="frame">
            <a:avLst>
              <a:gd name="adj1" fmla="val 1535"/>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srcRect t="17350" b="17350"/>
          <a:stretch>
            <a:fillRect/>
          </a:stretch>
        </p:blipFill>
        <p:spPr>
          <a:xfrm>
            <a:off x="1204668" y="1898647"/>
            <a:ext cx="4472212" cy="2920343"/>
          </a:xfrm>
          <a:prstGeom prst="rect">
            <a:avLst/>
          </a:prstGeom>
          <a:effectLst>
            <a:outerShdw blurRad="63500">
              <a:srgbClr val="000000">
                <a:alpha val="40000"/>
              </a:srgbClr>
            </a:outerShdw>
          </a:effectLst>
        </p:spPr>
      </p:pic>
      <p:sp>
        <p:nvSpPr>
          <p:cNvPr id="4" name="AutoShape 4"/>
          <p:cNvSpPr/>
          <p:nvPr/>
        </p:nvSpPr>
        <p:spPr>
          <a:xfrm>
            <a:off x="8529912" y="2090440"/>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8555446" y="2167006"/>
            <a:ext cx="390525"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01</a:t>
            </a:r>
          </a:p>
        </p:txBody>
      </p:sp>
      <p:sp>
        <p:nvSpPr>
          <p:cNvPr id="6" name="AutoShape 6"/>
          <p:cNvSpPr/>
          <p:nvPr/>
        </p:nvSpPr>
        <p:spPr>
          <a:xfrm>
            <a:off x="8529912" y="4048338"/>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8531634" y="4134414"/>
            <a:ext cx="438150" cy="295275"/>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425">
                <a:solidFill>
                  <a:srgbClr val="FFFFFF">
                    <a:alpha val="100000"/>
                  </a:srgbClr>
                </a:solidFill>
                <a:latin typeface="Microsoft Yahei"/>
                <a:ea typeface="Microsoft Yahei"/>
                <a:cs typeface="Microsoft Yahei"/>
              </a:rPr>
              <a:t>02</a:t>
            </a:r>
          </a:p>
        </p:txBody>
      </p:sp>
      <p:sp>
        <p:nvSpPr>
          <p:cNvPr id="8" name="AutoShape 8"/>
          <p:cNvSpPr/>
          <p:nvPr/>
        </p:nvSpPr>
        <p:spPr>
          <a:xfrm>
            <a:off x="6612352" y="2531996"/>
            <a:ext cx="4276714"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chemeClr val="accent1">
                    <a:alpha val="100000"/>
                  </a:schemeClr>
                </a:solidFill>
                <a:latin typeface="Microsoft Yahei"/>
                <a:ea typeface="Microsoft Yahei"/>
                <a:cs typeface="Microsoft Yahei"/>
              </a:rPr>
              <a:t>常见类型</a:t>
            </a:r>
            <a:endParaRPr lang="en-US" sz="1100"/>
          </a:p>
        </p:txBody>
      </p:sp>
      <p:sp>
        <p:nvSpPr>
          <p:cNvPr id="9" name="AutoShape 9"/>
          <p:cNvSpPr/>
          <p:nvPr/>
        </p:nvSpPr>
        <p:spPr>
          <a:xfrm>
            <a:off x="6612352" y="2883800"/>
            <a:ext cx="4276714" cy="968645"/>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alpha val="100000"/>
                  </a:schemeClr>
                </a:solidFill>
                <a:latin typeface="Microsoft Yahei"/>
                <a:ea typeface="Microsoft Yahei"/>
                <a:cs typeface="Microsoft Yahei"/>
              </a:rPr>
              <a:t>红外测温、光谱分析测温、激光测温等。</a:t>
            </a:r>
            <a:endParaRPr lang="en-US" sz="1100"/>
          </a:p>
        </p:txBody>
      </p:sp>
      <p:sp>
        <p:nvSpPr>
          <p:cNvPr id="10" name="AutoShape 10"/>
          <p:cNvSpPr/>
          <p:nvPr/>
        </p:nvSpPr>
        <p:spPr>
          <a:xfrm>
            <a:off x="6612352" y="4489877"/>
            <a:ext cx="4276714"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chemeClr val="accent1">
                    <a:alpha val="100000"/>
                  </a:schemeClr>
                </a:solidFill>
                <a:latin typeface="Microsoft Yahei"/>
                <a:ea typeface="Microsoft Yahei"/>
                <a:cs typeface="Microsoft Yahei"/>
              </a:rPr>
              <a:t>应用领域</a:t>
            </a:r>
            <a:endParaRPr lang="en-US" sz="1100"/>
          </a:p>
        </p:txBody>
      </p:sp>
      <p:sp>
        <p:nvSpPr>
          <p:cNvPr id="11" name="AutoShape 11"/>
          <p:cNvSpPr/>
          <p:nvPr/>
        </p:nvSpPr>
        <p:spPr>
          <a:xfrm>
            <a:off x="6612352" y="4841681"/>
            <a:ext cx="4276714" cy="968645"/>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alpha val="100000"/>
                  </a:schemeClr>
                </a:solidFill>
                <a:latin typeface="Microsoft Yahei"/>
                <a:ea typeface="Microsoft Yahei"/>
                <a:cs typeface="Microsoft Yahei"/>
              </a:rPr>
              <a:t>非接触式测温技术在医疗、工业、科研等领域广泛应用，如人体测温、设备监测、环境监测等。</a:t>
            </a:r>
            <a:endParaRPr lang="en-US" sz="1100"/>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常见类型及应用领域</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1167764" y="1600641"/>
            <a:ext cx="9862567" cy="409766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127391" y="2241399"/>
            <a:ext cx="8135183" cy="1244966"/>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500">
                <a:solidFill>
                  <a:srgbClr val="FFFFFF">
                    <a:alpha val="100000"/>
                  </a:srgbClr>
                </a:solidFill>
                <a:latin typeface="Microsoft Yahei"/>
                <a:ea typeface="Microsoft Yahei"/>
                <a:cs typeface="Microsoft Yahei"/>
              </a:rPr>
              <a:t>非接触式测温技术具有快速、准确、安全、无接触等优点，适用于高温、高压、易腐蚀等恶劣环境下的温度测量。</a:t>
            </a:r>
            <a:endParaRPr lang="en-US" sz="1100"/>
          </a:p>
          <a:p>
            <a:pPr>
              <a:lnSpc>
                <a:spcPct val="150000"/>
              </a:lnSpc>
              <a:spcBef>
                <a:spcPts val="375"/>
              </a:spcBef>
            </a:pPr>
            <a:endParaRPr lang="en-US" sz="1500">
              <a:solidFill>
                <a:srgbClr val="FFFFFF">
                  <a:alpha val="100000"/>
                </a:srgbClr>
              </a:solidFill>
              <a:latin typeface="Microsoft Yahei"/>
              <a:ea typeface="Microsoft Yahei"/>
              <a:cs typeface="Microsoft Yahei"/>
            </a:endParaRPr>
          </a:p>
        </p:txBody>
      </p:sp>
      <p:sp>
        <p:nvSpPr>
          <p:cNvPr id="4" name="AutoShape 4"/>
          <p:cNvSpPr/>
          <p:nvPr/>
        </p:nvSpPr>
        <p:spPr>
          <a:xfrm>
            <a:off x="1552790" y="1859908"/>
            <a:ext cx="270893" cy="2708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27391" y="4182260"/>
            <a:ext cx="8135183" cy="1133298"/>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450"/>
              </a:spcBef>
              <a:defRPr/>
            </a:pPr>
            <a:r>
              <a:rPr lang="en-US" sz="1500">
                <a:solidFill>
                  <a:srgbClr val="FFFFFF">
                    <a:alpha val="100000"/>
                  </a:srgbClr>
                </a:solidFill>
                <a:latin typeface="Microsoft Yahei"/>
                <a:ea typeface="Microsoft Yahei"/>
                <a:cs typeface="Microsoft Yahei"/>
              </a:rPr>
              <a:t>非接触式测温技术可能会受到环境温度、湿度、气体等因素的影响，导致测量误差。此外，对于具有复杂几何形状或较小目标物的测量，该技术可能存在一定的难度。</a:t>
            </a:r>
            <a:endParaRPr lang="en-US" sz="1100"/>
          </a:p>
          <a:p>
            <a:endParaRPr lang="en-US" sz="1500">
              <a:solidFill>
                <a:srgbClr val="FFFFFF">
                  <a:alpha val="100000"/>
                </a:srgbClr>
              </a:solidFill>
              <a:latin typeface="Microsoft Yahei"/>
              <a:ea typeface="Microsoft Yahei"/>
              <a:cs typeface="Microsoft Yahei"/>
            </a:endParaRPr>
          </a:p>
          <a:p>
            <a:pPr>
              <a:lnSpc>
                <a:spcPct val="150000"/>
              </a:lnSpc>
              <a:spcBef>
                <a:spcPts val="375"/>
              </a:spcBef>
            </a:pPr>
            <a:endParaRPr lang="en-US" sz="1500">
              <a:solidFill>
                <a:srgbClr val="FFFFFF">
                  <a:alpha val="100000"/>
                </a:srgbClr>
              </a:solidFill>
              <a:latin typeface="Microsoft Yahei"/>
              <a:ea typeface="Microsoft Yahei"/>
              <a:cs typeface="Microsoft Yahei"/>
            </a:endParaRPr>
          </a:p>
        </p:txBody>
      </p:sp>
      <p:sp>
        <p:nvSpPr>
          <p:cNvPr id="6" name="AutoShape 6"/>
          <p:cNvSpPr/>
          <p:nvPr/>
        </p:nvSpPr>
        <p:spPr>
          <a:xfrm>
            <a:off x="2127391" y="1747914"/>
            <a:ext cx="4740456"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rgbClr val="FFFFFF">
                    <a:alpha val="100000"/>
                  </a:srgbClr>
                </a:solidFill>
                <a:latin typeface="Microsoft Yahei"/>
                <a:ea typeface="Microsoft Yahei"/>
                <a:cs typeface="Microsoft Yahei"/>
              </a:rPr>
              <a:t>技术优势</a:t>
            </a:r>
            <a:endParaRPr lang="en-US" sz="1100"/>
          </a:p>
        </p:txBody>
      </p:sp>
      <p:sp>
        <p:nvSpPr>
          <p:cNvPr id="7" name="AutoShape 7"/>
          <p:cNvSpPr/>
          <p:nvPr/>
        </p:nvSpPr>
        <p:spPr>
          <a:xfrm>
            <a:off x="2127391" y="3718013"/>
            <a:ext cx="4740456"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rgbClr val="FFFFFF">
                    <a:alpha val="100000"/>
                  </a:srgbClr>
                </a:solidFill>
                <a:latin typeface="Microsoft Yahei"/>
                <a:ea typeface="Microsoft Yahei"/>
                <a:cs typeface="Microsoft Yahei"/>
              </a:rPr>
              <a:t>局限性</a:t>
            </a:r>
            <a:endParaRPr lang="en-US" sz="1100"/>
          </a:p>
        </p:txBody>
      </p:sp>
      <p:sp>
        <p:nvSpPr>
          <p:cNvPr id="8" name="AutoShape 8"/>
          <p:cNvSpPr/>
          <p:nvPr/>
        </p:nvSpPr>
        <p:spPr>
          <a:xfrm>
            <a:off x="1552790" y="3813832"/>
            <a:ext cx="270893" cy="2708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8927447" y="1235878"/>
            <a:ext cx="5386942" cy="5386942"/>
            <a:chOff x="8927447" y="1235878"/>
            <a:chExt cx="5386942" cy="5386942"/>
          </a:xfrm>
        </p:grpSpPr>
        <p:sp>
          <p:nvSpPr>
            <p:cNvPr id="10" name="AutoShape 10"/>
            <p:cNvSpPr/>
            <p:nvPr/>
          </p:nvSpPr>
          <p:spPr>
            <a:xfrm>
              <a:off x="11148379" y="3456810"/>
              <a:ext cx="945078" cy="945078"/>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926285" y="3234717"/>
              <a:ext cx="1389264" cy="1389264"/>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704193" y="3012624"/>
              <a:ext cx="1833451" cy="1833451"/>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0482100" y="2790531"/>
              <a:ext cx="2277637" cy="2277637"/>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260006" y="2568437"/>
              <a:ext cx="2721823" cy="2721823"/>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037913" y="2346344"/>
              <a:ext cx="3166010" cy="3166010"/>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815819" y="2124251"/>
              <a:ext cx="3610196" cy="3610196"/>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593727" y="1902158"/>
              <a:ext cx="4054383" cy="4054383"/>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371633" y="1680064"/>
              <a:ext cx="4498569" cy="4498569"/>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149540" y="1457971"/>
              <a:ext cx="4942756" cy="4942756"/>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8927447" y="1235878"/>
              <a:ext cx="5386942" cy="5386942"/>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技术优势与局限性</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非接触式测温技术的工作原理</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02</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0" r="-100"/>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基于物体发射的红外辐射进行测温</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红外测温技术利用物体发射的红外辐射能量与温度之间的对应关系，通过测量物体发射的红外辐射能量，推算出物体的温度。红外测温具有非接触、快速、准确等优点，广泛应用于工业、医疗、科研等领域。</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6125" r="2612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红外测温原理</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0" r="-100"/>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7031" r="27031"/>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基于物体对激光的吸收和反射进行测温</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激光测温技术利用激光的特性，通过测量物体对激光的吸收和反射能量，推算出物体的温度。激光测温具有高精度、高响应速度、高分辨率等优点，适用于高温、高压、高精度的温度测量。</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激光测温原理</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基于超声波在物体中的传播速度进行测温</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超声波测温技术利用超声波在物体中的传播速度与温度之间的对应关系，通过测量超声波在物体中的传播速度，推算出物体的温度。超声波测温具有非接触、无损、高精度等优点，适用于高温、高压、高精度的温度测量。</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超声波测温原理</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基于物体对无线电波的吸收和反射进行测温</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无线电波测温技术利用无线电波的特性，通过测量物体对无线电波的吸收和反射能量，推算出物体的温度。无线电波测温具有高精度、高响应速度、高分辨率等优点，适用于高温、高压、高精度的温度测量。</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无线电波测温原理</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非接触式测温技术的实际应用</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03</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https://d.book118.com/587163042166006025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51</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2024-08-30T18:43:24.567</cp:lastPrinted>
  <dcterms:created xsi:type="dcterms:W3CDTF">2024-08-30T10:43:24Z</dcterms:created>
  <dcterms:modified xsi:type="dcterms:W3CDTF">2024-08-30T10:43:26Z</dcterms:modified>
</cp:coreProperties>
</file>