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7" r:id="rId16"/>
  </p:sldIdLst>
  <p:sldSz cx="12192000" cy="6858000"/>
  <p:notesSz cx="6858000" cy="9144000"/>
  <p:custDataLst>
    <p:tags r:id="rId17"/>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tags" Target="tags/tag1.xml" /><Relationship Id="rId18" Type="http://schemas.openxmlformats.org/officeDocument/2006/relationships/presProps" Target="presProps.xml" /><Relationship Id="rId19" Type="http://schemas.openxmlformats.org/officeDocument/2006/relationships/viewProps" Target="viewProps.xml" /><Relationship Id="rId2" Type="http://schemas.openxmlformats.org/officeDocument/2006/relationships/slideMaster" Target="slideMasters/slideMaster2.xml" /><Relationship Id="rId20" Type="http://schemas.openxmlformats.org/officeDocument/2006/relationships/theme" Target="theme/theme1.xml" /><Relationship Id="rId21"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F8AC81E6-1B3E-4F23-895C-7B7E8AAED29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9E47A5B9-DC43-4C61-8043-0EAF9D12113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FD68F763-1900-4F70-B362-BE150E00985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68E59BBB-F77C-4658-AEBD-7F2DBA9EC89D}"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A9AF29CB-165D-4DB8-8861-2B6A01A06E5B}"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BA2F05A9-B5E3-4FDA-A74A-5FC6B8E910F3}"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B5F02B66-0197-441A-8200-E2509402FD50}"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FBD9C1B6-033F-4504-8D38-3BB81D352894}"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E5065540-9691-4E21-97DD-45335C6AB348}"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856EADDD-6666-47FF-AD33-F575DF46ABD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D5C16627-6796-4B30-B70F-6CEB61E6FA5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2.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6.jpeg" /><Relationship Id="rId4" Type="http://schemas.openxmlformats.org/officeDocument/2006/relationships/image" Target="../media/image7.jpeg" /><Relationship Id="rId5" Type="http://schemas.openxmlformats.org/officeDocument/2006/relationships/image" Target="../media/image2.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2.jpe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10.jpeg" /><Relationship Id="rId4" Type="http://schemas.openxmlformats.org/officeDocument/2006/relationships/image" Target="../media/image11.jpeg" /><Relationship Id="rId5" Type="http://schemas.openxmlformats.org/officeDocument/2006/relationships/image" Target="../media/image2.jpe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588004054115006045"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902208" y="1267968"/>
            <a:ext cx="6563137" cy="231152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775" b="1">
                <a:solidFill>
                  <a:schemeClr val="dk2">
                    <a:alpha val="100000"/>
                  </a:schemeClr>
                </a:solidFill>
                <a:latin typeface="Microsoft Yahei"/>
                <a:ea typeface="Microsoft Yahei"/>
                <a:cs typeface="Microsoft Yahei"/>
              </a:rPr>
              <a:t>中国外商直接投资的现状及前景分析</a:t>
            </a:r>
          </a:p>
        </p:txBody>
      </p:sp>
      <p:sp>
        <p:nvSpPr>
          <p:cNvPr id="3" name="TextBox 3"/>
          <p:cNvSpPr txBox="1"/>
          <p:nvPr/>
        </p:nvSpPr>
        <p:spPr>
          <a:xfrm>
            <a:off x="902208" y="4206240"/>
            <a:ext cx="6930733"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64000"/>
              </a:lnSpc>
            </a:pPr>
            <a:r>
              <a:rPr lang="en-US" sz="2025">
                <a:solidFill>
                  <a:schemeClr val="dk2">
                    <a:alpha val="100000"/>
                  </a:schemeClr>
                </a:solidFill>
                <a:latin typeface="Microsoft Yahei"/>
                <a:ea typeface="Microsoft Yahei"/>
                <a:cs typeface="Microsoft Yahei"/>
              </a:rPr>
              <a:t>汇报人：XX</a:t>
            </a:r>
          </a:p>
        </p:txBody>
      </p:sp>
      <p:sp>
        <p:nvSpPr>
          <p:cNvPr id="4" name="TextBox 4"/>
          <p:cNvSpPr txBox="1"/>
          <p:nvPr/>
        </p:nvSpPr>
        <p:spPr>
          <a:xfrm>
            <a:off x="902208" y="4693920"/>
            <a:ext cx="6930733"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64000"/>
              </a:lnSpc>
            </a:pPr>
            <a:r>
              <a:rPr lang="en-US" sz="2025">
                <a:solidFill>
                  <a:schemeClr val="dk2">
                    <a:alpha val="100000"/>
                  </a:schemeClr>
                </a:solidFill>
                <a:latin typeface="Microsoft Yahei"/>
                <a:ea typeface="Microsoft Yahei"/>
                <a:cs typeface="Microsoft Yahei"/>
              </a:rPr>
              <a:t>2024-01-15</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140760" y="0"/>
            <a:ext cx="2809137" cy="3421221"/>
          </a:xfrm>
          <a:prstGeom prst="rect">
            <a:avLst/>
          </a:prstGeom>
          <a:gradFill>
            <a:gsLst>
              <a:gs pos="0">
                <a:schemeClr val="accent2">
                  <a:alpha val="75000"/>
                </a:schemeClr>
              </a:gs>
              <a:gs pos="100000">
                <a:schemeClr val="lt1">
                  <a:alpha val="75000"/>
                </a:schemeClr>
              </a:gs>
            </a:gsLst>
            <a:lin ang="162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1140760" y="1983274"/>
            <a:ext cx="2809137" cy="2809137"/>
          </a:xfrm>
          <a:prstGeom prst="ellipse">
            <a:avLst/>
          </a:prstGeom>
          <a:gradFill>
            <a:gsLst>
              <a:gs pos="0">
                <a:schemeClr val="accent2">
                  <a:alpha val="100000"/>
                </a:schemeClr>
              </a:gs>
              <a:gs pos="100000">
                <a:schemeClr val="accent2">
                  <a:alpha val="100000"/>
                  <a:lumMod val="60000"/>
                  <a:lumOff val="4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884456" y="2656540"/>
            <a:ext cx="2004496" cy="61493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spcBef>
                <a:spcPct val="0"/>
              </a:spcBef>
            </a:pPr>
            <a:r>
              <a:rPr lang="en-US" sz="1350">
                <a:solidFill>
                  <a:srgbClr val="FFFFFF">
                    <a:alpha val="40000"/>
                  </a:srgbClr>
                </a:solidFill>
                <a:latin typeface="Microsoft Yahei"/>
                <a:ea typeface="Microsoft Yahei"/>
                <a:cs typeface="Microsoft Yahei"/>
              </a:rPr>
              <a:t>CATALOGUE</a:t>
            </a:r>
          </a:p>
        </p:txBody>
      </p:sp>
      <p:sp>
        <p:nvSpPr>
          <p:cNvPr id="5" name="TextBox 5"/>
          <p:cNvSpPr txBox="1"/>
          <p:nvPr/>
        </p:nvSpPr>
        <p:spPr>
          <a:xfrm>
            <a:off x="1649672" y="2818600"/>
            <a:ext cx="1766929" cy="1834896"/>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5775" b="1">
                <a:solidFill>
                  <a:srgbClr val="FFFFFF">
                    <a:alpha val="100000"/>
                  </a:srgbClr>
                </a:solidFill>
                <a:latin typeface="Microsoft Yahei"/>
                <a:ea typeface="Microsoft Yahei"/>
                <a:cs typeface="Microsoft Yahei"/>
              </a:rPr>
              <a:t>目录</a:t>
            </a:r>
          </a:p>
        </p:txBody>
      </p:sp>
      <p:sp>
        <p:nvSpPr>
          <p:cNvPr id="6" name="TextBox 6"/>
          <p:cNvSpPr txBox="1"/>
          <p:nvPr/>
        </p:nvSpPr>
        <p:spPr>
          <a:xfrm>
            <a:off x="5344782" y="1304925"/>
            <a:ext cx="5981700" cy="42481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引言</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中国外商直接投资现状</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中国外商直接投资环境分析</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中国外商直接投资面临的问题与挑战</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中国外商直接投资前景分析</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政策建议与措施</a:t>
            </a:r>
          </a:p>
        </p:txBody>
      </p:sp>
      <p:cxnSp>
        <p:nvCxnSpPr>
          <p:cNvPr id="7" name="Connector 7"/>
          <p:cNvCxnSpPr/>
          <p:nvPr/>
        </p:nvCxnSpPr>
        <p:spPr>
          <a:xfrm flipH="1">
            <a:off x="3198500" y="2897445"/>
            <a:ext cx="0" cy="130951"/>
          </a:xfrm>
          <a:prstGeom prst="line">
            <a:avLst/>
          </a:prstGeom>
          <a:ln w="9525">
            <a:solidFill>
              <a:srgbClr val="FFFFFF">
                <a:alpha val="100000"/>
              </a:srgbClr>
            </a:solidFill>
            <a:prstDash val="solid"/>
            <a:headEnd type="none"/>
            <a:tailEnd type="none"/>
          </a:ln>
        </p:spPr>
      </p:cxnSp>
      <p:cxnSp>
        <p:nvCxnSpPr>
          <p:cNvPr id="8" name="Connector 8"/>
          <p:cNvCxnSpPr/>
          <p:nvPr/>
        </p:nvCxnSpPr>
        <p:spPr>
          <a:xfrm flipH="1">
            <a:off x="1823497" y="2897445"/>
            <a:ext cx="0" cy="130951"/>
          </a:xfrm>
          <a:prstGeom prst="line">
            <a:avLst/>
          </a:prstGeom>
          <a:ln w="9525">
            <a:solidFill>
              <a:srgbClr val="FFFFFF">
                <a:alpha val="100000"/>
              </a:srgbClr>
            </a:solidFill>
            <a:prstDash val="solid"/>
            <a:headEnd type="none"/>
            <a:tailEnd type="none"/>
          </a:ln>
        </p:spPr>
      </p:cxnSp>
      <p:sp>
        <p:nvSpPr>
          <p:cNvPr id="9" name="AutoShape 9"/>
          <p:cNvSpPr/>
          <p:nvPr/>
        </p:nvSpPr>
        <p:spPr>
          <a:xfrm>
            <a:off x="611546" y="2481967"/>
            <a:ext cx="259567" cy="1408741"/>
          </a:xfrm>
          <a:prstGeom prst="rect">
            <a:avLst/>
          </a:prstGeom>
          <a:gradFill>
            <a:gsLst>
              <a:gs pos="0">
                <a:schemeClr val="accent2">
                  <a:alpha val="51000"/>
                </a:schemeClr>
              </a:gs>
              <a:gs pos="100000">
                <a:schemeClr val="lt1">
                  <a:alpha val="51000"/>
                </a:schemeClr>
              </a:gs>
            </a:gsLst>
            <a:lin ang="54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11546" y="2352184"/>
            <a:ext cx="259567" cy="259567"/>
          </a:xfrm>
          <a:prstGeom prst="ellipse">
            <a:avLst/>
          </a:prstGeom>
          <a:solidFill>
            <a:schemeClr val="accent2">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1022221" y="4869455"/>
            <a:ext cx="1813010" cy="1813010"/>
          </a:xfrm>
          <a:prstGeom prst="ellipse">
            <a:avLst/>
          </a:prstGeom>
          <a:gradFill>
            <a:gsLst>
              <a:gs pos="0">
                <a:schemeClr val="accent2">
                  <a:alpha val="27000"/>
                </a:schemeClr>
              </a:gs>
              <a:gs pos="100000">
                <a:schemeClr val="accent2">
                  <a:alpha val="27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298477" y="0"/>
            <a:ext cx="668835" cy="1915360"/>
          </a:xfrm>
          <a:prstGeom prst="rect">
            <a:avLst/>
          </a:prstGeom>
          <a:gradFill>
            <a:gsLst>
              <a:gs pos="0">
                <a:schemeClr val="accent2">
                  <a:alpha val="62000"/>
                </a:schemeClr>
              </a:gs>
              <a:gs pos="100000">
                <a:schemeClr val="lt1">
                  <a:alpha val="62000"/>
                </a:schemeClr>
              </a:gs>
            </a:gsLst>
            <a:lin ang="162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298477" y="1580942"/>
            <a:ext cx="668835" cy="66883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10066688" y="5912672"/>
            <a:ext cx="531248" cy="531248"/>
          </a:xfrm>
          <a:prstGeom prst="ellipse">
            <a:avLst/>
          </a:prstGeom>
          <a:gradFill>
            <a:gsLst>
              <a:gs pos="0">
                <a:schemeClr val="accent2">
                  <a:alpha val="59000"/>
                </a:schemeClr>
              </a:gs>
              <a:gs pos="100000">
                <a:schemeClr val="accent2">
                  <a:alpha val="59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10779576" y="-508283"/>
            <a:ext cx="2423643" cy="2423643"/>
          </a:xfrm>
          <a:prstGeom prst="ellipse">
            <a:avLst/>
          </a:prstGeom>
          <a:gradFill>
            <a:gsLst>
              <a:gs pos="0">
                <a:schemeClr val="accent2">
                  <a:alpha val="27000"/>
                </a:schemeClr>
              </a:gs>
              <a:gs pos="100000">
                <a:schemeClr val="accent2">
                  <a:alpha val="27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903307" y="3150955"/>
            <a:ext cx="6195974" cy="172638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200">
                <a:solidFill>
                  <a:schemeClr val="lt1">
                    <a:alpha val="100000"/>
                  </a:schemeClr>
                </a:solidFill>
                <a:latin typeface="Microsoft Yahei"/>
                <a:ea typeface="Microsoft Yahei"/>
                <a:cs typeface="Microsoft Yahei"/>
              </a:rPr>
              <a:t>引言</a:t>
            </a:r>
          </a:p>
        </p:txBody>
      </p:sp>
      <p:sp>
        <p:nvSpPr>
          <p:cNvPr id="3" name="TextBox 3"/>
          <p:cNvSpPr txBox="1"/>
          <p:nvPr/>
        </p:nvSpPr>
        <p:spPr>
          <a:xfrm>
            <a:off x="1110458" y="402103"/>
            <a:ext cx="9307046" cy="231152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1550" b="1">
                <a:solidFill>
                  <a:schemeClr val="dk2">
                    <a:alpha val="100000"/>
                  </a:schemeClr>
                </a:solidFill>
                <a:latin typeface="Microsoft Yahei"/>
                <a:ea typeface="Microsoft Yahei"/>
                <a:cs typeface="Microsoft Yahei"/>
              </a:rPr>
              <a:t>01</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735871" y="4184207"/>
            <a:ext cx="2692926" cy="1017715"/>
          </a:xfrm>
          <a:prstGeom prst="rect">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flipH="1">
            <a:off x="4749975" y="1385888"/>
            <a:ext cx="1346030" cy="1346030"/>
          </a:xfrm>
          <a:custGeom>
            <a:rect l="l" t="t" r="r" b="b"/>
            <a:pathLst>
              <a:path w="1346030" h="1346030">
                <a:moveTo>
                  <a:pt x="673015" y="0"/>
                </a:moveTo>
                <a:cubicBezTo>
                  <a:pt x="1044712" y="0"/>
                  <a:pt x="1346030" y="301318"/>
                  <a:pt x="1346030" y="673015"/>
                </a:cubicBezTo>
                <a:cubicBezTo>
                  <a:pt x="1346030" y="1044712"/>
                  <a:pt x="1044712" y="1346030"/>
                  <a:pt x="673015" y="1346030"/>
                </a:cubicBezTo>
                <a:lnTo>
                  <a:pt x="669306" y="1345656"/>
                </a:lnTo>
                <a:lnTo>
                  <a:pt x="669306" y="1346030"/>
                </a:lnTo>
                <a:lnTo>
                  <a:pt x="0" y="1346030"/>
                </a:lnTo>
                <a:lnTo>
                  <a:pt x="0" y="1133481"/>
                </a:lnTo>
                <a:lnTo>
                  <a:pt x="194385" y="1133481"/>
                </a:lnTo>
                <a:lnTo>
                  <a:pt x="287636" y="1133481"/>
                </a:lnTo>
                <a:lnTo>
                  <a:pt x="290174" y="1133481"/>
                </a:lnTo>
                <a:lnTo>
                  <a:pt x="652313" y="1133481"/>
                </a:lnTo>
                <a:lnTo>
                  <a:pt x="652313" y="1133225"/>
                </a:lnTo>
                <a:lnTo>
                  <a:pt x="654851" y="1133481"/>
                </a:lnTo>
                <a:cubicBezTo>
                  <a:pt x="909159" y="1133481"/>
                  <a:pt x="1115316" y="927324"/>
                  <a:pt x="1115316" y="673015"/>
                </a:cubicBezTo>
                <a:cubicBezTo>
                  <a:pt x="1115316" y="418706"/>
                  <a:pt x="909159" y="212549"/>
                  <a:pt x="654851" y="212549"/>
                </a:cubicBezTo>
                <a:cubicBezTo>
                  <a:pt x="652114" y="212549"/>
                  <a:pt x="649381" y="212573"/>
                  <a:pt x="646668" y="213374"/>
                </a:cubicBezTo>
                <a:lnTo>
                  <a:pt x="298357" y="213374"/>
                </a:lnTo>
                <a:lnTo>
                  <a:pt x="290174" y="212549"/>
                </a:lnTo>
                <a:cubicBezTo>
                  <a:pt x="287437" y="212549"/>
                  <a:pt x="284704" y="212573"/>
                  <a:pt x="281991" y="213374"/>
                </a:cubicBezTo>
                <a:lnTo>
                  <a:pt x="194385" y="213374"/>
                </a:lnTo>
                <a:lnTo>
                  <a:pt x="0" y="213374"/>
                </a:lnTo>
                <a:lnTo>
                  <a:pt x="0" y="1206"/>
                </a:lnTo>
                <a:lnTo>
                  <a:pt x="661055" y="1206"/>
                </a:lnTo>
                <a:cubicBezTo>
                  <a:pt x="665021" y="34"/>
                  <a:pt x="669015" y="0"/>
                  <a:pt x="673015" y="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6096005" y="2522220"/>
            <a:ext cx="1346030" cy="1346030"/>
          </a:xfrm>
          <a:custGeom>
            <a:rect l="l" t="t" r="r" b="b"/>
            <a:pathLst>
              <a:path w="1346030" h="1346030">
                <a:moveTo>
                  <a:pt x="673015" y="0"/>
                </a:moveTo>
                <a:cubicBezTo>
                  <a:pt x="1044712" y="0"/>
                  <a:pt x="1346030" y="301318"/>
                  <a:pt x="1346030" y="673015"/>
                </a:cubicBezTo>
                <a:cubicBezTo>
                  <a:pt x="1346030" y="1044712"/>
                  <a:pt x="1044712" y="1346030"/>
                  <a:pt x="673015" y="1346030"/>
                </a:cubicBezTo>
                <a:lnTo>
                  <a:pt x="669306" y="1345656"/>
                </a:lnTo>
                <a:lnTo>
                  <a:pt x="669306" y="1346030"/>
                </a:lnTo>
                <a:lnTo>
                  <a:pt x="0" y="1346030"/>
                </a:lnTo>
                <a:lnTo>
                  <a:pt x="0" y="1133481"/>
                </a:lnTo>
                <a:lnTo>
                  <a:pt x="194385" y="1133481"/>
                </a:lnTo>
                <a:lnTo>
                  <a:pt x="287636" y="1133481"/>
                </a:lnTo>
                <a:lnTo>
                  <a:pt x="290174" y="1133481"/>
                </a:lnTo>
                <a:lnTo>
                  <a:pt x="652313" y="1133481"/>
                </a:lnTo>
                <a:lnTo>
                  <a:pt x="652313" y="1133225"/>
                </a:lnTo>
                <a:lnTo>
                  <a:pt x="654851" y="1133481"/>
                </a:lnTo>
                <a:cubicBezTo>
                  <a:pt x="909159" y="1133481"/>
                  <a:pt x="1115316" y="927324"/>
                  <a:pt x="1115316" y="673015"/>
                </a:cubicBezTo>
                <a:cubicBezTo>
                  <a:pt x="1115316" y="418706"/>
                  <a:pt x="909159" y="212549"/>
                  <a:pt x="654851" y="212549"/>
                </a:cubicBezTo>
                <a:cubicBezTo>
                  <a:pt x="652114" y="212549"/>
                  <a:pt x="649381" y="212573"/>
                  <a:pt x="646668" y="213374"/>
                </a:cubicBezTo>
                <a:lnTo>
                  <a:pt x="298357" y="213374"/>
                </a:lnTo>
                <a:lnTo>
                  <a:pt x="290174" y="212549"/>
                </a:lnTo>
                <a:cubicBezTo>
                  <a:pt x="287437" y="212549"/>
                  <a:pt x="284704" y="212573"/>
                  <a:pt x="281991" y="213374"/>
                </a:cubicBezTo>
                <a:lnTo>
                  <a:pt x="194385" y="213374"/>
                </a:lnTo>
                <a:lnTo>
                  <a:pt x="0" y="213374"/>
                </a:lnTo>
                <a:lnTo>
                  <a:pt x="0" y="1206"/>
                </a:lnTo>
                <a:lnTo>
                  <a:pt x="661055" y="1206"/>
                </a:lnTo>
                <a:cubicBezTo>
                  <a:pt x="665021" y="34"/>
                  <a:pt x="669015" y="0"/>
                  <a:pt x="673015" y="0"/>
                </a:cubicBezTo>
                <a:close/>
              </a:path>
            </a:pathLst>
          </a:cu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flipH="1">
            <a:off x="4749975" y="3648265"/>
            <a:ext cx="1346030" cy="1346030"/>
          </a:xfrm>
          <a:custGeom>
            <a:rect l="l" t="t" r="r" b="b"/>
            <a:pathLst>
              <a:path w="1346030" h="1346030">
                <a:moveTo>
                  <a:pt x="673015" y="0"/>
                </a:moveTo>
                <a:cubicBezTo>
                  <a:pt x="1044712" y="0"/>
                  <a:pt x="1346030" y="301318"/>
                  <a:pt x="1346030" y="673015"/>
                </a:cubicBezTo>
                <a:cubicBezTo>
                  <a:pt x="1346030" y="1044712"/>
                  <a:pt x="1044712" y="1346030"/>
                  <a:pt x="673015" y="1346030"/>
                </a:cubicBezTo>
                <a:lnTo>
                  <a:pt x="669306" y="1345656"/>
                </a:lnTo>
                <a:lnTo>
                  <a:pt x="669306" y="1346030"/>
                </a:lnTo>
                <a:lnTo>
                  <a:pt x="0" y="1346030"/>
                </a:lnTo>
                <a:lnTo>
                  <a:pt x="0" y="1133481"/>
                </a:lnTo>
                <a:lnTo>
                  <a:pt x="194385" y="1133481"/>
                </a:lnTo>
                <a:lnTo>
                  <a:pt x="287636" y="1133481"/>
                </a:lnTo>
                <a:lnTo>
                  <a:pt x="290174" y="1133481"/>
                </a:lnTo>
                <a:lnTo>
                  <a:pt x="652313" y="1133481"/>
                </a:lnTo>
                <a:lnTo>
                  <a:pt x="652313" y="1133225"/>
                </a:lnTo>
                <a:lnTo>
                  <a:pt x="654851" y="1133481"/>
                </a:lnTo>
                <a:cubicBezTo>
                  <a:pt x="909159" y="1133481"/>
                  <a:pt x="1115316" y="927324"/>
                  <a:pt x="1115316" y="673015"/>
                </a:cubicBezTo>
                <a:cubicBezTo>
                  <a:pt x="1115316" y="418706"/>
                  <a:pt x="909159" y="212549"/>
                  <a:pt x="654851" y="212549"/>
                </a:cubicBezTo>
                <a:cubicBezTo>
                  <a:pt x="652114" y="212549"/>
                  <a:pt x="649381" y="212573"/>
                  <a:pt x="646668" y="213374"/>
                </a:cubicBezTo>
                <a:lnTo>
                  <a:pt x="298357" y="213374"/>
                </a:lnTo>
                <a:lnTo>
                  <a:pt x="290174" y="212549"/>
                </a:lnTo>
                <a:cubicBezTo>
                  <a:pt x="287437" y="212549"/>
                  <a:pt x="284704" y="212573"/>
                  <a:pt x="281991" y="213374"/>
                </a:cubicBezTo>
                <a:lnTo>
                  <a:pt x="194385" y="213374"/>
                </a:lnTo>
                <a:lnTo>
                  <a:pt x="0" y="213374"/>
                </a:lnTo>
                <a:lnTo>
                  <a:pt x="0" y="1206"/>
                </a:lnTo>
                <a:lnTo>
                  <a:pt x="661055" y="1206"/>
                </a:lnTo>
                <a:cubicBezTo>
                  <a:pt x="665021" y="34"/>
                  <a:pt x="669015" y="0"/>
                  <a:pt x="673015" y="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6096005" y="4778693"/>
            <a:ext cx="1346030" cy="1346030"/>
          </a:xfrm>
          <a:custGeom>
            <a:rect l="l" t="t" r="r" b="b"/>
            <a:pathLst>
              <a:path w="1346030" h="1346030">
                <a:moveTo>
                  <a:pt x="673015" y="0"/>
                </a:moveTo>
                <a:cubicBezTo>
                  <a:pt x="1044712" y="0"/>
                  <a:pt x="1346030" y="301318"/>
                  <a:pt x="1346030" y="673015"/>
                </a:cubicBezTo>
                <a:cubicBezTo>
                  <a:pt x="1346030" y="1044712"/>
                  <a:pt x="1044712" y="1346030"/>
                  <a:pt x="673015" y="1346030"/>
                </a:cubicBezTo>
                <a:lnTo>
                  <a:pt x="669306" y="1345656"/>
                </a:lnTo>
                <a:lnTo>
                  <a:pt x="669306" y="1346030"/>
                </a:lnTo>
                <a:lnTo>
                  <a:pt x="0" y="1346030"/>
                </a:lnTo>
                <a:lnTo>
                  <a:pt x="0" y="1133481"/>
                </a:lnTo>
                <a:lnTo>
                  <a:pt x="194385" y="1133481"/>
                </a:lnTo>
                <a:lnTo>
                  <a:pt x="287636" y="1133481"/>
                </a:lnTo>
                <a:lnTo>
                  <a:pt x="290174" y="1133481"/>
                </a:lnTo>
                <a:lnTo>
                  <a:pt x="652313" y="1133481"/>
                </a:lnTo>
                <a:lnTo>
                  <a:pt x="652313" y="1133225"/>
                </a:lnTo>
                <a:lnTo>
                  <a:pt x="654851" y="1133481"/>
                </a:lnTo>
                <a:cubicBezTo>
                  <a:pt x="909159" y="1133481"/>
                  <a:pt x="1115316" y="927324"/>
                  <a:pt x="1115316" y="673015"/>
                </a:cubicBezTo>
                <a:cubicBezTo>
                  <a:pt x="1115316" y="418706"/>
                  <a:pt x="909159" y="212549"/>
                  <a:pt x="654851" y="212549"/>
                </a:cubicBezTo>
                <a:cubicBezTo>
                  <a:pt x="652114" y="212549"/>
                  <a:pt x="649381" y="212573"/>
                  <a:pt x="646668" y="213374"/>
                </a:cubicBezTo>
                <a:lnTo>
                  <a:pt x="298357" y="213374"/>
                </a:lnTo>
                <a:lnTo>
                  <a:pt x="290174" y="212549"/>
                </a:lnTo>
                <a:cubicBezTo>
                  <a:pt x="287437" y="212549"/>
                  <a:pt x="284704" y="212573"/>
                  <a:pt x="281991" y="213374"/>
                </a:cubicBezTo>
                <a:lnTo>
                  <a:pt x="194385" y="213374"/>
                </a:lnTo>
                <a:lnTo>
                  <a:pt x="0" y="213374"/>
                </a:lnTo>
                <a:lnTo>
                  <a:pt x="0" y="1206"/>
                </a:lnTo>
                <a:lnTo>
                  <a:pt x="661055" y="1206"/>
                </a:lnTo>
                <a:cubicBezTo>
                  <a:pt x="665021" y="34"/>
                  <a:pt x="669015" y="0"/>
                  <a:pt x="673015" y="0"/>
                </a:cubicBezTo>
                <a:close/>
              </a:path>
            </a:pathLst>
          </a:cu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7" name="Group 7"/>
          <p:cNvGrpSpPr/>
          <p:nvPr/>
        </p:nvGrpSpPr>
        <p:grpSpPr>
          <a:xfrm>
            <a:off x="454963" y="93878"/>
            <a:ext cx="10641129" cy="914400"/>
            <a:chOff x="454963" y="93878"/>
            <a:chExt cx="10641129" cy="914400"/>
          </a:xfrm>
        </p:grpSpPr>
        <p:sp>
          <p:nvSpPr>
            <p:cNvPr id="8" name="AutoShape 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TextBox 2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报告背景与目的</a:t>
              </a:r>
            </a:p>
          </p:txBody>
        </p:sp>
      </p:grpSp>
      <p:grpSp>
        <p:nvGrpSpPr>
          <p:cNvPr id="29" name="Group 29"/>
          <p:cNvGrpSpPr/>
          <p:nvPr/>
        </p:nvGrpSpPr>
        <p:grpSpPr>
          <a:xfrm>
            <a:off x="1354979" y="1014104"/>
            <a:ext cx="3394996" cy="490334"/>
            <a:chOff x="1354979" y="1014104"/>
            <a:chExt cx="3394996" cy="490334"/>
          </a:xfrm>
        </p:grpSpPr>
        <p:sp>
          <p:nvSpPr>
            <p:cNvPr id="30" name="TextBox 30"/>
            <p:cNvSpPr txBox="1"/>
            <p:nvPr/>
          </p:nvSpPr>
          <p:spPr>
            <a:xfrm>
              <a:off x="1354979" y="1014104"/>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chemeClr val="accent1">
                      <a:alpha val="100000"/>
                    </a:schemeClr>
                  </a:solidFill>
                  <a:latin typeface="Microsoft Yahei"/>
                  <a:ea typeface="Microsoft Yahei"/>
                  <a:cs typeface="Microsoft Yahei"/>
                </a:rPr>
                <a:t>全球化趋势加强</a:t>
              </a:r>
            </a:p>
          </p:txBody>
        </p:sp>
      </p:grpSp>
      <p:grpSp>
        <p:nvGrpSpPr>
          <p:cNvPr id="31" name="Group 31"/>
          <p:cNvGrpSpPr/>
          <p:nvPr/>
        </p:nvGrpSpPr>
        <p:grpSpPr>
          <a:xfrm>
            <a:off x="1463704" y="1448856"/>
            <a:ext cx="3286271" cy="1654845"/>
            <a:chOff x="1463704" y="1448856"/>
            <a:chExt cx="3286271" cy="1654845"/>
          </a:xfrm>
        </p:grpSpPr>
        <p:sp>
          <p:nvSpPr>
            <p:cNvPr id="32" name="TextBox 32"/>
            <p:cNvSpPr txBox="1"/>
            <p:nvPr/>
          </p:nvSpPr>
          <p:spPr>
            <a:xfrm>
              <a:off x="1463704" y="1448856"/>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随着全球经济一体化的深入发展，中国作为全球第二大经济体，外商直接投资（FDI）在其经济发展中扮演着重要角色。</a:t>
              </a:r>
            </a:p>
          </p:txBody>
        </p:sp>
      </p:grpSp>
      <p:grpSp>
        <p:nvGrpSpPr>
          <p:cNvPr id="33" name="Group 33"/>
          <p:cNvGrpSpPr/>
          <p:nvPr/>
        </p:nvGrpSpPr>
        <p:grpSpPr>
          <a:xfrm>
            <a:off x="1354979" y="3648265"/>
            <a:ext cx="3394996" cy="490334"/>
            <a:chOff x="1354979" y="3648265"/>
            <a:chExt cx="3394996" cy="490334"/>
          </a:xfrm>
        </p:grpSpPr>
        <p:sp>
          <p:nvSpPr>
            <p:cNvPr id="34" name="TextBox 34"/>
            <p:cNvSpPr txBox="1"/>
            <p:nvPr/>
          </p:nvSpPr>
          <p:spPr>
            <a:xfrm>
              <a:off x="1354979" y="3648265"/>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chemeClr val="accent1">
                      <a:alpha val="100000"/>
                    </a:schemeClr>
                  </a:solidFill>
                  <a:latin typeface="Microsoft Yahei"/>
                  <a:ea typeface="Microsoft Yahei"/>
                  <a:cs typeface="Microsoft Yahei"/>
                </a:rPr>
                <a:t>政策环境不断优化</a:t>
              </a:r>
            </a:p>
          </p:txBody>
        </p:sp>
      </p:grpSp>
      <p:grpSp>
        <p:nvGrpSpPr>
          <p:cNvPr id="35" name="Group 35"/>
          <p:cNvGrpSpPr/>
          <p:nvPr/>
        </p:nvGrpSpPr>
        <p:grpSpPr>
          <a:xfrm>
            <a:off x="1463704" y="4083018"/>
            <a:ext cx="3286271" cy="1654845"/>
            <a:chOff x="1463704" y="4083018"/>
            <a:chExt cx="3286271" cy="1654845"/>
          </a:xfrm>
        </p:grpSpPr>
        <p:sp>
          <p:nvSpPr>
            <p:cNvPr id="36" name="TextBox 36"/>
            <p:cNvSpPr txBox="1"/>
            <p:nvPr/>
          </p:nvSpPr>
          <p:spPr>
            <a:xfrm>
              <a:off x="1463704" y="4083018"/>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中国政府近年来出台了一系列政策，以优化投资环境、扩大市场准入、加强知识产权保护等，为FDI提供了更加稳定和透明的制度保障。</a:t>
              </a:r>
            </a:p>
          </p:txBody>
        </p:sp>
      </p:grpSp>
      <p:grpSp>
        <p:nvGrpSpPr>
          <p:cNvPr id="37" name="Group 37"/>
          <p:cNvGrpSpPr/>
          <p:nvPr/>
        </p:nvGrpSpPr>
        <p:grpSpPr>
          <a:xfrm>
            <a:off x="7442035" y="1993420"/>
            <a:ext cx="3394996" cy="490334"/>
            <a:chOff x="7442035" y="1993420"/>
            <a:chExt cx="3394996" cy="490334"/>
          </a:xfrm>
        </p:grpSpPr>
        <p:sp>
          <p:nvSpPr>
            <p:cNvPr id="38" name="TextBox 38"/>
            <p:cNvSpPr txBox="1"/>
            <p:nvPr/>
          </p:nvSpPr>
          <p:spPr>
            <a:xfrm>
              <a:off x="7442035" y="1993420"/>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chemeClr val="accent2">
                      <a:alpha val="100000"/>
                    </a:schemeClr>
                  </a:solidFill>
                  <a:latin typeface="Microsoft Yahei"/>
                  <a:ea typeface="Microsoft Yahei"/>
                  <a:cs typeface="Microsoft Yahei"/>
                </a:rPr>
                <a:t>中国经济转型升级</a:t>
              </a:r>
            </a:p>
          </p:txBody>
        </p:sp>
      </p:grpSp>
      <p:grpSp>
        <p:nvGrpSpPr>
          <p:cNvPr id="39" name="Group 39"/>
          <p:cNvGrpSpPr/>
          <p:nvPr/>
        </p:nvGrpSpPr>
        <p:grpSpPr>
          <a:xfrm>
            <a:off x="7550760" y="2428173"/>
            <a:ext cx="3286271" cy="1654845"/>
            <a:chOff x="7550760" y="2428173"/>
            <a:chExt cx="3286271" cy="1654845"/>
          </a:xfrm>
        </p:grpSpPr>
        <p:sp>
          <p:nvSpPr>
            <p:cNvPr id="40" name="TextBox 40"/>
            <p:cNvSpPr txBox="1"/>
            <p:nvPr/>
          </p:nvSpPr>
          <p:spPr>
            <a:xfrm>
              <a:off x="7550760" y="2428173"/>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中国正处于经济转型升级的关键阶段，FDI对于促进技术创新、产业升级和区域协调发展具有重要意义。</a:t>
              </a:r>
            </a:p>
          </p:txBody>
        </p:sp>
      </p:grpSp>
      <p:grpSp>
        <p:nvGrpSpPr>
          <p:cNvPr id="41" name="Group 41"/>
          <p:cNvGrpSpPr/>
          <p:nvPr/>
        </p:nvGrpSpPr>
        <p:grpSpPr>
          <a:xfrm>
            <a:off x="7496398" y="4406909"/>
            <a:ext cx="3394996" cy="490334"/>
            <a:chOff x="7496398" y="4406909"/>
            <a:chExt cx="3394996" cy="490334"/>
          </a:xfrm>
        </p:grpSpPr>
        <p:sp>
          <p:nvSpPr>
            <p:cNvPr id="42" name="TextBox 42"/>
            <p:cNvSpPr txBox="1"/>
            <p:nvPr/>
          </p:nvSpPr>
          <p:spPr>
            <a:xfrm>
              <a:off x="7496398" y="4406909"/>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chemeClr val="accent2">
                      <a:alpha val="100000"/>
                    </a:schemeClr>
                  </a:solidFill>
                  <a:latin typeface="Microsoft Yahei"/>
                  <a:ea typeface="Microsoft Yahei"/>
                  <a:cs typeface="Microsoft Yahei"/>
                </a:rPr>
                <a:t>报告目的</a:t>
              </a:r>
            </a:p>
          </p:txBody>
        </p:sp>
      </p:grpSp>
      <p:grpSp>
        <p:nvGrpSpPr>
          <p:cNvPr id="43" name="Group 43"/>
          <p:cNvGrpSpPr/>
          <p:nvPr/>
        </p:nvGrpSpPr>
        <p:grpSpPr>
          <a:xfrm>
            <a:off x="7605123" y="4841661"/>
            <a:ext cx="3286271" cy="1654845"/>
            <a:chOff x="7605123" y="4841661"/>
            <a:chExt cx="3286271" cy="1654845"/>
          </a:xfrm>
        </p:grpSpPr>
        <p:sp>
          <p:nvSpPr>
            <p:cNvPr id="44" name="TextBox 44"/>
            <p:cNvSpPr txBox="1"/>
            <p:nvPr/>
          </p:nvSpPr>
          <p:spPr>
            <a:xfrm>
              <a:off x="7605123" y="4841661"/>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本报告旨在分析中国外商直接投资的现状及前景，为政策制定者和投资者提供决策参考。</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6575" y="1250443"/>
            <a:ext cx="10458850" cy="243840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1300074" y="2175786"/>
            <a:ext cx="9582906"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rgbClr val="FFFFFF">
                    <a:alpha val="100000"/>
                  </a:srgbClr>
                </a:solidFill>
                <a:latin typeface="Microsoft Yahei"/>
                <a:ea typeface="Microsoft Yahei"/>
                <a:cs typeface="Microsoft Yahei"/>
              </a:rPr>
              <a:t>本报告采用了国家统计局、商务部、海关总署等政府部门发布的权威数据，同时结合了国际组织、研究机构及市场调查公司的相关数据。</a:t>
            </a:r>
          </a:p>
        </p:txBody>
      </p:sp>
      <p:sp>
        <p:nvSpPr>
          <p:cNvPr id="4" name="TextBox 4"/>
          <p:cNvSpPr txBox="1"/>
          <p:nvPr/>
        </p:nvSpPr>
        <p:spPr>
          <a:xfrm>
            <a:off x="1300074" y="1380567"/>
            <a:ext cx="9417017"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数据来源</a:t>
            </a:r>
          </a:p>
        </p:txBody>
      </p:sp>
      <p:sp>
        <p:nvSpPr>
          <p:cNvPr id="5" name="AutoShape 5"/>
          <p:cNvSpPr/>
          <p:nvPr/>
        </p:nvSpPr>
        <p:spPr>
          <a:xfrm>
            <a:off x="866575" y="3952506"/>
            <a:ext cx="10458850" cy="2438400"/>
          </a:xfrm>
          <a:prstGeom prst="round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1287882" y="4870218"/>
            <a:ext cx="9582150"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accent1">
                    <a:lumMod val="50000"/>
                    <a:alpha val="100000"/>
                  </a:schemeClr>
                </a:solidFill>
                <a:latin typeface="Microsoft Yahei"/>
                <a:ea typeface="Microsoft Yahei"/>
                <a:cs typeface="Microsoft Yahei"/>
              </a:rPr>
              <a:t>在数据分析方面，本报告采用了定量与定性相结合的方法，包括描述性统计、趋势分析、比较分析等。同时，结合专家访谈、案例分析等手段，对FDI的现状及前景进行了深入剖析。</a:t>
            </a:r>
          </a:p>
        </p:txBody>
      </p:sp>
      <p:sp>
        <p:nvSpPr>
          <p:cNvPr id="7" name="TextBox 7"/>
          <p:cNvSpPr txBox="1"/>
          <p:nvPr/>
        </p:nvSpPr>
        <p:spPr>
          <a:xfrm>
            <a:off x="1287882" y="4099383"/>
            <a:ext cx="9677400"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chemeClr val="accent1">
                    <a:alpha val="100000"/>
                  </a:schemeClr>
                </a:solidFill>
                <a:latin typeface="Microsoft Yahei"/>
                <a:ea typeface="Microsoft Yahei"/>
                <a:cs typeface="Microsoft Yahei"/>
              </a:rPr>
              <a:t>分析方法</a:t>
            </a:r>
          </a:p>
        </p:txBody>
      </p:sp>
      <p:cxnSp>
        <p:nvCxnSpPr>
          <p:cNvPr id="8" name="Connector 8"/>
          <p:cNvCxnSpPr/>
          <p:nvPr/>
        </p:nvCxnSpPr>
        <p:spPr>
          <a:xfrm>
            <a:off x="1473659" y="4829453"/>
            <a:ext cx="9220298" cy="0"/>
          </a:xfrm>
          <a:prstGeom prst="line">
            <a:avLst/>
          </a:prstGeom>
          <a:ln w="9525">
            <a:solidFill>
              <a:schemeClr val="accent1"/>
            </a:solidFill>
            <a:prstDash val="solid"/>
            <a:headEnd type="oval"/>
            <a:tailEnd type="none"/>
          </a:ln>
        </p:spPr>
        <p:style>
          <a:lnRef idx="0">
            <a:schemeClr val="accent1"/>
          </a:lnRef>
          <a:fillRef idx="1">
            <a:schemeClr val="accent1"/>
          </a:fillRef>
          <a:effectRef idx="0">
            <a:schemeClr val="accent1"/>
          </a:effectRef>
          <a:fontRef idx="minor">
            <a:schemeClr val="lt1"/>
          </a:fontRef>
        </p:style>
      </p:cxnSp>
      <p:cxnSp>
        <p:nvCxnSpPr>
          <p:cNvPr id="9" name="Connector 9"/>
          <p:cNvCxnSpPr/>
          <p:nvPr/>
        </p:nvCxnSpPr>
        <p:spPr>
          <a:xfrm>
            <a:off x="1481378" y="2175786"/>
            <a:ext cx="9220298" cy="0"/>
          </a:xfrm>
          <a:prstGeom prst="line">
            <a:avLst/>
          </a:prstGeom>
          <a:ln w="9525">
            <a:solidFill>
              <a:schemeClr val="accent1">
                <a:lumMod val="20000"/>
                <a:lumOff val="80000"/>
              </a:schemeClr>
            </a:solidFill>
            <a:prstDash val="solid"/>
            <a:headEnd type="oval"/>
            <a:tailEnd type="none"/>
          </a:ln>
        </p:spPr>
        <p:style>
          <a:lnRef idx="0">
            <a:schemeClr val="accent1"/>
          </a:lnRef>
          <a:fillRef idx="1">
            <a:schemeClr val="accent1"/>
          </a:fillRef>
          <a:effectRef idx="0">
            <a:schemeClr val="accent1"/>
          </a:effectRef>
          <a:fontRef idx="minor">
            <a:schemeClr val="lt1"/>
          </a:fontRef>
        </p:style>
      </p:cxnSp>
      <p:grpSp>
        <p:nvGrpSpPr>
          <p:cNvPr id="10" name="Group 10"/>
          <p:cNvGrpSpPr/>
          <p:nvPr/>
        </p:nvGrpSpPr>
        <p:grpSpPr>
          <a:xfrm>
            <a:off x="454963" y="93878"/>
            <a:ext cx="10641129" cy="914400"/>
            <a:chOff x="454963" y="93878"/>
            <a:chExt cx="10641129" cy="914400"/>
          </a:xfrm>
        </p:grpSpPr>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数据来源与分析方法</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903307" y="3150955"/>
            <a:ext cx="6195974" cy="172638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200">
                <a:solidFill>
                  <a:schemeClr val="lt1">
                    <a:alpha val="100000"/>
                  </a:schemeClr>
                </a:solidFill>
                <a:latin typeface="Microsoft Yahei"/>
                <a:ea typeface="Microsoft Yahei"/>
                <a:cs typeface="Microsoft Yahei"/>
              </a:rPr>
              <a:t>中国外商直接投资现状</a:t>
            </a:r>
          </a:p>
        </p:txBody>
      </p:sp>
      <p:sp>
        <p:nvSpPr>
          <p:cNvPr id="3" name="TextBox 3"/>
          <p:cNvSpPr txBox="1"/>
          <p:nvPr/>
        </p:nvSpPr>
        <p:spPr>
          <a:xfrm>
            <a:off x="1110458" y="402103"/>
            <a:ext cx="9307046" cy="231152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1550" b="1">
                <a:solidFill>
                  <a:schemeClr val="dk2">
                    <a:alpha val="100000"/>
                  </a:schemeClr>
                </a:solidFill>
                <a:latin typeface="Microsoft Yahei"/>
                <a:ea typeface="Microsoft Yahei"/>
                <a:cs typeface="Microsoft Yahei"/>
              </a:rPr>
              <a:t>02</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1477192" y="3522743"/>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2568117" y="1927706"/>
            <a:ext cx="2204933" cy="2157159"/>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4067465" y="3482773"/>
            <a:ext cx="2116735" cy="2070873"/>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5566823" y="2336206"/>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6184200" y="2878170"/>
            <a:ext cx="461677" cy="550831"/>
            <a:chOff x="6184200" y="2878170"/>
            <a:chExt cx="461677" cy="550831"/>
          </a:xfrm>
        </p:grpSpPr>
        <p:sp>
          <p:nvSpPr>
            <p:cNvPr id="7" name="Freeform 7"/>
            <p:cNvSpPr/>
            <p:nvPr/>
          </p:nvSpPr>
          <p:spPr>
            <a:xfrm>
              <a:off x="6350411" y="2984088"/>
              <a:ext cx="147161" cy="176213"/>
            </a:xfrm>
            <a:custGeom>
              <a:rect l="l" t="t" r="r" b="b"/>
              <a:pathLst>
                <a:path w="56" h="67">
                  <a:moveTo>
                    <a:pt x="28" y="0"/>
                  </a:moveTo>
                  <a:cubicBezTo>
                    <a:pt x="13" y="0"/>
                    <a:pt x="0" y="13"/>
                    <a:pt x="0" y="28"/>
                  </a:cubicBezTo>
                  <a:cubicBezTo>
                    <a:pt x="0" y="34"/>
                    <a:pt x="2" y="40"/>
                    <a:pt x="7" y="46"/>
                  </a:cubicBezTo>
                  <a:cubicBezTo>
                    <a:pt x="11" y="52"/>
                    <a:pt x="15" y="58"/>
                    <a:pt x="16" y="65"/>
                  </a:cubicBezTo>
                  <a:cubicBezTo>
                    <a:pt x="16" y="67"/>
                    <a:pt x="16" y="67"/>
                    <a:pt x="16" y="67"/>
                  </a:cubicBezTo>
                  <a:cubicBezTo>
                    <a:pt x="25" y="67"/>
                    <a:pt x="25" y="67"/>
                    <a:pt x="25" y="67"/>
                  </a:cubicBezTo>
                  <a:cubicBezTo>
                    <a:pt x="26" y="65"/>
                    <a:pt x="26" y="65"/>
                    <a:pt x="26" y="65"/>
                  </a:cubicBezTo>
                  <a:cubicBezTo>
                    <a:pt x="26" y="61"/>
                    <a:pt x="26" y="50"/>
                    <a:pt x="22" y="42"/>
                  </a:cubicBezTo>
                  <a:cubicBezTo>
                    <a:pt x="24" y="42"/>
                    <a:pt x="26" y="41"/>
                    <a:pt x="28" y="41"/>
                  </a:cubicBezTo>
                  <a:cubicBezTo>
                    <a:pt x="29" y="41"/>
                    <a:pt x="29" y="41"/>
                    <a:pt x="29" y="41"/>
                  </a:cubicBezTo>
                  <a:cubicBezTo>
                    <a:pt x="31" y="41"/>
                    <a:pt x="33" y="42"/>
                    <a:pt x="34" y="42"/>
                  </a:cubicBezTo>
                  <a:cubicBezTo>
                    <a:pt x="32" y="48"/>
                    <a:pt x="31" y="55"/>
                    <a:pt x="31" y="65"/>
                  </a:cubicBezTo>
                  <a:cubicBezTo>
                    <a:pt x="31" y="67"/>
                    <a:pt x="31" y="67"/>
                    <a:pt x="31" y="67"/>
                  </a:cubicBezTo>
                  <a:cubicBezTo>
                    <a:pt x="40" y="67"/>
                    <a:pt x="40" y="67"/>
                    <a:pt x="40" y="67"/>
                  </a:cubicBezTo>
                  <a:cubicBezTo>
                    <a:pt x="41" y="65"/>
                    <a:pt x="41" y="65"/>
                    <a:pt x="41" y="65"/>
                  </a:cubicBezTo>
                  <a:cubicBezTo>
                    <a:pt x="42" y="58"/>
                    <a:pt x="46" y="52"/>
                    <a:pt x="50" y="46"/>
                  </a:cubicBezTo>
                  <a:cubicBezTo>
                    <a:pt x="54" y="41"/>
                    <a:pt x="56" y="34"/>
                    <a:pt x="56" y="28"/>
                  </a:cubicBezTo>
                  <a:cubicBezTo>
                    <a:pt x="56" y="13"/>
                    <a:pt x="44" y="0"/>
                    <a:pt x="28" y="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184200" y="2878170"/>
              <a:ext cx="461677" cy="550831"/>
            </a:xfrm>
            <a:custGeom>
              <a:rect l="l" t="t" r="r" b="b"/>
              <a:pathLst>
                <a:path w="175" h="209">
                  <a:moveTo>
                    <a:pt x="146" y="24"/>
                  </a:moveTo>
                  <a:cubicBezTo>
                    <a:pt x="126" y="8"/>
                    <a:pt x="100" y="0"/>
                    <a:pt x="66" y="8"/>
                  </a:cubicBezTo>
                  <a:cubicBezTo>
                    <a:pt x="42" y="15"/>
                    <a:pt x="21" y="33"/>
                    <a:pt x="16" y="67"/>
                  </a:cubicBezTo>
                  <a:cubicBezTo>
                    <a:pt x="14" y="78"/>
                    <a:pt x="16" y="84"/>
                    <a:pt x="16" y="85"/>
                  </a:cubicBezTo>
                  <a:cubicBezTo>
                    <a:pt x="18" y="87"/>
                    <a:pt x="20" y="91"/>
                    <a:pt x="20" y="94"/>
                  </a:cubicBezTo>
                  <a:cubicBezTo>
                    <a:pt x="20" y="95"/>
                    <a:pt x="19" y="96"/>
                    <a:pt x="19" y="97"/>
                  </a:cubicBezTo>
                  <a:cubicBezTo>
                    <a:pt x="2" y="121"/>
                    <a:pt x="2" y="121"/>
                    <a:pt x="2" y="121"/>
                  </a:cubicBezTo>
                  <a:cubicBezTo>
                    <a:pt x="1" y="123"/>
                    <a:pt x="0" y="125"/>
                    <a:pt x="1" y="127"/>
                  </a:cubicBezTo>
                  <a:cubicBezTo>
                    <a:pt x="4" y="132"/>
                    <a:pt x="12" y="131"/>
                    <a:pt x="14" y="132"/>
                  </a:cubicBezTo>
                  <a:cubicBezTo>
                    <a:pt x="16" y="133"/>
                    <a:pt x="17" y="136"/>
                    <a:pt x="16" y="139"/>
                  </a:cubicBezTo>
                  <a:cubicBezTo>
                    <a:pt x="15" y="141"/>
                    <a:pt x="13" y="145"/>
                    <a:pt x="15" y="146"/>
                  </a:cubicBezTo>
                  <a:cubicBezTo>
                    <a:pt x="17" y="147"/>
                    <a:pt x="19" y="148"/>
                    <a:pt x="19" y="148"/>
                  </a:cubicBezTo>
                  <a:cubicBezTo>
                    <a:pt x="19" y="148"/>
                    <a:pt x="16" y="149"/>
                    <a:pt x="16" y="151"/>
                  </a:cubicBezTo>
                  <a:cubicBezTo>
                    <a:pt x="15" y="153"/>
                    <a:pt x="16" y="156"/>
                    <a:pt x="19" y="157"/>
                  </a:cubicBezTo>
                  <a:cubicBezTo>
                    <a:pt x="19" y="157"/>
                    <a:pt x="22" y="164"/>
                    <a:pt x="21" y="171"/>
                  </a:cubicBezTo>
                  <a:cubicBezTo>
                    <a:pt x="20" y="177"/>
                    <a:pt x="18" y="183"/>
                    <a:pt x="23" y="187"/>
                  </a:cubicBezTo>
                  <a:cubicBezTo>
                    <a:pt x="28" y="191"/>
                    <a:pt x="48" y="188"/>
                    <a:pt x="60" y="184"/>
                  </a:cubicBezTo>
                  <a:cubicBezTo>
                    <a:pt x="60" y="184"/>
                    <a:pt x="64" y="191"/>
                    <a:pt x="68" y="209"/>
                  </a:cubicBezTo>
                  <a:cubicBezTo>
                    <a:pt x="152" y="183"/>
                    <a:pt x="152" y="183"/>
                    <a:pt x="152" y="183"/>
                  </a:cubicBezTo>
                  <a:cubicBezTo>
                    <a:pt x="147" y="170"/>
                    <a:pt x="145" y="163"/>
                    <a:pt x="145" y="159"/>
                  </a:cubicBezTo>
                  <a:cubicBezTo>
                    <a:pt x="143" y="148"/>
                    <a:pt x="160" y="128"/>
                    <a:pt x="166" y="106"/>
                  </a:cubicBezTo>
                  <a:cubicBezTo>
                    <a:pt x="173" y="81"/>
                    <a:pt x="175" y="48"/>
                    <a:pt x="146" y="24"/>
                  </a:cubicBezTo>
                  <a:close/>
                  <a:moveTo>
                    <a:pt x="118" y="90"/>
                  </a:moveTo>
                  <a:cubicBezTo>
                    <a:pt x="112" y="98"/>
                    <a:pt x="110" y="104"/>
                    <a:pt x="110" y="110"/>
                  </a:cubicBezTo>
                  <a:cubicBezTo>
                    <a:pt x="110" y="128"/>
                    <a:pt x="110" y="128"/>
                    <a:pt x="110" y="128"/>
                  </a:cubicBezTo>
                  <a:cubicBezTo>
                    <a:pt x="110" y="133"/>
                    <a:pt x="107" y="136"/>
                    <a:pt x="104" y="136"/>
                  </a:cubicBezTo>
                  <a:cubicBezTo>
                    <a:pt x="97" y="136"/>
                    <a:pt x="97" y="136"/>
                    <a:pt x="97" y="136"/>
                  </a:cubicBezTo>
                  <a:cubicBezTo>
                    <a:pt x="96" y="136"/>
                    <a:pt x="96" y="136"/>
                    <a:pt x="96" y="136"/>
                  </a:cubicBezTo>
                  <a:cubicBezTo>
                    <a:pt x="95" y="138"/>
                    <a:pt x="93" y="139"/>
                    <a:pt x="91" y="139"/>
                  </a:cubicBezTo>
                  <a:cubicBezTo>
                    <a:pt x="89" y="139"/>
                    <a:pt x="88" y="138"/>
                    <a:pt x="87" y="136"/>
                  </a:cubicBezTo>
                  <a:cubicBezTo>
                    <a:pt x="86" y="136"/>
                    <a:pt x="86" y="136"/>
                    <a:pt x="86" y="136"/>
                  </a:cubicBezTo>
                  <a:cubicBezTo>
                    <a:pt x="79" y="136"/>
                    <a:pt x="79" y="136"/>
                    <a:pt x="79" y="136"/>
                  </a:cubicBezTo>
                  <a:cubicBezTo>
                    <a:pt x="76" y="136"/>
                    <a:pt x="73" y="133"/>
                    <a:pt x="73" y="129"/>
                  </a:cubicBezTo>
                  <a:cubicBezTo>
                    <a:pt x="73" y="110"/>
                    <a:pt x="73" y="110"/>
                    <a:pt x="73" y="110"/>
                  </a:cubicBezTo>
                  <a:cubicBezTo>
                    <a:pt x="73" y="104"/>
                    <a:pt x="70" y="98"/>
                    <a:pt x="65" y="90"/>
                  </a:cubicBezTo>
                  <a:cubicBezTo>
                    <a:pt x="59" y="83"/>
                    <a:pt x="57" y="76"/>
                    <a:pt x="57" y="68"/>
                  </a:cubicBezTo>
                  <a:cubicBezTo>
                    <a:pt x="57" y="49"/>
                    <a:pt x="72" y="34"/>
                    <a:pt x="91" y="34"/>
                  </a:cubicBezTo>
                  <a:cubicBezTo>
                    <a:pt x="110" y="34"/>
                    <a:pt x="126" y="49"/>
                    <a:pt x="126" y="68"/>
                  </a:cubicBezTo>
                  <a:cubicBezTo>
                    <a:pt x="126" y="76"/>
                    <a:pt x="123" y="83"/>
                    <a:pt x="118" y="9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9" name="Group 9"/>
          <p:cNvGrpSpPr/>
          <p:nvPr/>
        </p:nvGrpSpPr>
        <p:grpSpPr>
          <a:xfrm>
            <a:off x="1996032" y="4065529"/>
            <a:ext cx="664560" cy="579786"/>
            <a:chOff x="1996032" y="4065529"/>
            <a:chExt cx="664560" cy="579786"/>
          </a:xfrm>
        </p:grpSpPr>
        <p:sp>
          <p:nvSpPr>
            <p:cNvPr id="10" name="Freeform 10"/>
            <p:cNvSpPr/>
            <p:nvPr/>
          </p:nvSpPr>
          <p:spPr>
            <a:xfrm>
              <a:off x="1996032" y="4204879"/>
              <a:ext cx="440436" cy="440436"/>
            </a:xfrm>
            <a:custGeom>
              <a:rect l="l" t="t" r="r" b="b"/>
              <a:pathLst>
                <a:path w="167" h="167">
                  <a:moveTo>
                    <a:pt x="161" y="71"/>
                  </a:moveTo>
                  <a:cubicBezTo>
                    <a:pt x="148" y="71"/>
                    <a:pt x="148" y="71"/>
                    <a:pt x="148" y="71"/>
                  </a:cubicBezTo>
                  <a:cubicBezTo>
                    <a:pt x="146" y="62"/>
                    <a:pt x="143" y="54"/>
                    <a:pt x="138" y="47"/>
                  </a:cubicBezTo>
                  <a:cubicBezTo>
                    <a:pt x="147" y="38"/>
                    <a:pt x="147" y="38"/>
                    <a:pt x="147" y="38"/>
                  </a:cubicBezTo>
                  <a:cubicBezTo>
                    <a:pt x="149" y="36"/>
                    <a:pt x="150" y="32"/>
                    <a:pt x="148" y="31"/>
                  </a:cubicBezTo>
                  <a:cubicBezTo>
                    <a:pt x="136" y="19"/>
                    <a:pt x="136" y="19"/>
                    <a:pt x="136" y="19"/>
                  </a:cubicBezTo>
                  <a:cubicBezTo>
                    <a:pt x="135" y="17"/>
                    <a:pt x="131" y="18"/>
                    <a:pt x="129" y="20"/>
                  </a:cubicBezTo>
                  <a:cubicBezTo>
                    <a:pt x="120" y="29"/>
                    <a:pt x="120" y="29"/>
                    <a:pt x="120" y="29"/>
                  </a:cubicBezTo>
                  <a:cubicBezTo>
                    <a:pt x="113" y="24"/>
                    <a:pt x="105" y="21"/>
                    <a:pt x="96" y="19"/>
                  </a:cubicBezTo>
                  <a:cubicBezTo>
                    <a:pt x="96" y="6"/>
                    <a:pt x="96" y="6"/>
                    <a:pt x="96" y="6"/>
                  </a:cubicBezTo>
                  <a:cubicBezTo>
                    <a:pt x="96" y="3"/>
                    <a:pt x="94" y="0"/>
                    <a:pt x="92" y="0"/>
                  </a:cubicBezTo>
                  <a:cubicBezTo>
                    <a:pt x="75" y="0"/>
                    <a:pt x="75" y="0"/>
                    <a:pt x="75" y="0"/>
                  </a:cubicBezTo>
                  <a:cubicBezTo>
                    <a:pt x="73" y="0"/>
                    <a:pt x="71" y="3"/>
                    <a:pt x="71" y="6"/>
                  </a:cubicBezTo>
                  <a:cubicBezTo>
                    <a:pt x="71" y="19"/>
                    <a:pt x="71" y="19"/>
                    <a:pt x="71" y="19"/>
                  </a:cubicBezTo>
                  <a:cubicBezTo>
                    <a:pt x="62" y="21"/>
                    <a:pt x="54" y="24"/>
                    <a:pt x="46" y="29"/>
                  </a:cubicBezTo>
                  <a:cubicBezTo>
                    <a:pt x="37" y="20"/>
                    <a:pt x="37" y="20"/>
                    <a:pt x="37" y="20"/>
                  </a:cubicBezTo>
                  <a:cubicBezTo>
                    <a:pt x="35" y="18"/>
                    <a:pt x="32" y="17"/>
                    <a:pt x="30" y="19"/>
                  </a:cubicBezTo>
                  <a:cubicBezTo>
                    <a:pt x="18" y="31"/>
                    <a:pt x="18" y="31"/>
                    <a:pt x="18" y="31"/>
                  </a:cubicBezTo>
                  <a:cubicBezTo>
                    <a:pt x="17" y="32"/>
                    <a:pt x="17" y="36"/>
                    <a:pt x="19" y="38"/>
                  </a:cubicBezTo>
                  <a:cubicBezTo>
                    <a:pt x="29" y="47"/>
                    <a:pt x="29" y="47"/>
                    <a:pt x="29" y="47"/>
                  </a:cubicBezTo>
                  <a:cubicBezTo>
                    <a:pt x="24" y="54"/>
                    <a:pt x="20" y="62"/>
                    <a:pt x="19" y="71"/>
                  </a:cubicBezTo>
                  <a:cubicBezTo>
                    <a:pt x="6" y="71"/>
                    <a:pt x="6" y="71"/>
                    <a:pt x="6" y="71"/>
                  </a:cubicBezTo>
                  <a:cubicBezTo>
                    <a:pt x="2" y="71"/>
                    <a:pt x="0" y="73"/>
                    <a:pt x="0" y="75"/>
                  </a:cubicBezTo>
                  <a:cubicBezTo>
                    <a:pt x="0" y="92"/>
                    <a:pt x="0" y="92"/>
                    <a:pt x="0" y="92"/>
                  </a:cubicBezTo>
                  <a:cubicBezTo>
                    <a:pt x="0" y="94"/>
                    <a:pt x="2" y="96"/>
                    <a:pt x="6" y="96"/>
                  </a:cubicBezTo>
                  <a:cubicBezTo>
                    <a:pt x="19" y="96"/>
                    <a:pt x="19" y="96"/>
                    <a:pt x="19" y="96"/>
                  </a:cubicBezTo>
                  <a:cubicBezTo>
                    <a:pt x="20" y="105"/>
                    <a:pt x="24" y="113"/>
                    <a:pt x="29" y="120"/>
                  </a:cubicBezTo>
                  <a:cubicBezTo>
                    <a:pt x="19" y="130"/>
                    <a:pt x="19" y="130"/>
                    <a:pt x="19" y="130"/>
                  </a:cubicBezTo>
                  <a:cubicBezTo>
                    <a:pt x="17" y="132"/>
                    <a:pt x="17" y="135"/>
                    <a:pt x="18" y="137"/>
                  </a:cubicBezTo>
                  <a:cubicBezTo>
                    <a:pt x="30" y="148"/>
                    <a:pt x="30" y="148"/>
                    <a:pt x="30" y="148"/>
                  </a:cubicBezTo>
                  <a:cubicBezTo>
                    <a:pt x="32" y="150"/>
                    <a:pt x="35" y="150"/>
                    <a:pt x="37" y="147"/>
                  </a:cubicBezTo>
                  <a:cubicBezTo>
                    <a:pt x="46" y="138"/>
                    <a:pt x="46" y="138"/>
                    <a:pt x="46" y="138"/>
                  </a:cubicBezTo>
                  <a:cubicBezTo>
                    <a:pt x="54" y="143"/>
                    <a:pt x="62" y="147"/>
                    <a:pt x="71" y="148"/>
                  </a:cubicBezTo>
                  <a:cubicBezTo>
                    <a:pt x="71" y="161"/>
                    <a:pt x="71" y="161"/>
                    <a:pt x="71" y="161"/>
                  </a:cubicBezTo>
                  <a:cubicBezTo>
                    <a:pt x="71" y="164"/>
                    <a:pt x="73" y="167"/>
                    <a:pt x="75" y="167"/>
                  </a:cubicBezTo>
                  <a:cubicBezTo>
                    <a:pt x="92" y="167"/>
                    <a:pt x="92" y="167"/>
                    <a:pt x="92" y="167"/>
                  </a:cubicBezTo>
                  <a:cubicBezTo>
                    <a:pt x="94" y="167"/>
                    <a:pt x="96" y="164"/>
                    <a:pt x="96" y="161"/>
                  </a:cubicBezTo>
                  <a:cubicBezTo>
                    <a:pt x="96" y="148"/>
                    <a:pt x="96" y="148"/>
                    <a:pt x="96" y="148"/>
                  </a:cubicBezTo>
                  <a:cubicBezTo>
                    <a:pt x="105" y="147"/>
                    <a:pt x="113" y="143"/>
                    <a:pt x="120" y="138"/>
                  </a:cubicBezTo>
                  <a:cubicBezTo>
                    <a:pt x="129" y="147"/>
                    <a:pt x="129" y="147"/>
                    <a:pt x="129" y="147"/>
                  </a:cubicBezTo>
                  <a:cubicBezTo>
                    <a:pt x="131" y="150"/>
                    <a:pt x="135" y="150"/>
                    <a:pt x="136" y="148"/>
                  </a:cubicBezTo>
                  <a:cubicBezTo>
                    <a:pt x="148" y="137"/>
                    <a:pt x="148" y="137"/>
                    <a:pt x="148" y="137"/>
                  </a:cubicBezTo>
                  <a:cubicBezTo>
                    <a:pt x="150" y="135"/>
                    <a:pt x="149" y="132"/>
                    <a:pt x="147" y="130"/>
                  </a:cubicBezTo>
                  <a:cubicBezTo>
                    <a:pt x="138" y="120"/>
                    <a:pt x="138" y="120"/>
                    <a:pt x="138" y="120"/>
                  </a:cubicBezTo>
                  <a:cubicBezTo>
                    <a:pt x="143" y="113"/>
                    <a:pt x="146" y="105"/>
                    <a:pt x="148" y="96"/>
                  </a:cubicBezTo>
                  <a:cubicBezTo>
                    <a:pt x="161" y="96"/>
                    <a:pt x="161" y="96"/>
                    <a:pt x="161" y="96"/>
                  </a:cubicBezTo>
                  <a:cubicBezTo>
                    <a:pt x="164" y="96"/>
                    <a:pt x="167" y="94"/>
                    <a:pt x="167" y="92"/>
                  </a:cubicBezTo>
                  <a:cubicBezTo>
                    <a:pt x="167" y="75"/>
                    <a:pt x="167" y="75"/>
                    <a:pt x="167" y="75"/>
                  </a:cubicBezTo>
                  <a:cubicBezTo>
                    <a:pt x="167" y="73"/>
                    <a:pt x="164" y="71"/>
                    <a:pt x="161" y="71"/>
                  </a:cubicBezTo>
                  <a:close/>
                  <a:moveTo>
                    <a:pt x="83" y="114"/>
                  </a:moveTo>
                  <a:cubicBezTo>
                    <a:pt x="66" y="114"/>
                    <a:pt x="52" y="101"/>
                    <a:pt x="52" y="84"/>
                  </a:cubicBezTo>
                  <a:cubicBezTo>
                    <a:pt x="52" y="67"/>
                    <a:pt x="66" y="53"/>
                    <a:pt x="83" y="53"/>
                  </a:cubicBezTo>
                  <a:cubicBezTo>
                    <a:pt x="100" y="53"/>
                    <a:pt x="114" y="67"/>
                    <a:pt x="114" y="84"/>
                  </a:cubicBezTo>
                  <a:cubicBezTo>
                    <a:pt x="114" y="101"/>
                    <a:pt x="100" y="114"/>
                    <a:pt x="83" y="114"/>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2341695" y="4065529"/>
              <a:ext cx="318897" cy="316706"/>
            </a:xfrm>
            <a:custGeom>
              <a:rect l="l" t="t" r="r" b="b"/>
              <a:pathLst>
                <a:path w="120" h="120">
                  <a:moveTo>
                    <a:pt x="117" y="51"/>
                  </a:moveTo>
                  <a:cubicBezTo>
                    <a:pt x="108" y="51"/>
                    <a:pt x="108" y="51"/>
                    <a:pt x="108" y="51"/>
                  </a:cubicBezTo>
                  <a:cubicBezTo>
                    <a:pt x="106" y="44"/>
                    <a:pt x="104" y="38"/>
                    <a:pt x="100" y="33"/>
                  </a:cubicBezTo>
                  <a:cubicBezTo>
                    <a:pt x="107" y="27"/>
                    <a:pt x="107" y="27"/>
                    <a:pt x="107" y="27"/>
                  </a:cubicBezTo>
                  <a:cubicBezTo>
                    <a:pt x="109" y="25"/>
                    <a:pt x="109" y="23"/>
                    <a:pt x="108" y="22"/>
                  </a:cubicBezTo>
                  <a:cubicBezTo>
                    <a:pt x="99" y="13"/>
                    <a:pt x="99" y="13"/>
                    <a:pt x="99" y="13"/>
                  </a:cubicBezTo>
                  <a:cubicBezTo>
                    <a:pt x="98" y="12"/>
                    <a:pt x="96" y="12"/>
                    <a:pt x="94" y="14"/>
                  </a:cubicBezTo>
                  <a:cubicBezTo>
                    <a:pt x="87" y="20"/>
                    <a:pt x="87" y="20"/>
                    <a:pt x="87" y="20"/>
                  </a:cubicBezTo>
                  <a:cubicBezTo>
                    <a:pt x="82" y="17"/>
                    <a:pt x="76" y="14"/>
                    <a:pt x="70" y="13"/>
                  </a:cubicBezTo>
                  <a:cubicBezTo>
                    <a:pt x="70" y="4"/>
                    <a:pt x="70" y="4"/>
                    <a:pt x="70" y="4"/>
                  </a:cubicBezTo>
                  <a:cubicBezTo>
                    <a:pt x="70" y="1"/>
                    <a:pt x="69" y="0"/>
                    <a:pt x="67" y="0"/>
                  </a:cubicBezTo>
                  <a:cubicBezTo>
                    <a:pt x="55" y="0"/>
                    <a:pt x="55" y="0"/>
                    <a:pt x="55" y="0"/>
                  </a:cubicBezTo>
                  <a:cubicBezTo>
                    <a:pt x="53" y="0"/>
                    <a:pt x="52" y="1"/>
                    <a:pt x="52" y="4"/>
                  </a:cubicBezTo>
                  <a:cubicBezTo>
                    <a:pt x="52" y="13"/>
                    <a:pt x="52" y="13"/>
                    <a:pt x="52" y="13"/>
                  </a:cubicBezTo>
                  <a:cubicBezTo>
                    <a:pt x="45" y="14"/>
                    <a:pt x="39" y="17"/>
                    <a:pt x="34" y="20"/>
                  </a:cubicBezTo>
                  <a:cubicBezTo>
                    <a:pt x="28" y="14"/>
                    <a:pt x="28" y="14"/>
                    <a:pt x="28" y="14"/>
                  </a:cubicBezTo>
                  <a:cubicBezTo>
                    <a:pt x="26" y="12"/>
                    <a:pt x="24" y="12"/>
                    <a:pt x="22" y="13"/>
                  </a:cubicBezTo>
                  <a:cubicBezTo>
                    <a:pt x="14" y="22"/>
                    <a:pt x="14" y="22"/>
                    <a:pt x="14" y="22"/>
                  </a:cubicBezTo>
                  <a:cubicBezTo>
                    <a:pt x="13" y="23"/>
                    <a:pt x="13" y="25"/>
                    <a:pt x="15" y="27"/>
                  </a:cubicBezTo>
                  <a:cubicBezTo>
                    <a:pt x="21" y="33"/>
                    <a:pt x="21" y="33"/>
                    <a:pt x="21" y="33"/>
                  </a:cubicBezTo>
                  <a:cubicBezTo>
                    <a:pt x="18" y="38"/>
                    <a:pt x="15" y="44"/>
                    <a:pt x="14" y="51"/>
                  </a:cubicBezTo>
                  <a:cubicBezTo>
                    <a:pt x="5" y="51"/>
                    <a:pt x="5" y="51"/>
                    <a:pt x="5" y="51"/>
                  </a:cubicBezTo>
                  <a:cubicBezTo>
                    <a:pt x="2" y="51"/>
                    <a:pt x="0" y="52"/>
                    <a:pt x="0" y="54"/>
                  </a:cubicBezTo>
                  <a:cubicBezTo>
                    <a:pt x="0" y="66"/>
                    <a:pt x="0" y="66"/>
                    <a:pt x="0" y="66"/>
                  </a:cubicBezTo>
                  <a:cubicBezTo>
                    <a:pt x="0" y="68"/>
                    <a:pt x="2" y="69"/>
                    <a:pt x="5" y="69"/>
                  </a:cubicBezTo>
                  <a:cubicBezTo>
                    <a:pt x="14" y="69"/>
                    <a:pt x="14" y="69"/>
                    <a:pt x="14" y="69"/>
                  </a:cubicBezTo>
                  <a:cubicBezTo>
                    <a:pt x="15" y="76"/>
                    <a:pt x="18" y="81"/>
                    <a:pt x="21" y="87"/>
                  </a:cubicBezTo>
                  <a:cubicBezTo>
                    <a:pt x="15" y="93"/>
                    <a:pt x="15" y="93"/>
                    <a:pt x="15" y="93"/>
                  </a:cubicBezTo>
                  <a:cubicBezTo>
                    <a:pt x="13" y="95"/>
                    <a:pt x="13" y="97"/>
                    <a:pt x="14" y="98"/>
                  </a:cubicBezTo>
                  <a:cubicBezTo>
                    <a:pt x="22" y="107"/>
                    <a:pt x="22" y="107"/>
                    <a:pt x="22" y="107"/>
                  </a:cubicBezTo>
                  <a:cubicBezTo>
                    <a:pt x="24" y="108"/>
                    <a:pt x="26" y="108"/>
                    <a:pt x="28" y="106"/>
                  </a:cubicBezTo>
                  <a:cubicBezTo>
                    <a:pt x="34" y="100"/>
                    <a:pt x="34" y="100"/>
                    <a:pt x="34" y="100"/>
                  </a:cubicBezTo>
                  <a:cubicBezTo>
                    <a:pt x="39" y="103"/>
                    <a:pt x="45" y="106"/>
                    <a:pt x="52" y="107"/>
                  </a:cubicBezTo>
                  <a:cubicBezTo>
                    <a:pt x="52" y="116"/>
                    <a:pt x="52" y="116"/>
                    <a:pt x="52" y="116"/>
                  </a:cubicBezTo>
                  <a:cubicBezTo>
                    <a:pt x="52" y="118"/>
                    <a:pt x="53" y="120"/>
                    <a:pt x="55" y="120"/>
                  </a:cubicBezTo>
                  <a:cubicBezTo>
                    <a:pt x="67" y="120"/>
                    <a:pt x="67" y="120"/>
                    <a:pt x="67" y="120"/>
                  </a:cubicBezTo>
                  <a:cubicBezTo>
                    <a:pt x="69" y="120"/>
                    <a:pt x="70" y="118"/>
                    <a:pt x="70" y="116"/>
                  </a:cubicBezTo>
                  <a:cubicBezTo>
                    <a:pt x="70" y="107"/>
                    <a:pt x="70" y="107"/>
                    <a:pt x="70" y="107"/>
                  </a:cubicBezTo>
                  <a:cubicBezTo>
                    <a:pt x="76" y="106"/>
                    <a:pt x="82" y="103"/>
                    <a:pt x="87" y="100"/>
                  </a:cubicBezTo>
                  <a:cubicBezTo>
                    <a:pt x="94" y="106"/>
                    <a:pt x="94" y="106"/>
                    <a:pt x="94" y="106"/>
                  </a:cubicBezTo>
                  <a:cubicBezTo>
                    <a:pt x="96" y="108"/>
                    <a:pt x="98" y="108"/>
                    <a:pt x="99" y="107"/>
                  </a:cubicBezTo>
                  <a:cubicBezTo>
                    <a:pt x="108" y="98"/>
                    <a:pt x="108" y="98"/>
                    <a:pt x="108" y="98"/>
                  </a:cubicBezTo>
                  <a:cubicBezTo>
                    <a:pt x="109" y="97"/>
                    <a:pt x="109" y="95"/>
                    <a:pt x="107" y="93"/>
                  </a:cubicBezTo>
                  <a:cubicBezTo>
                    <a:pt x="100" y="87"/>
                    <a:pt x="100" y="87"/>
                    <a:pt x="100" y="87"/>
                  </a:cubicBezTo>
                  <a:cubicBezTo>
                    <a:pt x="104" y="81"/>
                    <a:pt x="106" y="76"/>
                    <a:pt x="108" y="69"/>
                  </a:cubicBezTo>
                  <a:cubicBezTo>
                    <a:pt x="117" y="69"/>
                    <a:pt x="117" y="69"/>
                    <a:pt x="117" y="69"/>
                  </a:cubicBezTo>
                  <a:cubicBezTo>
                    <a:pt x="119" y="69"/>
                    <a:pt x="121" y="68"/>
                    <a:pt x="121" y="66"/>
                  </a:cubicBezTo>
                  <a:cubicBezTo>
                    <a:pt x="121" y="54"/>
                    <a:pt x="121" y="54"/>
                    <a:pt x="121" y="54"/>
                  </a:cubicBezTo>
                  <a:cubicBezTo>
                    <a:pt x="121" y="52"/>
                    <a:pt x="119" y="51"/>
                    <a:pt x="117" y="51"/>
                  </a:cubicBezTo>
                  <a:close/>
                  <a:moveTo>
                    <a:pt x="61" y="82"/>
                  </a:moveTo>
                  <a:cubicBezTo>
                    <a:pt x="48" y="82"/>
                    <a:pt x="38" y="72"/>
                    <a:pt x="38" y="60"/>
                  </a:cubicBezTo>
                  <a:cubicBezTo>
                    <a:pt x="38" y="48"/>
                    <a:pt x="48" y="38"/>
                    <a:pt x="61" y="38"/>
                  </a:cubicBezTo>
                  <a:cubicBezTo>
                    <a:pt x="73" y="38"/>
                    <a:pt x="83" y="48"/>
                    <a:pt x="83" y="60"/>
                  </a:cubicBezTo>
                  <a:cubicBezTo>
                    <a:pt x="83" y="72"/>
                    <a:pt x="73" y="82"/>
                    <a:pt x="61" y="82"/>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2" name="Group 12"/>
          <p:cNvGrpSpPr/>
          <p:nvPr/>
        </p:nvGrpSpPr>
        <p:grpSpPr>
          <a:xfrm>
            <a:off x="4836987" y="4210981"/>
            <a:ext cx="577691" cy="614457"/>
            <a:chOff x="4836987" y="4210981"/>
            <a:chExt cx="577691" cy="614457"/>
          </a:xfrm>
        </p:grpSpPr>
        <p:sp>
          <p:nvSpPr>
            <p:cNvPr id="13" name="Freeform 13"/>
            <p:cNvSpPr/>
            <p:nvPr/>
          </p:nvSpPr>
          <p:spPr>
            <a:xfrm>
              <a:off x="5174934" y="4210981"/>
              <a:ext cx="239744" cy="269843"/>
            </a:xfrm>
            <a:custGeom>
              <a:rect l="l" t="t" r="r" b="b"/>
              <a:pathLst>
                <a:path w="91" h="102">
                  <a:moveTo>
                    <a:pt x="76" y="45"/>
                  </a:moveTo>
                  <a:cubicBezTo>
                    <a:pt x="65" y="52"/>
                    <a:pt x="54" y="52"/>
                    <a:pt x="50" y="52"/>
                  </a:cubicBezTo>
                  <a:cubicBezTo>
                    <a:pt x="11" y="102"/>
                    <a:pt x="11" y="102"/>
                    <a:pt x="11" y="102"/>
                  </a:cubicBezTo>
                  <a:cubicBezTo>
                    <a:pt x="0" y="93"/>
                    <a:pt x="0" y="93"/>
                    <a:pt x="0" y="93"/>
                  </a:cubicBezTo>
                  <a:cubicBezTo>
                    <a:pt x="43" y="47"/>
                    <a:pt x="43" y="47"/>
                    <a:pt x="43" y="47"/>
                  </a:cubicBezTo>
                  <a:cubicBezTo>
                    <a:pt x="42" y="43"/>
                    <a:pt x="40" y="32"/>
                    <a:pt x="45" y="19"/>
                  </a:cubicBezTo>
                  <a:cubicBezTo>
                    <a:pt x="52" y="4"/>
                    <a:pt x="70" y="0"/>
                    <a:pt x="70" y="0"/>
                  </a:cubicBezTo>
                  <a:cubicBezTo>
                    <a:pt x="67" y="22"/>
                    <a:pt x="67" y="22"/>
                    <a:pt x="67" y="22"/>
                  </a:cubicBezTo>
                  <a:cubicBezTo>
                    <a:pt x="68" y="21"/>
                    <a:pt x="69" y="21"/>
                    <a:pt x="70" y="22"/>
                  </a:cubicBezTo>
                  <a:cubicBezTo>
                    <a:pt x="70" y="22"/>
                    <a:pt x="70" y="23"/>
                    <a:pt x="70" y="24"/>
                  </a:cubicBezTo>
                  <a:cubicBezTo>
                    <a:pt x="91" y="17"/>
                    <a:pt x="91" y="17"/>
                    <a:pt x="91" y="17"/>
                  </a:cubicBezTo>
                  <a:cubicBezTo>
                    <a:pt x="91" y="17"/>
                    <a:pt x="90" y="36"/>
                    <a:pt x="76" y="45"/>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4836987" y="4396146"/>
              <a:ext cx="461677" cy="429292"/>
            </a:xfrm>
            <a:custGeom>
              <a:rect l="l" t="t" r="r" b="b"/>
              <a:pathLst>
                <a:path w="175" h="163">
                  <a:moveTo>
                    <a:pt x="77" y="0"/>
                  </a:moveTo>
                  <a:cubicBezTo>
                    <a:pt x="95" y="0"/>
                    <a:pt x="112" y="6"/>
                    <a:pt x="127" y="16"/>
                  </a:cubicBezTo>
                  <a:cubicBezTo>
                    <a:pt x="107" y="40"/>
                    <a:pt x="107" y="40"/>
                    <a:pt x="107" y="40"/>
                  </a:cubicBezTo>
                  <a:cubicBezTo>
                    <a:pt x="100" y="36"/>
                    <a:pt x="92" y="34"/>
                    <a:pt x="84" y="34"/>
                  </a:cubicBezTo>
                  <a:cubicBezTo>
                    <a:pt x="59" y="34"/>
                    <a:pt x="41" y="54"/>
                    <a:pt x="44" y="80"/>
                  </a:cubicBezTo>
                  <a:cubicBezTo>
                    <a:pt x="47" y="105"/>
                    <a:pt x="70" y="125"/>
                    <a:pt x="96" y="125"/>
                  </a:cubicBezTo>
                  <a:cubicBezTo>
                    <a:pt x="121" y="125"/>
                    <a:pt x="138" y="105"/>
                    <a:pt x="135" y="80"/>
                  </a:cubicBezTo>
                  <a:cubicBezTo>
                    <a:pt x="134" y="71"/>
                    <a:pt x="130" y="63"/>
                    <a:pt x="125" y="56"/>
                  </a:cubicBezTo>
                  <a:cubicBezTo>
                    <a:pt x="145" y="32"/>
                    <a:pt x="145" y="32"/>
                    <a:pt x="145" y="32"/>
                  </a:cubicBezTo>
                  <a:cubicBezTo>
                    <a:pt x="158" y="46"/>
                    <a:pt x="166" y="63"/>
                    <a:pt x="169" y="82"/>
                  </a:cubicBezTo>
                  <a:cubicBezTo>
                    <a:pt x="175" y="127"/>
                    <a:pt x="143" y="163"/>
                    <a:pt x="98" y="163"/>
                  </a:cubicBezTo>
                  <a:cubicBezTo>
                    <a:pt x="53" y="163"/>
                    <a:pt x="12" y="127"/>
                    <a:pt x="6" y="82"/>
                  </a:cubicBezTo>
                  <a:cubicBezTo>
                    <a:pt x="0" y="37"/>
                    <a:pt x="31" y="0"/>
                    <a:pt x="77" y="0"/>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4976433" y="4512066"/>
              <a:ext cx="195167" cy="181737"/>
            </a:xfrm>
            <a:custGeom>
              <a:rect l="l" t="t" r="r" b="b"/>
              <a:pathLst>
                <a:path w="74" h="69">
                  <a:moveTo>
                    <a:pt x="42" y="69"/>
                  </a:moveTo>
                  <a:cubicBezTo>
                    <a:pt x="23" y="69"/>
                    <a:pt x="5" y="54"/>
                    <a:pt x="3" y="35"/>
                  </a:cubicBezTo>
                  <a:cubicBezTo>
                    <a:pt x="0" y="16"/>
                    <a:pt x="14" y="0"/>
                    <a:pt x="33" y="0"/>
                  </a:cubicBezTo>
                  <a:cubicBezTo>
                    <a:pt x="38" y="0"/>
                    <a:pt x="44" y="2"/>
                    <a:pt x="49" y="4"/>
                  </a:cubicBezTo>
                  <a:cubicBezTo>
                    <a:pt x="48" y="6"/>
                    <a:pt x="48" y="9"/>
                    <a:pt x="49" y="11"/>
                  </a:cubicBezTo>
                  <a:cubicBezTo>
                    <a:pt x="36" y="30"/>
                    <a:pt x="36" y="30"/>
                    <a:pt x="36" y="30"/>
                  </a:cubicBezTo>
                  <a:cubicBezTo>
                    <a:pt x="42" y="35"/>
                    <a:pt x="42" y="35"/>
                    <a:pt x="42" y="35"/>
                  </a:cubicBezTo>
                  <a:cubicBezTo>
                    <a:pt x="59" y="20"/>
                    <a:pt x="59" y="20"/>
                    <a:pt x="59" y="20"/>
                  </a:cubicBezTo>
                  <a:cubicBezTo>
                    <a:pt x="59" y="20"/>
                    <a:pt x="60" y="20"/>
                    <a:pt x="60" y="20"/>
                  </a:cubicBezTo>
                  <a:cubicBezTo>
                    <a:pt x="62" y="20"/>
                    <a:pt x="64" y="19"/>
                    <a:pt x="66" y="18"/>
                  </a:cubicBezTo>
                  <a:cubicBezTo>
                    <a:pt x="69" y="23"/>
                    <a:pt x="71" y="29"/>
                    <a:pt x="72" y="35"/>
                  </a:cubicBezTo>
                  <a:cubicBezTo>
                    <a:pt x="74" y="54"/>
                    <a:pt x="61" y="69"/>
                    <a:pt x="42" y="69"/>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5084541" y="4461869"/>
              <a:ext cx="113728" cy="129349"/>
            </a:xfrm>
            <a:custGeom>
              <a:rect l="l" t="t" r="r" b="b"/>
              <a:pathLst>
                <a:path w="43" h="49">
                  <a:moveTo>
                    <a:pt x="13" y="31"/>
                  </a:moveTo>
                  <a:cubicBezTo>
                    <a:pt x="11" y="28"/>
                    <a:pt x="12" y="25"/>
                    <a:pt x="14" y="22"/>
                  </a:cubicBezTo>
                  <a:cubicBezTo>
                    <a:pt x="32" y="0"/>
                    <a:pt x="32" y="0"/>
                    <a:pt x="32" y="0"/>
                  </a:cubicBezTo>
                  <a:cubicBezTo>
                    <a:pt x="43" y="9"/>
                    <a:pt x="43" y="9"/>
                    <a:pt x="43" y="9"/>
                  </a:cubicBezTo>
                  <a:cubicBezTo>
                    <a:pt x="24" y="32"/>
                    <a:pt x="24" y="32"/>
                    <a:pt x="24" y="32"/>
                  </a:cubicBezTo>
                  <a:cubicBezTo>
                    <a:pt x="22" y="34"/>
                    <a:pt x="19" y="35"/>
                    <a:pt x="17" y="34"/>
                  </a:cubicBezTo>
                  <a:cubicBezTo>
                    <a:pt x="1" y="49"/>
                    <a:pt x="1" y="49"/>
                    <a:pt x="1" y="49"/>
                  </a:cubicBezTo>
                  <a:cubicBezTo>
                    <a:pt x="0" y="48"/>
                    <a:pt x="0" y="48"/>
                    <a:pt x="0" y="48"/>
                  </a:cubicBezTo>
                  <a:lnTo>
                    <a:pt x="13" y="31"/>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7" name="Group 17"/>
          <p:cNvGrpSpPr/>
          <p:nvPr/>
        </p:nvGrpSpPr>
        <p:grpSpPr>
          <a:xfrm>
            <a:off x="3390861" y="2655299"/>
            <a:ext cx="559445" cy="701973"/>
            <a:chOff x="3390861" y="2655299"/>
            <a:chExt cx="559445" cy="701973"/>
          </a:xfrm>
        </p:grpSpPr>
        <p:sp>
          <p:nvSpPr>
            <p:cNvPr id="18" name="Freeform 18"/>
            <p:cNvSpPr/>
            <p:nvPr/>
          </p:nvSpPr>
          <p:spPr>
            <a:xfrm>
              <a:off x="3782073" y="2655299"/>
              <a:ext cx="168233" cy="183703"/>
            </a:xfrm>
            <a:custGeom>
              <a:rect l="l" t="t" r="r" b="b"/>
              <a:pathLst>
                <a:path w="125" h="140">
                  <a:moveTo>
                    <a:pt x="0" y="57"/>
                  </a:moveTo>
                  <a:lnTo>
                    <a:pt x="48" y="0"/>
                  </a:lnTo>
                  <a:lnTo>
                    <a:pt x="126" y="85"/>
                  </a:lnTo>
                  <a:lnTo>
                    <a:pt x="78" y="140"/>
                  </a:lnTo>
                  <a:lnTo>
                    <a:pt x="0" y="57"/>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3564454" y="2751018"/>
              <a:ext cx="296432" cy="326720"/>
            </a:xfrm>
            <a:custGeom>
              <a:rect l="l" t="t" r="r" b="b"/>
              <a:pathLst>
                <a:path w="94" h="105">
                  <a:moveTo>
                    <a:pt x="70" y="0"/>
                  </a:moveTo>
                  <a:cubicBezTo>
                    <a:pt x="63" y="9"/>
                    <a:pt x="63" y="9"/>
                    <a:pt x="63" y="9"/>
                  </a:cubicBezTo>
                  <a:cubicBezTo>
                    <a:pt x="21" y="30"/>
                    <a:pt x="21" y="30"/>
                    <a:pt x="21" y="30"/>
                  </a:cubicBezTo>
                  <a:cubicBezTo>
                    <a:pt x="20" y="30"/>
                    <a:pt x="14" y="33"/>
                    <a:pt x="12" y="37"/>
                  </a:cubicBezTo>
                  <a:cubicBezTo>
                    <a:pt x="10" y="40"/>
                    <a:pt x="2" y="67"/>
                    <a:pt x="1" y="70"/>
                  </a:cubicBezTo>
                  <a:cubicBezTo>
                    <a:pt x="0" y="71"/>
                    <a:pt x="0" y="75"/>
                    <a:pt x="0" y="77"/>
                  </a:cubicBezTo>
                  <a:cubicBezTo>
                    <a:pt x="0" y="78"/>
                    <a:pt x="2" y="93"/>
                    <a:pt x="3" y="102"/>
                  </a:cubicBezTo>
                  <a:cubicBezTo>
                    <a:pt x="3" y="103"/>
                    <a:pt x="3" y="103"/>
                    <a:pt x="3" y="103"/>
                  </a:cubicBezTo>
                  <a:cubicBezTo>
                    <a:pt x="3" y="103"/>
                    <a:pt x="3" y="103"/>
                    <a:pt x="3" y="103"/>
                  </a:cubicBezTo>
                  <a:cubicBezTo>
                    <a:pt x="3" y="103"/>
                    <a:pt x="3" y="104"/>
                    <a:pt x="4" y="105"/>
                  </a:cubicBezTo>
                  <a:cubicBezTo>
                    <a:pt x="4" y="81"/>
                    <a:pt x="4" y="81"/>
                    <a:pt x="4" y="81"/>
                  </a:cubicBezTo>
                  <a:cubicBezTo>
                    <a:pt x="20" y="81"/>
                    <a:pt x="20" y="81"/>
                    <a:pt x="20" y="81"/>
                  </a:cubicBezTo>
                  <a:cubicBezTo>
                    <a:pt x="20" y="75"/>
                    <a:pt x="20" y="75"/>
                    <a:pt x="20" y="75"/>
                  </a:cubicBezTo>
                  <a:cubicBezTo>
                    <a:pt x="30" y="58"/>
                    <a:pt x="30" y="58"/>
                    <a:pt x="30" y="58"/>
                  </a:cubicBezTo>
                  <a:cubicBezTo>
                    <a:pt x="32" y="59"/>
                    <a:pt x="37" y="61"/>
                    <a:pt x="40" y="62"/>
                  </a:cubicBezTo>
                  <a:cubicBezTo>
                    <a:pt x="39" y="64"/>
                    <a:pt x="37" y="68"/>
                    <a:pt x="37" y="69"/>
                  </a:cubicBezTo>
                  <a:cubicBezTo>
                    <a:pt x="36" y="71"/>
                    <a:pt x="30" y="78"/>
                    <a:pt x="27" y="83"/>
                  </a:cubicBezTo>
                  <a:cubicBezTo>
                    <a:pt x="25" y="85"/>
                    <a:pt x="24" y="90"/>
                    <a:pt x="28" y="93"/>
                  </a:cubicBezTo>
                  <a:cubicBezTo>
                    <a:pt x="29" y="94"/>
                    <a:pt x="31" y="95"/>
                    <a:pt x="33" y="95"/>
                  </a:cubicBezTo>
                  <a:cubicBezTo>
                    <a:pt x="37" y="95"/>
                    <a:pt x="41" y="92"/>
                    <a:pt x="41" y="92"/>
                  </a:cubicBezTo>
                  <a:cubicBezTo>
                    <a:pt x="41" y="92"/>
                    <a:pt x="41" y="92"/>
                    <a:pt x="41" y="92"/>
                  </a:cubicBezTo>
                  <a:cubicBezTo>
                    <a:pt x="41" y="92"/>
                    <a:pt x="41" y="92"/>
                    <a:pt x="41" y="92"/>
                  </a:cubicBezTo>
                  <a:cubicBezTo>
                    <a:pt x="41" y="91"/>
                    <a:pt x="56" y="74"/>
                    <a:pt x="63" y="71"/>
                  </a:cubicBezTo>
                  <a:cubicBezTo>
                    <a:pt x="69" y="68"/>
                    <a:pt x="87" y="54"/>
                    <a:pt x="87" y="36"/>
                  </a:cubicBezTo>
                  <a:cubicBezTo>
                    <a:pt x="94" y="26"/>
                    <a:pt x="94" y="26"/>
                    <a:pt x="94" y="26"/>
                  </a:cubicBezTo>
                  <a:lnTo>
                    <a:pt x="7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3390861" y="3012170"/>
              <a:ext cx="467288" cy="345102"/>
            </a:xfrm>
            <a:custGeom>
              <a:rect l="l" t="t" r="r" b="b"/>
              <a:pathLst>
                <a:path w="148" h="110">
                  <a:moveTo>
                    <a:pt x="124" y="49"/>
                  </a:moveTo>
                  <a:cubicBezTo>
                    <a:pt x="124" y="104"/>
                    <a:pt x="124" y="104"/>
                    <a:pt x="124" y="104"/>
                  </a:cubicBezTo>
                  <a:cubicBezTo>
                    <a:pt x="117" y="104"/>
                    <a:pt x="117" y="104"/>
                    <a:pt x="117" y="104"/>
                  </a:cubicBezTo>
                  <a:cubicBezTo>
                    <a:pt x="117" y="29"/>
                    <a:pt x="117" y="29"/>
                    <a:pt x="117" y="29"/>
                  </a:cubicBezTo>
                  <a:cubicBezTo>
                    <a:pt x="93" y="29"/>
                    <a:pt x="93" y="29"/>
                    <a:pt x="93" y="29"/>
                  </a:cubicBezTo>
                  <a:cubicBezTo>
                    <a:pt x="93" y="104"/>
                    <a:pt x="93" y="104"/>
                    <a:pt x="93" y="104"/>
                  </a:cubicBezTo>
                  <a:cubicBezTo>
                    <a:pt x="86" y="104"/>
                    <a:pt x="86" y="104"/>
                    <a:pt x="86" y="104"/>
                  </a:cubicBezTo>
                  <a:cubicBezTo>
                    <a:pt x="86" y="14"/>
                    <a:pt x="86" y="14"/>
                    <a:pt x="86" y="14"/>
                  </a:cubicBezTo>
                  <a:cubicBezTo>
                    <a:pt x="83" y="13"/>
                    <a:pt x="81" y="12"/>
                    <a:pt x="80" y="10"/>
                  </a:cubicBezTo>
                  <a:cubicBezTo>
                    <a:pt x="77" y="7"/>
                    <a:pt x="77" y="3"/>
                    <a:pt x="78" y="0"/>
                  </a:cubicBezTo>
                  <a:cubicBezTo>
                    <a:pt x="62" y="0"/>
                    <a:pt x="62" y="0"/>
                    <a:pt x="62" y="0"/>
                  </a:cubicBezTo>
                  <a:cubicBezTo>
                    <a:pt x="62" y="104"/>
                    <a:pt x="62" y="104"/>
                    <a:pt x="62" y="104"/>
                  </a:cubicBezTo>
                  <a:cubicBezTo>
                    <a:pt x="55" y="104"/>
                    <a:pt x="55" y="104"/>
                    <a:pt x="55" y="104"/>
                  </a:cubicBezTo>
                  <a:cubicBezTo>
                    <a:pt x="55" y="36"/>
                    <a:pt x="55" y="36"/>
                    <a:pt x="55" y="36"/>
                  </a:cubicBezTo>
                  <a:cubicBezTo>
                    <a:pt x="31" y="36"/>
                    <a:pt x="31" y="36"/>
                    <a:pt x="31" y="36"/>
                  </a:cubicBezTo>
                  <a:cubicBezTo>
                    <a:pt x="31" y="104"/>
                    <a:pt x="31" y="104"/>
                    <a:pt x="31" y="104"/>
                  </a:cubicBezTo>
                  <a:cubicBezTo>
                    <a:pt x="24" y="104"/>
                    <a:pt x="24" y="104"/>
                    <a:pt x="24" y="104"/>
                  </a:cubicBezTo>
                  <a:cubicBezTo>
                    <a:pt x="24" y="66"/>
                    <a:pt x="24" y="66"/>
                    <a:pt x="24" y="66"/>
                  </a:cubicBezTo>
                  <a:cubicBezTo>
                    <a:pt x="0" y="66"/>
                    <a:pt x="0" y="66"/>
                    <a:pt x="0" y="66"/>
                  </a:cubicBezTo>
                  <a:cubicBezTo>
                    <a:pt x="0" y="104"/>
                    <a:pt x="0" y="104"/>
                    <a:pt x="0" y="104"/>
                  </a:cubicBezTo>
                  <a:cubicBezTo>
                    <a:pt x="0" y="111"/>
                    <a:pt x="0" y="111"/>
                    <a:pt x="0" y="111"/>
                  </a:cubicBezTo>
                  <a:cubicBezTo>
                    <a:pt x="148" y="111"/>
                    <a:pt x="148" y="111"/>
                    <a:pt x="148" y="111"/>
                  </a:cubicBezTo>
                  <a:cubicBezTo>
                    <a:pt x="148" y="104"/>
                    <a:pt x="148" y="104"/>
                    <a:pt x="148" y="104"/>
                  </a:cubicBezTo>
                  <a:cubicBezTo>
                    <a:pt x="148" y="49"/>
                    <a:pt x="148" y="49"/>
                    <a:pt x="148" y="49"/>
                  </a:cubicBezTo>
                  <a:lnTo>
                    <a:pt x="124" y="49"/>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投资规模与增长速度</a:t>
              </a:r>
            </a:p>
          </p:txBody>
        </p:sp>
      </p:grpSp>
      <p:grpSp>
        <p:nvGrpSpPr>
          <p:cNvPr id="43" name="Group 43"/>
          <p:cNvGrpSpPr/>
          <p:nvPr/>
        </p:nvGrpSpPr>
        <p:grpSpPr>
          <a:xfrm>
            <a:off x="7809821" y="1388973"/>
            <a:ext cx="2987778" cy="490334"/>
            <a:chOff x="7809821" y="1388973"/>
            <a:chExt cx="2987778" cy="490334"/>
          </a:xfrm>
        </p:grpSpPr>
        <p:sp>
          <p:nvSpPr>
            <p:cNvPr id="44" name="TextBox 44"/>
            <p:cNvSpPr txBox="1"/>
            <p:nvPr/>
          </p:nvSpPr>
          <p:spPr>
            <a:xfrm>
              <a:off x="7809821" y="1388973"/>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投资规模</a:t>
              </a:r>
            </a:p>
          </p:txBody>
        </p:sp>
      </p:grpSp>
      <p:grpSp>
        <p:nvGrpSpPr>
          <p:cNvPr id="45" name="Group 45"/>
          <p:cNvGrpSpPr/>
          <p:nvPr/>
        </p:nvGrpSpPr>
        <p:grpSpPr>
          <a:xfrm>
            <a:off x="7809821" y="1823726"/>
            <a:ext cx="3286271" cy="1875094"/>
            <a:chOff x="7809821" y="1823726"/>
            <a:chExt cx="3286271" cy="1875094"/>
          </a:xfrm>
        </p:grpSpPr>
        <p:sp>
          <p:nvSpPr>
            <p:cNvPr id="46" name="TextBox 46"/>
            <p:cNvSpPr txBox="1"/>
            <p:nvPr/>
          </p:nvSpPr>
          <p:spPr>
            <a:xfrm>
              <a:off x="7809821" y="1823726"/>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近年来，中国吸引外商直接投资规模持续扩大，成为全球最大的外商投资目的地之一。</a:t>
              </a:r>
            </a:p>
          </p:txBody>
        </p:sp>
      </p:grpSp>
      <p:grpSp>
        <p:nvGrpSpPr>
          <p:cNvPr id="47" name="Group 47"/>
          <p:cNvGrpSpPr/>
          <p:nvPr/>
        </p:nvGrpSpPr>
        <p:grpSpPr>
          <a:xfrm>
            <a:off x="7809821" y="3814445"/>
            <a:ext cx="2987778" cy="490334"/>
            <a:chOff x="7809821" y="3814445"/>
            <a:chExt cx="2987778" cy="490334"/>
          </a:xfrm>
        </p:grpSpPr>
        <p:sp>
          <p:nvSpPr>
            <p:cNvPr id="48" name="TextBox 48"/>
            <p:cNvSpPr txBox="1"/>
            <p:nvPr/>
          </p:nvSpPr>
          <p:spPr>
            <a:xfrm>
              <a:off x="7809821" y="3814445"/>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增长速度</a:t>
              </a:r>
            </a:p>
          </p:txBody>
        </p:sp>
      </p:grpSp>
      <p:grpSp>
        <p:nvGrpSpPr>
          <p:cNvPr id="49" name="Group 49"/>
          <p:cNvGrpSpPr/>
          <p:nvPr/>
        </p:nvGrpSpPr>
        <p:grpSpPr>
          <a:xfrm>
            <a:off x="7809821" y="4249198"/>
            <a:ext cx="3286271" cy="1875094"/>
            <a:chOff x="7809821" y="4249198"/>
            <a:chExt cx="3286271" cy="1875094"/>
          </a:xfrm>
        </p:grpSpPr>
        <p:sp>
          <p:nvSpPr>
            <p:cNvPr id="50" name="TextBox 50"/>
            <p:cNvSpPr txBox="1"/>
            <p:nvPr/>
          </p:nvSpPr>
          <p:spPr>
            <a:xfrm>
              <a:off x="7809821" y="4249198"/>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尽管受到全球经济波动和疫情等外部因素影响，中国吸引外商直接投资依然保持稳健增长，显示出强大的经济韧性和市场潜力。</a:t>
              </a:r>
            </a:p>
          </p:txBody>
        </p:sp>
      </p:gr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行业结构</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外商直接投资在中国主要集中在制造业、服务业和高新技术产业等领域。其中，高新技术产业和服务业吸引外资增长迅速，显示出中国产业升级和转型的趋势。</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投资特点</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外资企业在中国的投资呈现出独资化、大型化和高端化的趋势。越来越多的跨国公司在中国设立研发中心、地区总部等功能性机构，深度参与中国市场。</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mt="70000"/>
          </a:blip>
          <a:srcRect l="25000" r="25000"/>
          <a:stretch>
            <a:fillRect/>
          </a:stretch>
        </p:blipFill>
        <p:spPr>
          <a:xfrm>
            <a:off x="7803289" y="1299241"/>
            <a:ext cx="3679824"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投资结构与特点</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1103852" y="4838783"/>
            <a:ext cx="10266726" cy="1333500"/>
            <a:chOff x="1103852" y="4838783"/>
            <a:chExt cx="10266726" cy="1333500"/>
          </a:xfrm>
        </p:grpSpPr>
        <p:sp>
          <p:nvSpPr>
            <p:cNvPr id="3" name="AutoShape 3"/>
            <p:cNvSpPr/>
            <p:nvPr/>
          </p:nvSpPr>
          <p:spPr>
            <a:xfrm>
              <a:off x="2377205" y="4838783"/>
              <a:ext cx="8305833" cy="1333500"/>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rot="10800000">
              <a:off x="1103852" y="4838783"/>
              <a:ext cx="2210848" cy="1333500"/>
            </a:xfrm>
            <a:custGeom>
              <a:rect l="l" t="t" r="r" b="b"/>
              <a:pathLst>
                <a:path w="7875" h="3593">
                  <a:moveTo>
                    <a:pt x="5874" y="1811"/>
                  </a:moveTo>
                  <a:lnTo>
                    <a:pt x="7874" y="0"/>
                  </a:lnTo>
                  <a:lnTo>
                    <a:pt x="1969" y="0"/>
                  </a:lnTo>
                  <a:lnTo>
                    <a:pt x="0" y="1811"/>
                  </a:lnTo>
                  <a:lnTo>
                    <a:pt x="1969" y="3593"/>
                  </a:lnTo>
                  <a:lnTo>
                    <a:pt x="7874" y="3593"/>
                  </a:lnTo>
                  <a:lnTo>
                    <a:pt x="5874" y="1811"/>
                  </a:lnTo>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rot="10800000">
              <a:off x="9159730" y="4838783"/>
              <a:ext cx="2210848" cy="1333500"/>
            </a:xfrm>
            <a:custGeom>
              <a:rect l="l" t="t" r="r" b="b"/>
              <a:pathLst>
                <a:path w="7875" h="3593">
                  <a:moveTo>
                    <a:pt x="5874" y="1811"/>
                  </a:moveTo>
                  <a:lnTo>
                    <a:pt x="7874" y="0"/>
                  </a:lnTo>
                  <a:lnTo>
                    <a:pt x="1969" y="0"/>
                  </a:lnTo>
                  <a:lnTo>
                    <a:pt x="0" y="1811"/>
                  </a:lnTo>
                  <a:lnTo>
                    <a:pt x="1969" y="3593"/>
                  </a:lnTo>
                  <a:lnTo>
                    <a:pt x="7874" y="3593"/>
                  </a:lnTo>
                  <a:lnTo>
                    <a:pt x="5874" y="1811"/>
                  </a:lnTo>
                </a:path>
              </a:pathLst>
            </a:cu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 name="Group 6"/>
          <p:cNvGrpSpPr/>
          <p:nvPr/>
        </p:nvGrpSpPr>
        <p:grpSpPr>
          <a:xfrm>
            <a:off x="1031730" y="3081147"/>
            <a:ext cx="10266726" cy="1333500"/>
            <a:chOff x="1031730" y="3081147"/>
            <a:chExt cx="10266726" cy="1333500"/>
          </a:xfrm>
        </p:grpSpPr>
        <p:sp>
          <p:nvSpPr>
            <p:cNvPr id="7" name="AutoShape 7"/>
            <p:cNvSpPr/>
            <p:nvPr/>
          </p:nvSpPr>
          <p:spPr>
            <a:xfrm>
              <a:off x="2305083" y="3081147"/>
              <a:ext cx="8305833" cy="1333500"/>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rot="10800000">
              <a:off x="1031730" y="3081147"/>
              <a:ext cx="2210848" cy="1333500"/>
            </a:xfrm>
            <a:custGeom>
              <a:rect l="l" t="t" r="r" b="b"/>
              <a:pathLst>
                <a:path w="7875" h="3593">
                  <a:moveTo>
                    <a:pt x="5874" y="1811"/>
                  </a:moveTo>
                  <a:lnTo>
                    <a:pt x="7874" y="0"/>
                  </a:lnTo>
                  <a:lnTo>
                    <a:pt x="1969" y="0"/>
                  </a:lnTo>
                  <a:lnTo>
                    <a:pt x="0" y="1811"/>
                  </a:lnTo>
                  <a:lnTo>
                    <a:pt x="1969" y="3593"/>
                  </a:lnTo>
                  <a:lnTo>
                    <a:pt x="7874" y="3593"/>
                  </a:lnTo>
                  <a:lnTo>
                    <a:pt x="5874" y="1811"/>
                  </a:lnTo>
                </a:path>
              </a:pathLst>
            </a:cu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rot="10800000">
              <a:off x="9087608" y="3081147"/>
              <a:ext cx="2210848" cy="1333500"/>
            </a:xfrm>
            <a:custGeom>
              <a:rect l="l" t="t" r="r" b="b"/>
              <a:pathLst>
                <a:path w="7875" h="3593">
                  <a:moveTo>
                    <a:pt x="5874" y="1811"/>
                  </a:moveTo>
                  <a:lnTo>
                    <a:pt x="7874" y="0"/>
                  </a:lnTo>
                  <a:lnTo>
                    <a:pt x="1969" y="0"/>
                  </a:lnTo>
                  <a:lnTo>
                    <a:pt x="0" y="1811"/>
                  </a:lnTo>
                  <a:lnTo>
                    <a:pt x="1969" y="3593"/>
                  </a:lnTo>
                  <a:lnTo>
                    <a:pt x="7874" y="3593"/>
                  </a:lnTo>
                  <a:lnTo>
                    <a:pt x="5874" y="1811"/>
                  </a:lnTo>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0" name="Group 10"/>
          <p:cNvGrpSpPr/>
          <p:nvPr/>
        </p:nvGrpSpPr>
        <p:grpSpPr>
          <a:xfrm>
            <a:off x="1103852" y="1348302"/>
            <a:ext cx="10266726" cy="1333500"/>
            <a:chOff x="1103852" y="1348302"/>
            <a:chExt cx="10266726" cy="1333500"/>
          </a:xfrm>
        </p:grpSpPr>
        <p:sp>
          <p:nvSpPr>
            <p:cNvPr id="11" name="AutoShape 11"/>
            <p:cNvSpPr/>
            <p:nvPr/>
          </p:nvSpPr>
          <p:spPr>
            <a:xfrm>
              <a:off x="2377205" y="1348302"/>
              <a:ext cx="8305833" cy="1333500"/>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Freeform 12"/>
            <p:cNvSpPr/>
            <p:nvPr/>
          </p:nvSpPr>
          <p:spPr>
            <a:xfrm rot="10800000">
              <a:off x="1103852" y="1348302"/>
              <a:ext cx="2210848" cy="1333500"/>
            </a:xfrm>
            <a:custGeom>
              <a:rect l="l" t="t" r="r" b="b"/>
              <a:pathLst>
                <a:path w="7875" h="3593">
                  <a:moveTo>
                    <a:pt x="5874" y="1811"/>
                  </a:moveTo>
                  <a:lnTo>
                    <a:pt x="7874" y="0"/>
                  </a:lnTo>
                  <a:lnTo>
                    <a:pt x="1969" y="0"/>
                  </a:lnTo>
                  <a:lnTo>
                    <a:pt x="0" y="1811"/>
                  </a:lnTo>
                  <a:lnTo>
                    <a:pt x="1969" y="3593"/>
                  </a:lnTo>
                  <a:lnTo>
                    <a:pt x="7874" y="3593"/>
                  </a:lnTo>
                  <a:lnTo>
                    <a:pt x="5874" y="1811"/>
                  </a:lnTo>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rot="10800000">
              <a:off x="9159730" y="1348302"/>
              <a:ext cx="2210848" cy="1333500"/>
            </a:xfrm>
            <a:custGeom>
              <a:rect l="l" t="t" r="r" b="b"/>
              <a:pathLst>
                <a:path w="7875" h="3593">
                  <a:moveTo>
                    <a:pt x="5874" y="1811"/>
                  </a:moveTo>
                  <a:lnTo>
                    <a:pt x="7874" y="0"/>
                  </a:lnTo>
                  <a:lnTo>
                    <a:pt x="1969" y="0"/>
                  </a:lnTo>
                  <a:lnTo>
                    <a:pt x="0" y="1811"/>
                  </a:lnTo>
                  <a:lnTo>
                    <a:pt x="1969" y="3593"/>
                  </a:lnTo>
                  <a:lnTo>
                    <a:pt x="7874" y="3593"/>
                  </a:lnTo>
                  <a:lnTo>
                    <a:pt x="5874" y="1811"/>
                  </a:lnTo>
                </a:path>
              </a:pathLst>
            </a:cu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4" name="Group 14"/>
          <p:cNvGrpSpPr/>
          <p:nvPr/>
        </p:nvGrpSpPr>
        <p:grpSpPr>
          <a:xfrm>
            <a:off x="9997333" y="3400044"/>
            <a:ext cx="685705" cy="695706"/>
            <a:chOff x="9997333" y="3400044"/>
            <a:chExt cx="685705" cy="695706"/>
          </a:xfrm>
        </p:grpSpPr>
        <p:sp>
          <p:nvSpPr>
            <p:cNvPr id="15" name="Freeform 15"/>
            <p:cNvSpPr/>
            <p:nvPr/>
          </p:nvSpPr>
          <p:spPr>
            <a:xfrm>
              <a:off x="10034290" y="3847243"/>
              <a:ext cx="87725" cy="163068"/>
            </a:xfrm>
            <a:custGeom>
              <a:rect l="l" t="t" r="r" b="b"/>
              <a:pathLst>
                <a:path w="118" h="218">
                  <a:moveTo>
                    <a:pt x="0" y="183"/>
                  </a:moveTo>
                  <a:cubicBezTo>
                    <a:pt x="0" y="200"/>
                    <a:pt x="8" y="217"/>
                    <a:pt x="25" y="217"/>
                  </a:cubicBezTo>
                  <a:cubicBezTo>
                    <a:pt x="84" y="217"/>
                    <a:pt x="84" y="217"/>
                    <a:pt x="84" y="217"/>
                  </a:cubicBezTo>
                  <a:cubicBezTo>
                    <a:pt x="100" y="217"/>
                    <a:pt x="117" y="200"/>
                    <a:pt x="117" y="183"/>
                  </a:cubicBezTo>
                  <a:cubicBezTo>
                    <a:pt x="117" y="0"/>
                    <a:pt x="117" y="0"/>
                    <a:pt x="117" y="0"/>
                  </a:cubicBezTo>
                  <a:cubicBezTo>
                    <a:pt x="17" y="91"/>
                    <a:pt x="17" y="91"/>
                    <a:pt x="17" y="91"/>
                  </a:cubicBezTo>
                  <a:cubicBezTo>
                    <a:pt x="0" y="75"/>
                    <a:pt x="0" y="75"/>
                    <a:pt x="0" y="75"/>
                  </a:cubicBezTo>
                  <a:lnTo>
                    <a:pt x="0" y="183"/>
                  </a:lnTo>
                  <a:close/>
                  <a:moveTo>
                    <a:pt x="0" y="183"/>
                  </a:moveTo>
                  <a:lnTo>
                    <a:pt x="0" y="183"/>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10177260" y="3757422"/>
              <a:ext cx="87725" cy="252984"/>
            </a:xfrm>
            <a:custGeom>
              <a:rect l="l" t="t" r="r" b="b"/>
              <a:pathLst>
                <a:path w="118" h="336">
                  <a:moveTo>
                    <a:pt x="0" y="301"/>
                  </a:moveTo>
                  <a:cubicBezTo>
                    <a:pt x="0" y="318"/>
                    <a:pt x="17" y="335"/>
                    <a:pt x="34" y="335"/>
                  </a:cubicBezTo>
                  <a:cubicBezTo>
                    <a:pt x="84" y="335"/>
                    <a:pt x="84" y="335"/>
                    <a:pt x="84" y="335"/>
                  </a:cubicBezTo>
                  <a:cubicBezTo>
                    <a:pt x="101" y="335"/>
                    <a:pt x="117" y="318"/>
                    <a:pt x="117" y="301"/>
                  </a:cubicBezTo>
                  <a:cubicBezTo>
                    <a:pt x="117" y="76"/>
                    <a:pt x="117" y="76"/>
                    <a:pt x="117" y="76"/>
                  </a:cubicBezTo>
                  <a:cubicBezTo>
                    <a:pt x="42" y="0"/>
                    <a:pt x="42" y="0"/>
                    <a:pt x="42" y="0"/>
                  </a:cubicBezTo>
                  <a:cubicBezTo>
                    <a:pt x="0" y="42"/>
                    <a:pt x="0" y="42"/>
                    <a:pt x="0" y="42"/>
                  </a:cubicBezTo>
                  <a:lnTo>
                    <a:pt x="0" y="301"/>
                  </a:lnTo>
                  <a:close/>
                  <a:moveTo>
                    <a:pt x="0" y="301"/>
                  </a:moveTo>
                  <a:lnTo>
                    <a:pt x="0" y="301"/>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Freeform 17"/>
            <p:cNvSpPr/>
            <p:nvPr/>
          </p:nvSpPr>
          <p:spPr>
            <a:xfrm>
              <a:off x="10320231" y="3757422"/>
              <a:ext cx="87725" cy="252984"/>
            </a:xfrm>
            <a:custGeom>
              <a:rect l="l" t="t" r="r" b="b"/>
              <a:pathLst>
                <a:path w="118" h="336">
                  <a:moveTo>
                    <a:pt x="92" y="335"/>
                  </a:moveTo>
                  <a:cubicBezTo>
                    <a:pt x="108" y="335"/>
                    <a:pt x="117" y="318"/>
                    <a:pt x="117" y="301"/>
                  </a:cubicBezTo>
                  <a:cubicBezTo>
                    <a:pt x="117" y="0"/>
                    <a:pt x="117" y="0"/>
                    <a:pt x="117" y="0"/>
                  </a:cubicBezTo>
                  <a:cubicBezTo>
                    <a:pt x="0" y="118"/>
                    <a:pt x="0" y="118"/>
                    <a:pt x="0" y="118"/>
                  </a:cubicBezTo>
                  <a:cubicBezTo>
                    <a:pt x="0" y="301"/>
                    <a:pt x="0" y="301"/>
                    <a:pt x="0" y="301"/>
                  </a:cubicBezTo>
                  <a:cubicBezTo>
                    <a:pt x="0" y="318"/>
                    <a:pt x="16" y="335"/>
                    <a:pt x="33" y="335"/>
                  </a:cubicBezTo>
                  <a:lnTo>
                    <a:pt x="92" y="335"/>
                  </a:lnTo>
                  <a:close/>
                  <a:moveTo>
                    <a:pt x="92" y="335"/>
                  </a:moveTo>
                  <a:lnTo>
                    <a:pt x="92" y="335"/>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Freeform 18"/>
            <p:cNvSpPr/>
            <p:nvPr/>
          </p:nvSpPr>
          <p:spPr>
            <a:xfrm>
              <a:off x="10459962" y="3670840"/>
              <a:ext cx="94202" cy="342805"/>
            </a:xfrm>
            <a:custGeom>
              <a:rect l="l" t="t" r="r" b="b"/>
              <a:pathLst>
                <a:path w="125" h="452">
                  <a:moveTo>
                    <a:pt x="0" y="41"/>
                  </a:moveTo>
                  <a:cubicBezTo>
                    <a:pt x="0" y="417"/>
                    <a:pt x="0" y="417"/>
                    <a:pt x="0" y="417"/>
                  </a:cubicBezTo>
                  <a:cubicBezTo>
                    <a:pt x="0" y="434"/>
                    <a:pt x="17" y="451"/>
                    <a:pt x="33" y="451"/>
                  </a:cubicBezTo>
                  <a:cubicBezTo>
                    <a:pt x="92" y="451"/>
                    <a:pt x="92" y="451"/>
                    <a:pt x="92" y="451"/>
                  </a:cubicBezTo>
                  <a:cubicBezTo>
                    <a:pt x="109" y="451"/>
                    <a:pt x="125" y="434"/>
                    <a:pt x="125" y="417"/>
                  </a:cubicBezTo>
                  <a:cubicBezTo>
                    <a:pt x="125" y="66"/>
                    <a:pt x="125" y="66"/>
                    <a:pt x="125" y="66"/>
                  </a:cubicBezTo>
                  <a:cubicBezTo>
                    <a:pt x="50" y="0"/>
                    <a:pt x="50" y="0"/>
                    <a:pt x="50" y="0"/>
                  </a:cubicBezTo>
                  <a:lnTo>
                    <a:pt x="0" y="41"/>
                  </a:lnTo>
                  <a:close/>
                  <a:moveTo>
                    <a:pt x="0" y="41"/>
                  </a:moveTo>
                  <a:lnTo>
                    <a:pt x="0" y="41"/>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10011525" y="3517678"/>
              <a:ext cx="536162" cy="342805"/>
            </a:xfrm>
            <a:custGeom>
              <a:rect l="l" t="t" r="r" b="b"/>
              <a:pathLst>
                <a:path w="728" h="452">
                  <a:moveTo>
                    <a:pt x="234" y="284"/>
                  </a:moveTo>
                  <a:cubicBezTo>
                    <a:pt x="250" y="267"/>
                    <a:pt x="276" y="267"/>
                    <a:pt x="292" y="284"/>
                  </a:cubicBezTo>
                  <a:cubicBezTo>
                    <a:pt x="359" y="351"/>
                    <a:pt x="359" y="351"/>
                    <a:pt x="359" y="351"/>
                  </a:cubicBezTo>
                  <a:cubicBezTo>
                    <a:pt x="376" y="368"/>
                    <a:pt x="384" y="368"/>
                    <a:pt x="401" y="368"/>
                  </a:cubicBezTo>
                  <a:cubicBezTo>
                    <a:pt x="418" y="368"/>
                    <a:pt x="426" y="368"/>
                    <a:pt x="434" y="351"/>
                  </a:cubicBezTo>
                  <a:cubicBezTo>
                    <a:pt x="660" y="134"/>
                    <a:pt x="660" y="134"/>
                    <a:pt x="660" y="134"/>
                  </a:cubicBezTo>
                  <a:cubicBezTo>
                    <a:pt x="694" y="167"/>
                    <a:pt x="694" y="167"/>
                    <a:pt x="694" y="167"/>
                  </a:cubicBezTo>
                  <a:cubicBezTo>
                    <a:pt x="702" y="175"/>
                    <a:pt x="710" y="175"/>
                    <a:pt x="710" y="175"/>
                  </a:cubicBezTo>
                  <a:cubicBezTo>
                    <a:pt x="719" y="175"/>
                    <a:pt x="727" y="167"/>
                    <a:pt x="727" y="159"/>
                  </a:cubicBezTo>
                  <a:cubicBezTo>
                    <a:pt x="727" y="33"/>
                    <a:pt x="727" y="33"/>
                    <a:pt x="727" y="33"/>
                  </a:cubicBezTo>
                  <a:cubicBezTo>
                    <a:pt x="727" y="25"/>
                    <a:pt x="727" y="16"/>
                    <a:pt x="719" y="8"/>
                  </a:cubicBezTo>
                  <a:cubicBezTo>
                    <a:pt x="710" y="0"/>
                    <a:pt x="702" y="0"/>
                    <a:pt x="694" y="0"/>
                  </a:cubicBezTo>
                  <a:cubicBezTo>
                    <a:pt x="568" y="0"/>
                    <a:pt x="568" y="0"/>
                    <a:pt x="568" y="0"/>
                  </a:cubicBezTo>
                  <a:cubicBezTo>
                    <a:pt x="560" y="0"/>
                    <a:pt x="551" y="0"/>
                    <a:pt x="551" y="8"/>
                  </a:cubicBezTo>
                  <a:cubicBezTo>
                    <a:pt x="543" y="16"/>
                    <a:pt x="551" y="25"/>
                    <a:pt x="551" y="33"/>
                  </a:cubicBezTo>
                  <a:cubicBezTo>
                    <a:pt x="585" y="58"/>
                    <a:pt x="585" y="58"/>
                    <a:pt x="585" y="58"/>
                  </a:cubicBezTo>
                  <a:cubicBezTo>
                    <a:pt x="426" y="217"/>
                    <a:pt x="426" y="217"/>
                    <a:pt x="426" y="217"/>
                  </a:cubicBezTo>
                  <a:cubicBezTo>
                    <a:pt x="426" y="225"/>
                    <a:pt x="409" y="225"/>
                    <a:pt x="401" y="225"/>
                  </a:cubicBezTo>
                  <a:cubicBezTo>
                    <a:pt x="393" y="225"/>
                    <a:pt x="376" y="225"/>
                    <a:pt x="368" y="217"/>
                  </a:cubicBezTo>
                  <a:cubicBezTo>
                    <a:pt x="292" y="142"/>
                    <a:pt x="292" y="142"/>
                    <a:pt x="292" y="142"/>
                  </a:cubicBezTo>
                  <a:cubicBezTo>
                    <a:pt x="276" y="125"/>
                    <a:pt x="250" y="125"/>
                    <a:pt x="234" y="142"/>
                  </a:cubicBezTo>
                  <a:cubicBezTo>
                    <a:pt x="8" y="359"/>
                    <a:pt x="8" y="359"/>
                    <a:pt x="8" y="359"/>
                  </a:cubicBezTo>
                  <a:cubicBezTo>
                    <a:pt x="0" y="368"/>
                    <a:pt x="0" y="384"/>
                    <a:pt x="0" y="393"/>
                  </a:cubicBezTo>
                  <a:cubicBezTo>
                    <a:pt x="0" y="410"/>
                    <a:pt x="0" y="418"/>
                    <a:pt x="8" y="426"/>
                  </a:cubicBezTo>
                  <a:cubicBezTo>
                    <a:pt x="25" y="435"/>
                    <a:pt x="25" y="435"/>
                    <a:pt x="25" y="435"/>
                  </a:cubicBezTo>
                  <a:cubicBezTo>
                    <a:pt x="41" y="451"/>
                    <a:pt x="67" y="451"/>
                    <a:pt x="83" y="435"/>
                  </a:cubicBezTo>
                  <a:lnTo>
                    <a:pt x="234" y="284"/>
                  </a:lnTo>
                  <a:close/>
                  <a:moveTo>
                    <a:pt x="234" y="284"/>
                  </a:moveTo>
                  <a:lnTo>
                    <a:pt x="234" y="284"/>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9997333" y="3400044"/>
              <a:ext cx="685705" cy="695706"/>
            </a:xfrm>
            <a:custGeom>
              <a:rect l="l" t="t" r="r" b="b"/>
              <a:pathLst>
                <a:path w="929" h="921">
                  <a:moveTo>
                    <a:pt x="887" y="0"/>
                  </a:moveTo>
                  <a:cubicBezTo>
                    <a:pt x="862" y="0"/>
                    <a:pt x="836" y="26"/>
                    <a:pt x="836" y="50"/>
                  </a:cubicBezTo>
                  <a:cubicBezTo>
                    <a:pt x="836" y="837"/>
                    <a:pt x="836" y="837"/>
                    <a:pt x="836" y="837"/>
                  </a:cubicBezTo>
                  <a:cubicBezTo>
                    <a:pt x="51" y="837"/>
                    <a:pt x="51" y="837"/>
                    <a:pt x="51" y="837"/>
                  </a:cubicBezTo>
                  <a:cubicBezTo>
                    <a:pt x="26" y="837"/>
                    <a:pt x="0" y="853"/>
                    <a:pt x="0" y="878"/>
                  </a:cubicBezTo>
                  <a:cubicBezTo>
                    <a:pt x="0" y="903"/>
                    <a:pt x="26" y="920"/>
                    <a:pt x="51" y="920"/>
                  </a:cubicBezTo>
                  <a:cubicBezTo>
                    <a:pt x="887" y="920"/>
                    <a:pt x="887" y="920"/>
                    <a:pt x="887" y="920"/>
                  </a:cubicBezTo>
                  <a:cubicBezTo>
                    <a:pt x="912" y="920"/>
                    <a:pt x="928" y="903"/>
                    <a:pt x="928" y="878"/>
                  </a:cubicBezTo>
                  <a:cubicBezTo>
                    <a:pt x="928" y="50"/>
                    <a:pt x="928" y="50"/>
                    <a:pt x="928" y="50"/>
                  </a:cubicBezTo>
                  <a:cubicBezTo>
                    <a:pt x="928" y="26"/>
                    <a:pt x="903" y="0"/>
                    <a:pt x="887" y="0"/>
                  </a:cubicBezTo>
                  <a:close/>
                  <a:moveTo>
                    <a:pt x="887" y="0"/>
                  </a:moveTo>
                  <a:lnTo>
                    <a:pt x="887" y="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21" name="Freeform 21"/>
          <p:cNvSpPr/>
          <p:nvPr/>
        </p:nvSpPr>
        <p:spPr>
          <a:xfrm>
            <a:off x="1935480" y="1646434"/>
            <a:ext cx="719895" cy="555403"/>
          </a:xfrm>
          <a:custGeom>
            <a:rect l="l" t="t" r="r" b="b"/>
            <a:pathLst>
              <a:path w="67" h="60">
                <a:moveTo>
                  <a:pt x="53" y="2"/>
                </a:moveTo>
                <a:cubicBezTo>
                  <a:pt x="53" y="1"/>
                  <a:pt x="52" y="0"/>
                  <a:pt x="51" y="0"/>
                </a:cubicBezTo>
                <a:cubicBezTo>
                  <a:pt x="46" y="0"/>
                  <a:pt x="46" y="0"/>
                  <a:pt x="46" y="0"/>
                </a:cubicBezTo>
                <a:cubicBezTo>
                  <a:pt x="45" y="0"/>
                  <a:pt x="44" y="1"/>
                  <a:pt x="44" y="2"/>
                </a:cubicBezTo>
                <a:cubicBezTo>
                  <a:pt x="44" y="5"/>
                  <a:pt x="44" y="5"/>
                  <a:pt x="44" y="5"/>
                </a:cubicBezTo>
                <a:cubicBezTo>
                  <a:pt x="53" y="14"/>
                  <a:pt x="53" y="14"/>
                  <a:pt x="53" y="14"/>
                </a:cubicBezTo>
                <a:lnTo>
                  <a:pt x="53" y="2"/>
                </a:lnTo>
                <a:close/>
                <a:moveTo>
                  <a:pt x="66" y="31"/>
                </a:moveTo>
                <a:cubicBezTo>
                  <a:pt x="36" y="2"/>
                  <a:pt x="36" y="2"/>
                  <a:pt x="36" y="2"/>
                </a:cubicBezTo>
                <a:cubicBezTo>
                  <a:pt x="35" y="0"/>
                  <a:pt x="33" y="0"/>
                  <a:pt x="31" y="2"/>
                </a:cubicBezTo>
                <a:cubicBezTo>
                  <a:pt x="2" y="31"/>
                  <a:pt x="2" y="31"/>
                  <a:pt x="2" y="31"/>
                </a:cubicBezTo>
                <a:cubicBezTo>
                  <a:pt x="0" y="33"/>
                  <a:pt x="0" y="35"/>
                  <a:pt x="2" y="36"/>
                </a:cubicBezTo>
                <a:cubicBezTo>
                  <a:pt x="2" y="37"/>
                  <a:pt x="3" y="37"/>
                  <a:pt x="4" y="37"/>
                </a:cubicBezTo>
                <a:cubicBezTo>
                  <a:pt x="5" y="37"/>
                  <a:pt x="6" y="37"/>
                  <a:pt x="7" y="36"/>
                </a:cubicBezTo>
                <a:cubicBezTo>
                  <a:pt x="34" y="9"/>
                  <a:pt x="34" y="9"/>
                  <a:pt x="34" y="9"/>
                </a:cubicBezTo>
                <a:cubicBezTo>
                  <a:pt x="61" y="36"/>
                  <a:pt x="61" y="36"/>
                  <a:pt x="61" y="36"/>
                </a:cubicBezTo>
                <a:cubicBezTo>
                  <a:pt x="62" y="38"/>
                  <a:pt x="65" y="38"/>
                  <a:pt x="66" y="36"/>
                </a:cubicBezTo>
                <a:cubicBezTo>
                  <a:pt x="67" y="35"/>
                  <a:pt x="67" y="33"/>
                  <a:pt x="66" y="31"/>
                </a:cubicBezTo>
                <a:close/>
                <a:moveTo>
                  <a:pt x="9" y="37"/>
                </a:moveTo>
                <a:cubicBezTo>
                  <a:pt x="9" y="57"/>
                  <a:pt x="9" y="57"/>
                  <a:pt x="9" y="57"/>
                </a:cubicBezTo>
                <a:cubicBezTo>
                  <a:pt x="9" y="59"/>
                  <a:pt x="11" y="60"/>
                  <a:pt x="13" y="60"/>
                </a:cubicBezTo>
                <a:cubicBezTo>
                  <a:pt x="28" y="60"/>
                  <a:pt x="28" y="60"/>
                  <a:pt x="28" y="60"/>
                </a:cubicBezTo>
                <a:cubicBezTo>
                  <a:pt x="28" y="42"/>
                  <a:pt x="28" y="42"/>
                  <a:pt x="28" y="42"/>
                </a:cubicBezTo>
                <a:cubicBezTo>
                  <a:pt x="28" y="42"/>
                  <a:pt x="29" y="41"/>
                  <a:pt x="29" y="41"/>
                </a:cubicBezTo>
                <a:cubicBezTo>
                  <a:pt x="38" y="41"/>
                  <a:pt x="38" y="41"/>
                  <a:pt x="38" y="41"/>
                </a:cubicBezTo>
                <a:cubicBezTo>
                  <a:pt x="39" y="41"/>
                  <a:pt x="39" y="42"/>
                  <a:pt x="39" y="42"/>
                </a:cubicBezTo>
                <a:cubicBezTo>
                  <a:pt x="39" y="60"/>
                  <a:pt x="39" y="60"/>
                  <a:pt x="39" y="60"/>
                </a:cubicBezTo>
                <a:cubicBezTo>
                  <a:pt x="55" y="60"/>
                  <a:pt x="55" y="60"/>
                  <a:pt x="55" y="60"/>
                </a:cubicBezTo>
                <a:cubicBezTo>
                  <a:pt x="57" y="60"/>
                  <a:pt x="58" y="59"/>
                  <a:pt x="58" y="57"/>
                </a:cubicBezTo>
                <a:cubicBezTo>
                  <a:pt x="58" y="38"/>
                  <a:pt x="58" y="38"/>
                  <a:pt x="58" y="38"/>
                </a:cubicBezTo>
                <a:cubicBezTo>
                  <a:pt x="34" y="13"/>
                  <a:pt x="34" y="13"/>
                  <a:pt x="34" y="13"/>
                </a:cubicBezTo>
                <a:lnTo>
                  <a:pt x="9" y="37"/>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Freeform 22"/>
          <p:cNvSpPr/>
          <p:nvPr/>
        </p:nvSpPr>
        <p:spPr>
          <a:xfrm>
            <a:off x="1975414" y="5261363"/>
            <a:ext cx="613870" cy="613870"/>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3" name="Group 23"/>
          <p:cNvGrpSpPr/>
          <p:nvPr/>
        </p:nvGrpSpPr>
        <p:grpSpPr>
          <a:xfrm>
            <a:off x="454963" y="93878"/>
            <a:ext cx="10641129" cy="914400"/>
            <a:chOff x="454963" y="93878"/>
            <a:chExt cx="10641129" cy="914400"/>
          </a:xfrm>
        </p:grpSpPr>
        <p:sp>
          <p:nvSpPr>
            <p:cNvPr id="24" name="AutoShape 2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TextBox 4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投资区域分布</a:t>
              </a:r>
            </a:p>
          </p:txBody>
        </p:sp>
      </p:grpSp>
      <p:grpSp>
        <p:nvGrpSpPr>
          <p:cNvPr id="45" name="Group 45"/>
          <p:cNvGrpSpPr/>
          <p:nvPr/>
        </p:nvGrpSpPr>
        <p:grpSpPr>
          <a:xfrm>
            <a:off x="3314700" y="5303594"/>
            <a:ext cx="7382690" cy="863070"/>
            <a:chOff x="3314700" y="5303594"/>
            <a:chExt cx="7382690" cy="863070"/>
          </a:xfrm>
        </p:grpSpPr>
        <p:sp>
          <p:nvSpPr>
            <p:cNvPr id="46" name="TextBox 46"/>
            <p:cNvSpPr txBox="1"/>
            <p:nvPr/>
          </p:nvSpPr>
          <p:spPr>
            <a:xfrm>
              <a:off x="3314700" y="5303594"/>
              <a:ext cx="7382690" cy="863070"/>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rgbClr val="000000">
                      <a:alpha val="100000"/>
                    </a:srgbClr>
                  </a:solidFill>
                  <a:latin typeface="Microsoft Yahei"/>
                  <a:ea typeface="Microsoft Yahei"/>
                  <a:cs typeface="Microsoft Yahei"/>
                </a:rPr>
                <a:t>中国设立的自由贸易试验区在吸引外商直接投资方面发挥了重要作用。通过制度创新和政策优惠，自由贸易试验区为外资企业提供了更加便利的投资环境和市场机会。</a:t>
              </a:r>
            </a:p>
          </p:txBody>
        </p:sp>
      </p:grpSp>
      <p:grpSp>
        <p:nvGrpSpPr>
          <p:cNvPr id="47" name="Group 47"/>
          <p:cNvGrpSpPr/>
          <p:nvPr/>
        </p:nvGrpSpPr>
        <p:grpSpPr>
          <a:xfrm>
            <a:off x="3314700" y="4838783"/>
            <a:ext cx="7382690" cy="490334"/>
            <a:chOff x="3314700" y="4838783"/>
            <a:chExt cx="7382690" cy="490334"/>
          </a:xfrm>
        </p:grpSpPr>
        <p:sp>
          <p:nvSpPr>
            <p:cNvPr id="48" name="TextBox 48"/>
            <p:cNvSpPr txBox="1"/>
            <p:nvPr/>
          </p:nvSpPr>
          <p:spPr>
            <a:xfrm>
              <a:off x="3314700" y="4838783"/>
              <a:ext cx="7382690"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chemeClr val="accent1">
                      <a:alpha val="100000"/>
                    </a:schemeClr>
                  </a:solidFill>
                  <a:latin typeface="Microsoft Yahei"/>
                  <a:ea typeface="Microsoft Yahei"/>
                  <a:cs typeface="Microsoft Yahei"/>
                </a:rPr>
                <a:t>自由贸易试验区</a:t>
              </a:r>
            </a:p>
          </p:txBody>
        </p:sp>
      </p:grpSp>
      <p:grpSp>
        <p:nvGrpSpPr>
          <p:cNvPr id="49" name="Group 49"/>
          <p:cNvGrpSpPr/>
          <p:nvPr/>
        </p:nvGrpSpPr>
        <p:grpSpPr>
          <a:xfrm>
            <a:off x="3456760" y="1771107"/>
            <a:ext cx="7382690" cy="863070"/>
            <a:chOff x="3456760" y="1771107"/>
            <a:chExt cx="7382690" cy="863070"/>
          </a:xfrm>
        </p:grpSpPr>
        <p:sp>
          <p:nvSpPr>
            <p:cNvPr id="50" name="TextBox 50"/>
            <p:cNvSpPr txBox="1"/>
            <p:nvPr/>
          </p:nvSpPr>
          <p:spPr>
            <a:xfrm>
              <a:off x="3456760" y="1771107"/>
              <a:ext cx="7382690" cy="863070"/>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rgbClr val="000000">
                      <a:alpha val="100000"/>
                    </a:srgbClr>
                  </a:solidFill>
                  <a:latin typeface="Microsoft Yahei"/>
                  <a:ea typeface="Microsoft Yahei"/>
                  <a:cs typeface="Microsoft Yahei"/>
                </a:rPr>
                <a:t>由于地理位置优越、经济基础雄厚和人才资源丰富，东部沿海地区一直是吸引外商直接投资的主要区域。</a:t>
              </a:r>
            </a:p>
          </p:txBody>
        </p:sp>
      </p:grpSp>
      <p:grpSp>
        <p:nvGrpSpPr>
          <p:cNvPr id="51" name="Group 51"/>
          <p:cNvGrpSpPr/>
          <p:nvPr/>
        </p:nvGrpSpPr>
        <p:grpSpPr>
          <a:xfrm>
            <a:off x="3456760" y="1395927"/>
            <a:ext cx="7293402" cy="490334"/>
            <a:chOff x="3456760" y="1395927"/>
            <a:chExt cx="7293402" cy="490334"/>
          </a:xfrm>
        </p:grpSpPr>
        <p:sp>
          <p:nvSpPr>
            <p:cNvPr id="52" name="TextBox 52"/>
            <p:cNvSpPr txBox="1"/>
            <p:nvPr/>
          </p:nvSpPr>
          <p:spPr>
            <a:xfrm>
              <a:off x="3456760" y="1395927"/>
              <a:ext cx="7293402"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175" b="1">
                  <a:solidFill>
                    <a:schemeClr val="accent1">
                      <a:alpha val="100000"/>
                    </a:schemeClr>
                  </a:solidFill>
                  <a:latin typeface="Microsoft Yahei"/>
                  <a:ea typeface="Microsoft Yahei"/>
                  <a:cs typeface="Microsoft Yahei"/>
                </a:rPr>
                <a:t>东部沿海地区</a:t>
              </a:r>
            </a:p>
          </p:txBody>
        </p:sp>
      </p:grpSp>
      <p:grpSp>
        <p:nvGrpSpPr>
          <p:cNvPr id="53" name="Group 53"/>
          <p:cNvGrpSpPr/>
          <p:nvPr/>
        </p:nvGrpSpPr>
        <p:grpSpPr>
          <a:xfrm>
            <a:off x="1704918" y="3545958"/>
            <a:ext cx="7382690" cy="863070"/>
            <a:chOff x="1704918" y="3545958"/>
            <a:chExt cx="7382690" cy="863070"/>
          </a:xfrm>
        </p:grpSpPr>
        <p:sp>
          <p:nvSpPr>
            <p:cNvPr id="54" name="TextBox 54"/>
            <p:cNvSpPr txBox="1"/>
            <p:nvPr/>
          </p:nvSpPr>
          <p:spPr>
            <a:xfrm>
              <a:off x="1704918" y="3545958"/>
              <a:ext cx="7382690" cy="863070"/>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rgbClr val="000000">
                      <a:alpha val="100000"/>
                    </a:srgbClr>
                  </a:solidFill>
                  <a:latin typeface="Microsoft Yahei"/>
                  <a:ea typeface="Microsoft Yahei"/>
                  <a:cs typeface="Microsoft Yahei"/>
                </a:rPr>
                <a:t>近年来，随着中西部地区基础设施的改善和产业政策的引导，外商直接投资逐渐向中西部地区转移，促进了区域经济的均衡发展。</a:t>
              </a:r>
            </a:p>
          </p:txBody>
        </p:sp>
      </p:grpSp>
      <p:grpSp>
        <p:nvGrpSpPr>
          <p:cNvPr id="55" name="Group 55"/>
          <p:cNvGrpSpPr/>
          <p:nvPr/>
        </p:nvGrpSpPr>
        <p:grpSpPr>
          <a:xfrm>
            <a:off x="1704918" y="3081147"/>
            <a:ext cx="7382690" cy="490334"/>
            <a:chOff x="1704918" y="3081147"/>
            <a:chExt cx="7382690" cy="490334"/>
          </a:xfrm>
        </p:grpSpPr>
        <p:sp>
          <p:nvSpPr>
            <p:cNvPr id="56" name="TextBox 56"/>
            <p:cNvSpPr txBox="1"/>
            <p:nvPr/>
          </p:nvSpPr>
          <p:spPr>
            <a:xfrm>
              <a:off x="1704918" y="3081147"/>
              <a:ext cx="7382690"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chemeClr val="accent1">
                      <a:alpha val="100000"/>
                    </a:schemeClr>
                  </a:solidFill>
                  <a:latin typeface="Microsoft Yahei"/>
                  <a:ea typeface="Microsoft Yahei"/>
                  <a:cs typeface="Microsoft Yahei"/>
                </a:rPr>
                <a:t>中西部地区</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903307" y="3150955"/>
            <a:ext cx="6195974" cy="172638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200">
                <a:solidFill>
                  <a:schemeClr val="lt1">
                    <a:alpha val="100000"/>
                  </a:schemeClr>
                </a:solidFill>
                <a:latin typeface="Microsoft Yahei"/>
                <a:ea typeface="Microsoft Yahei"/>
                <a:cs typeface="Microsoft Yahei"/>
              </a:rPr>
              <a:t>中国外商直接投资环境分析</a:t>
            </a:r>
          </a:p>
        </p:txBody>
      </p:sp>
      <p:sp>
        <p:nvSpPr>
          <p:cNvPr id="3" name="TextBox 3"/>
          <p:cNvSpPr txBox="1"/>
          <p:nvPr/>
        </p:nvSpPr>
        <p:spPr>
          <a:xfrm>
            <a:off x="1110458" y="402103"/>
            <a:ext cx="9307046" cy="231152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1550" b="1">
                <a:solidFill>
                  <a:schemeClr val="dk2">
                    <a:alpha val="100000"/>
                  </a:schemeClr>
                </a:solidFill>
                <a:latin typeface="Microsoft Yahei"/>
                <a:ea typeface="Microsoft Yahei"/>
                <a:cs typeface="Microsoft Yahei"/>
              </a:rPr>
              <a:t>03</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grpSp>
        <p:nvGrpSpPr>
          <p:cNvPr id="2" name="Group 2"/>
          <p:cNvGrpSpPr/>
          <p:nvPr/>
        </p:nvGrpSpPr>
        <p:grpSpPr>
          <a:xfrm>
            <a:off x="981837" y="1604867"/>
            <a:ext cx="3394996" cy="2116741"/>
            <a:chOff x="981837" y="1604867"/>
            <a:chExt cx="3394996" cy="2116741"/>
          </a:xfrm>
        </p:grpSpPr>
        <p:sp>
          <p:nvSpPr>
            <p:cNvPr id="3" name="AutoShape 3"/>
            <p:cNvSpPr/>
            <p:nvPr/>
          </p:nvSpPr>
          <p:spPr>
            <a:xfrm>
              <a:off x="981837" y="1604867"/>
              <a:ext cx="3394996" cy="2116741"/>
            </a:xfrm>
            <a:prstGeom prst="rect">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940">
                  <a:solidFill>
                    <a:srgbClr val="FFFFFF">
                      <a:alpha val="100000"/>
                    </a:srgbClr>
                  </a:solidFill>
                  <a:latin typeface="Calibri"/>
                  <a:ea typeface="Calibri"/>
                  <a:cs typeface="Calibri"/>
                </a:rPr>
                <a:t>    </a:t>
              </a:r>
              <a:endParaRPr lang="en-US" sz="1100"/>
            </a:p>
          </p:txBody>
        </p:sp>
      </p:grpSp>
      <p:grpSp>
        <p:nvGrpSpPr>
          <p:cNvPr id="4" name="Group 4"/>
          <p:cNvGrpSpPr/>
          <p:nvPr/>
        </p:nvGrpSpPr>
        <p:grpSpPr>
          <a:xfrm>
            <a:off x="4376738" y="3721608"/>
            <a:ext cx="3394996" cy="2116741"/>
            <a:chOff x="4376738" y="3721608"/>
            <a:chExt cx="3394996" cy="2116741"/>
          </a:xfrm>
        </p:grpSpPr>
        <p:sp>
          <p:nvSpPr>
            <p:cNvPr id="5" name="AutoShape 5"/>
            <p:cNvSpPr/>
            <p:nvPr/>
          </p:nvSpPr>
          <p:spPr>
            <a:xfrm>
              <a:off x="4376738" y="3721608"/>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 name="Group 6"/>
          <p:cNvGrpSpPr/>
          <p:nvPr/>
        </p:nvGrpSpPr>
        <p:grpSpPr>
          <a:xfrm>
            <a:off x="7771733" y="1604867"/>
            <a:ext cx="3394996" cy="2116741"/>
            <a:chOff x="7771733" y="1604867"/>
            <a:chExt cx="3394996" cy="2116741"/>
          </a:xfrm>
        </p:grpSpPr>
        <p:sp>
          <p:nvSpPr>
            <p:cNvPr id="7" name="AutoShape 7"/>
            <p:cNvSpPr/>
            <p:nvPr/>
          </p:nvSpPr>
          <p:spPr>
            <a:xfrm>
              <a:off x="7771733" y="1604867"/>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pic>
        <p:nvPicPr>
          <p:cNvPr id="8" name="Picture 8"/>
          <p:cNvPicPr>
            <a:picLocks noChangeAspect="1"/>
          </p:cNvPicPr>
          <p:nvPr/>
        </p:nvPicPr>
        <p:blipFill>
          <a:blip r:embed="rId2"/>
          <a:srcRect t="26372" b="26372"/>
          <a:stretch>
            <a:fillRect/>
          </a:stretch>
        </p:blipFill>
        <p:spPr>
          <a:xfrm>
            <a:off x="981837" y="3694465"/>
            <a:ext cx="3394942" cy="2143864"/>
          </a:xfrm>
          <a:prstGeom prst="rect">
            <a:avLst/>
          </a:prstGeom>
        </p:spPr>
      </p:pic>
      <p:pic>
        <p:nvPicPr>
          <p:cNvPr id="9" name="Picture 9"/>
          <p:cNvPicPr>
            <a:picLocks noChangeAspect="1"/>
          </p:cNvPicPr>
          <p:nvPr/>
        </p:nvPicPr>
        <p:blipFill>
          <a:blip r:embed="rId3"/>
          <a:srcRect t="10818" b="10818"/>
          <a:stretch>
            <a:fillRect/>
          </a:stretch>
        </p:blipFill>
        <p:spPr>
          <a:xfrm>
            <a:off x="4376812" y="1577730"/>
            <a:ext cx="3394942" cy="2143864"/>
          </a:xfrm>
          <a:prstGeom prst="rect">
            <a:avLst/>
          </a:prstGeom>
        </p:spPr>
      </p:pic>
      <p:pic>
        <p:nvPicPr>
          <p:cNvPr id="10" name="Picture 10"/>
          <p:cNvPicPr>
            <a:picLocks noChangeAspect="1"/>
          </p:cNvPicPr>
          <p:nvPr/>
        </p:nvPicPr>
        <p:blipFill>
          <a:blip r:embed="rId4"/>
          <a:srcRect t="5319" b="5319"/>
          <a:stretch>
            <a:fillRect/>
          </a:stretch>
        </p:blipFill>
        <p:spPr>
          <a:xfrm>
            <a:off x="7771733" y="3721608"/>
            <a:ext cx="3394942" cy="2143864"/>
          </a:xfrm>
          <a:prstGeom prst="rect">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政策环境</a:t>
              </a:r>
            </a:p>
          </p:txBody>
        </p:sp>
      </p:grpSp>
      <p:grpSp>
        <p:nvGrpSpPr>
          <p:cNvPr id="33" name="Group 33"/>
          <p:cNvGrpSpPr/>
          <p:nvPr/>
        </p:nvGrpSpPr>
        <p:grpSpPr>
          <a:xfrm>
            <a:off x="981837" y="1604867"/>
            <a:ext cx="3394996" cy="490334"/>
            <a:chOff x="981837" y="1604867"/>
            <a:chExt cx="3394996" cy="490334"/>
          </a:xfrm>
        </p:grpSpPr>
        <p:sp>
          <p:nvSpPr>
            <p:cNvPr id="34" name="TextBox 34"/>
            <p:cNvSpPr txBox="1"/>
            <p:nvPr/>
          </p:nvSpPr>
          <p:spPr>
            <a:xfrm>
              <a:off x="981837"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鼓励政策</a:t>
              </a:r>
            </a:p>
          </p:txBody>
        </p:sp>
      </p:grpSp>
      <p:grpSp>
        <p:nvGrpSpPr>
          <p:cNvPr id="35" name="Group 35"/>
          <p:cNvGrpSpPr/>
          <p:nvPr/>
        </p:nvGrpSpPr>
        <p:grpSpPr>
          <a:xfrm>
            <a:off x="1090562" y="2039620"/>
            <a:ext cx="3286271" cy="1654845"/>
            <a:chOff x="1090562" y="2039620"/>
            <a:chExt cx="3286271" cy="1654845"/>
          </a:xfrm>
        </p:grpSpPr>
        <p:sp>
          <p:nvSpPr>
            <p:cNvPr id="36" name="TextBox 36"/>
            <p:cNvSpPr txBox="1"/>
            <p:nvPr/>
          </p:nvSpPr>
          <p:spPr>
            <a:xfrm>
              <a:off x="1090562"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中国政府出台了一系列鼓励外商直接投资的政策，如税收优惠、土地租赁优惠、融资支持等，以吸引外资流入。</a:t>
              </a:r>
            </a:p>
          </p:txBody>
        </p:sp>
      </p:grpSp>
      <p:grpSp>
        <p:nvGrpSpPr>
          <p:cNvPr id="37" name="Group 37"/>
          <p:cNvGrpSpPr/>
          <p:nvPr/>
        </p:nvGrpSpPr>
        <p:grpSpPr>
          <a:xfrm>
            <a:off x="4376833" y="3748751"/>
            <a:ext cx="3394996" cy="490334"/>
            <a:chOff x="4376833" y="3748751"/>
            <a:chExt cx="3394996" cy="490334"/>
          </a:xfrm>
        </p:grpSpPr>
        <p:sp>
          <p:nvSpPr>
            <p:cNvPr id="38" name="TextBox 38"/>
            <p:cNvSpPr txBox="1"/>
            <p:nvPr/>
          </p:nvSpPr>
          <p:spPr>
            <a:xfrm>
              <a:off x="4376833" y="3748751"/>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投资保护</a:t>
              </a:r>
            </a:p>
          </p:txBody>
        </p:sp>
      </p:grpSp>
      <p:grpSp>
        <p:nvGrpSpPr>
          <p:cNvPr id="39" name="Group 39"/>
          <p:cNvGrpSpPr/>
          <p:nvPr/>
        </p:nvGrpSpPr>
        <p:grpSpPr>
          <a:xfrm>
            <a:off x="4485558" y="4183504"/>
            <a:ext cx="3286271" cy="1654845"/>
            <a:chOff x="4485558" y="4183504"/>
            <a:chExt cx="3286271" cy="1654845"/>
          </a:xfrm>
        </p:grpSpPr>
        <p:sp>
          <p:nvSpPr>
            <p:cNvPr id="40" name="TextBox 40"/>
            <p:cNvSpPr txBox="1"/>
            <p:nvPr/>
          </p:nvSpPr>
          <p:spPr>
            <a:xfrm>
              <a:off x="4485558" y="4183504"/>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中国不断完善外商投资法律法规，加强对外商投资合法权益的保护，为外商投资提供更加稳定的法律环境。</a:t>
              </a:r>
            </a:p>
          </p:txBody>
        </p:sp>
      </p:grpSp>
      <p:grpSp>
        <p:nvGrpSpPr>
          <p:cNvPr id="41" name="Group 41"/>
          <p:cNvGrpSpPr/>
          <p:nvPr/>
        </p:nvGrpSpPr>
        <p:grpSpPr>
          <a:xfrm>
            <a:off x="7771733" y="1604867"/>
            <a:ext cx="3394996" cy="490334"/>
            <a:chOff x="7771733" y="1604867"/>
            <a:chExt cx="3394996" cy="490334"/>
          </a:xfrm>
        </p:grpSpPr>
        <p:sp>
          <p:nvSpPr>
            <p:cNvPr id="42" name="TextBox 42"/>
            <p:cNvSpPr txBox="1"/>
            <p:nvPr/>
          </p:nvSpPr>
          <p:spPr>
            <a:xfrm>
              <a:off x="7771733"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市场准入</a:t>
              </a:r>
            </a:p>
          </p:txBody>
        </p:sp>
      </p:grpSp>
      <p:grpSp>
        <p:nvGrpSpPr>
          <p:cNvPr id="43" name="Group 43"/>
          <p:cNvGrpSpPr/>
          <p:nvPr/>
        </p:nvGrpSpPr>
        <p:grpSpPr>
          <a:xfrm>
            <a:off x="7880459" y="2039620"/>
            <a:ext cx="3286271" cy="1654845"/>
            <a:chOff x="7880459" y="2039620"/>
            <a:chExt cx="3286271" cy="1654845"/>
          </a:xfrm>
        </p:grpSpPr>
        <p:sp>
          <p:nvSpPr>
            <p:cNvPr id="44" name="TextBox 44"/>
            <p:cNvSpPr txBox="1"/>
            <p:nvPr/>
          </p:nvSpPr>
          <p:spPr>
            <a:xfrm>
              <a:off x="7880459"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中国政府逐步放宽外商投资的市场准入限制，允许外资进入更多领域和行业，促进市场竞争和经济发展。</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blip>
          <a:srcRect t="333" b="333"/>
          <a:stretch>
            <a:fillRect/>
          </a:stretch>
        </p:blipFill>
        <p:spPr>
          <a:xfrm>
            <a:off x="7092557" y="1559288"/>
            <a:ext cx="4492828" cy="4492828"/>
          </a:xfrm>
          <a:prstGeom prst="roundRect">
            <a:avLst/>
          </a:prstGeom>
        </p:spPr>
      </p:pic>
      <p:sp>
        <p:nvSpPr>
          <p:cNvPr id="3" name="Freeform 3"/>
          <p:cNvSpPr/>
          <p:nvPr/>
        </p:nvSpPr>
        <p:spPr>
          <a:xfrm>
            <a:off x="539110" y="1488377"/>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739477" y="1370655"/>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1</a:t>
            </a:r>
          </a:p>
        </p:txBody>
      </p:sp>
      <p:sp>
        <p:nvSpPr>
          <p:cNvPr id="5" name="Freeform 5"/>
          <p:cNvSpPr/>
          <p:nvPr/>
        </p:nvSpPr>
        <p:spPr>
          <a:xfrm>
            <a:off x="539110" y="3205847"/>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739477" y="3088125"/>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2</a:t>
            </a:r>
          </a:p>
        </p:txBody>
      </p:sp>
      <p:sp>
        <p:nvSpPr>
          <p:cNvPr id="7" name="Freeform 7"/>
          <p:cNvSpPr/>
          <p:nvPr/>
        </p:nvSpPr>
        <p:spPr>
          <a:xfrm>
            <a:off x="539110" y="4984278"/>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739477" y="4866556"/>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3</a:t>
            </a:r>
          </a:p>
        </p:txBody>
      </p:sp>
      <p:sp>
        <p:nvSpPr>
          <p:cNvPr id="9" name="TextBox 9"/>
          <p:cNvSpPr txBox="1"/>
          <p:nvPr/>
        </p:nvSpPr>
        <p:spPr>
          <a:xfrm>
            <a:off x="2248535" y="1715158"/>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中国作为全球第二大经济体，经济增长持续稳定，为外商投资提供了广阔的市场和机遇。</a:t>
            </a:r>
          </a:p>
        </p:txBody>
      </p:sp>
      <p:sp>
        <p:nvSpPr>
          <p:cNvPr id="10" name="TextBox 10"/>
          <p:cNvSpPr txBox="1"/>
          <p:nvPr/>
        </p:nvSpPr>
        <p:spPr>
          <a:xfrm>
            <a:off x="2248535" y="1250513"/>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经济增长</a:t>
            </a:r>
          </a:p>
        </p:txBody>
      </p:sp>
      <p:sp>
        <p:nvSpPr>
          <p:cNvPr id="11" name="TextBox 11"/>
          <p:cNvSpPr txBox="1"/>
          <p:nvPr/>
        </p:nvSpPr>
        <p:spPr>
          <a:xfrm>
            <a:off x="2248535" y="3368732"/>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随着中国消费者购买力的提升，消费升级趋势明显，为外商投资提供了新的增长点和市场空间。</a:t>
            </a:r>
          </a:p>
        </p:txBody>
      </p:sp>
      <p:sp>
        <p:nvSpPr>
          <p:cNvPr id="12" name="TextBox 12"/>
          <p:cNvSpPr txBox="1"/>
          <p:nvPr/>
        </p:nvSpPr>
        <p:spPr>
          <a:xfrm>
            <a:off x="2248535" y="2928472"/>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消费升级</a:t>
            </a:r>
          </a:p>
        </p:txBody>
      </p:sp>
      <p:sp>
        <p:nvSpPr>
          <p:cNvPr id="13" name="TextBox 13"/>
          <p:cNvSpPr txBox="1"/>
          <p:nvPr/>
        </p:nvSpPr>
        <p:spPr>
          <a:xfrm>
            <a:off x="2248535" y="5134585"/>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中国拥有完整的产业链和供应链体系，为外商投资提供了便利的配套条件和成本优势。</a:t>
            </a:r>
          </a:p>
        </p:txBody>
      </p:sp>
      <p:sp>
        <p:nvSpPr>
          <p:cNvPr id="14" name="TextBox 14"/>
          <p:cNvSpPr txBox="1"/>
          <p:nvPr/>
        </p:nvSpPr>
        <p:spPr>
          <a:xfrm>
            <a:off x="2248535" y="4694325"/>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产业链完善</a:t>
            </a:r>
          </a:p>
        </p:txBody>
      </p: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经济环境</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3485416" y="3075841"/>
            <a:ext cx="1954703" cy="196961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5660673" y="3426081"/>
            <a:ext cx="2699191" cy="271978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288494" y="1513149"/>
            <a:ext cx="1721774" cy="172177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280421" y="2711491"/>
            <a:ext cx="3039989"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alpha val="100000"/>
                  </a:schemeClr>
                </a:solidFill>
                <a:latin typeface="Microsoft Yahei"/>
                <a:ea typeface="Microsoft Yahei"/>
                <a:cs typeface="Microsoft Yahei"/>
              </a:rPr>
              <a:t>中国具有多元文化的特点，对外来文化持开放和包容的态度，有利于外商投资企业融入当地市场和文化环境。</a:t>
            </a:r>
          </a:p>
        </p:txBody>
      </p:sp>
      <p:pic>
        <p:nvPicPr>
          <p:cNvPr id="6" name="Picture 6"/>
          <p:cNvPicPr>
            <a:picLocks noChangeAspect="1"/>
          </p:cNvPicPr>
          <p:nvPr/>
        </p:nvPicPr>
        <p:blipFill>
          <a:blip r:embed="rId2"/>
          <a:srcRect l="13159" r="13159"/>
          <a:stretch>
            <a:fillRect/>
          </a:stretch>
        </p:blipFill>
        <p:spPr>
          <a:xfrm>
            <a:off x="5399254" y="1623909"/>
            <a:ext cx="1500254" cy="1500254"/>
          </a:xfrm>
          <a:prstGeom prst="ellipse">
            <a:avLst/>
          </a:prstGeom>
        </p:spPr>
      </p:pic>
      <p:sp>
        <p:nvSpPr>
          <p:cNvPr id="7" name="TextBox 7"/>
          <p:cNvSpPr txBox="1"/>
          <p:nvPr/>
        </p:nvSpPr>
        <p:spPr>
          <a:xfrm>
            <a:off x="613814" y="2226284"/>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77000"/>
              </a:lnSpc>
            </a:pPr>
            <a:r>
              <a:rPr lang="en-US" sz="2325" b="1">
                <a:solidFill>
                  <a:schemeClr val="accent1">
                    <a:alpha val="100000"/>
                  </a:schemeClr>
                </a:solidFill>
                <a:latin typeface="Microsoft Yahei"/>
                <a:ea typeface="Microsoft Yahei"/>
                <a:cs typeface="Microsoft Yahei"/>
              </a:rPr>
              <a:t>文化包容性</a:t>
            </a:r>
          </a:p>
        </p:txBody>
      </p:sp>
      <p:sp>
        <p:nvSpPr>
          <p:cNvPr id="8" name="TextBox 8"/>
          <p:cNvSpPr txBox="1"/>
          <p:nvPr/>
        </p:nvSpPr>
        <p:spPr>
          <a:xfrm>
            <a:off x="7300757" y="1971492"/>
            <a:ext cx="3121877"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中国拥有丰富的人才资源，为外商投资企业提供了充足的人才储备和智力支持。</a:t>
            </a:r>
          </a:p>
        </p:txBody>
      </p:sp>
      <p:sp>
        <p:nvSpPr>
          <p:cNvPr id="9" name="TextBox 9"/>
          <p:cNvSpPr txBox="1"/>
          <p:nvPr/>
        </p:nvSpPr>
        <p:spPr>
          <a:xfrm>
            <a:off x="7300757" y="1513149"/>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人才储备</a:t>
            </a:r>
          </a:p>
        </p:txBody>
      </p:sp>
      <p:pic>
        <p:nvPicPr>
          <p:cNvPr id="10" name="Picture 10"/>
          <p:cNvPicPr>
            <a:picLocks noChangeAspect="1"/>
          </p:cNvPicPr>
          <p:nvPr/>
        </p:nvPicPr>
        <p:blipFill>
          <a:blip r:embed="rId3"/>
          <a:srcRect l="18750" r="18750"/>
          <a:stretch>
            <a:fillRect/>
          </a:stretch>
        </p:blipFill>
        <p:spPr>
          <a:xfrm>
            <a:off x="5820154" y="3595858"/>
            <a:ext cx="2380229" cy="2380229"/>
          </a:xfrm>
          <a:prstGeom prst="ellipse">
            <a:avLst/>
          </a:prstGeom>
        </p:spPr>
      </p:pic>
      <p:pic>
        <p:nvPicPr>
          <p:cNvPr id="11" name="Picture 11"/>
          <p:cNvPicPr>
            <a:picLocks noChangeAspect="1"/>
          </p:cNvPicPr>
          <p:nvPr/>
        </p:nvPicPr>
        <p:blipFill>
          <a:blip r:embed="rId4"/>
          <a:srcRect l="14375" r="14375"/>
          <a:stretch>
            <a:fillRect/>
          </a:stretch>
        </p:blipFill>
        <p:spPr>
          <a:xfrm>
            <a:off x="3637042" y="3234923"/>
            <a:ext cx="1651452" cy="1651452"/>
          </a:xfrm>
          <a:prstGeom prst="ellipse">
            <a:avLst/>
          </a:prstGeom>
        </p:spPr>
      </p:pic>
      <p:sp>
        <p:nvSpPr>
          <p:cNvPr id="12" name="TextBox 12"/>
          <p:cNvSpPr txBox="1"/>
          <p:nvPr/>
        </p:nvSpPr>
        <p:spPr>
          <a:xfrm>
            <a:off x="8621512" y="4777233"/>
            <a:ext cx="3219450"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中国政府和企业高度重视创新，积极推动科技创新和产业升级，为外商投资企业提供了更多的合作机会和发展空间。</a:t>
            </a:r>
          </a:p>
        </p:txBody>
      </p:sp>
      <p:sp>
        <p:nvSpPr>
          <p:cNvPr id="13" name="TextBox 13"/>
          <p:cNvSpPr txBox="1"/>
          <p:nvPr/>
        </p:nvSpPr>
        <p:spPr>
          <a:xfrm>
            <a:off x="8621512" y="4318890"/>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创新能力</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社会文化环境</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https://d.book118.com/588004054115006045</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6FFF4"/>
      </a:lt1>
      <a:dk2>
        <a:srgbClr val="083800"/>
      </a:dk2>
      <a:lt2>
        <a:srgbClr val="FFFFFF"/>
      </a:lt2>
      <a:accent1>
        <a:srgbClr val="59AE93"/>
      </a:accent1>
      <a:accent2>
        <a:srgbClr val="83BB7A"/>
      </a:accent2>
      <a:accent3>
        <a:srgbClr val="2D7A61"/>
      </a:accent3>
      <a:accent4>
        <a:srgbClr val="87D295"/>
      </a:accent4>
      <a:accent5>
        <a:srgbClr val="BEEA8F"/>
      </a:accent5>
      <a:accent6>
        <a:srgbClr val="90DECB"/>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74</Paragraphs>
  <Slides>14</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14</vt:i4>
      </vt:variant>
    </vt:vector>
  </HeadingPairs>
  <TitlesOfParts>
    <vt:vector baseType="lpstr" size="18">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2024-09-26T08:43:13.262</cp:lastPrinted>
  <dcterms:created xsi:type="dcterms:W3CDTF">2024-09-26T00:43:13Z</dcterms:created>
  <dcterms:modified xsi:type="dcterms:W3CDTF">2024-09-26T00:43:15Z</dcterms:modified>
</cp:coreProperties>
</file>