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273768-8A0F-4CB7-85ED-EF80DCB37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5D9BE-BBA8-4B6C-851E-7688D6535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642A6-3CFF-4AA5-9634-F13764B85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2D56DE-CED2-488E-A70E-B89D658D3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9BAE41-5605-4E8D-BF80-33888643A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DA85F1-B1B9-41D2-851D-959FF9DD4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E33E79-480A-4A33-958D-D90E96618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623A90-A64D-4D02-80C5-212064AE4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92F1F2-3EE9-4CFE-A1FA-1A9593FB3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A9ACB1-0619-4519-9640-DB29E2D1D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3C228-5F42-4C54-BE7C-81DEFFBA7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4294967295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1011007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民法总论概述第1-5章\n## 1.民法的基本概念与原则\n### 1.1民法的定义及其调整对象\n### 1.2民法的法律属性与特点\n### 1.3民法的基本原则及其应用\n## 2.民事法律关系与民事主体\n### 2.1民事法律关系的概念与要素\n### 2.2民事主体的类型与资格\n### 2.3民事主体的行为能力与责任能力\n## 3.民事权利与民事义务\n### 3.1民事权利的分类与保护\n### 3.2民事义务的概念与类型\n### 3.3民事权利与民事义务的相互关系\n## 4.民事法律行为与代理\n### 4.1民事法律行为的概念与特征\n### 4.2民事法律行为的有效与无效\n### 4.3代理的概念、类型与法律后果\n## 5.诉讼时效与期间\n### 5.1诉讼时效的概念与意义\n### 5.2诉讼时效的种类与期间\n### 5.3诉讼时效的中止、中断与延长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民法总论概述第1-5章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360568" y="5591814"/>
            <a:ext cx="292067" cy="341632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民法的基本概念与原则</a:t>
            </a:r>
            <a:endParaRPr/>
          </a:p>
        </p:txBody>
      </p:sp>
      <p:sp>
        <p:nvSpPr>
          <p:cNvPr id="13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民法的定义及其调整对象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7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民法是调整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民事关系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的法律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民事关系是平等主体之间的权利义务关系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民事关系包括财产关系和人身关系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民法的主要调整对象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财产关系：如合同、物权、知识产权等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人身关系：如婚姻、继承、监护等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民法的基本原则贯穿于民事活动始终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平等原则：民事主体地位平等，权利义务对等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自愿原则：民事主体意思自治，行为自主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公平原则：民事活动应公平合理，利益均衡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诚信原则：民事主体应恪守信用，诚实不欺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公序良俗原则：民事活动应遵循公共秩序和善良风俗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环保原则：民事活动应保护生态环境，节约资源</a:t>
            </a:r>
            <a:endParaRPr/>
          </a:p>
        </p:txBody>
      </p:sp>
      <p:cxnSp>
        <p:nvCxnSpPr>
          <p:cNvPr id="178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民法是私法的重要组成部分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私法调整私人权益，维护社会秩序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民法与公法相对立，前者强调平等、自愿，后者强调权力、义务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民法具有以下特点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抽象性：民法规范具有普遍适用性，不针对具体事实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强制性：民法规范具有强制性，违反法律将导致法律制裁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任意性：民事法律关系当事人可依法自由约定权利义务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实证性：民法规范以现实生活为基础，随着社会发展而变化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民法的法律属性与特点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9" name="组合 19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22907" y="1964867"/>
            <a:ext cx="10663382" cy="4893196"/>
            <a:chOff x="722907" y="1964867"/>
            <a:chExt cx="10663382" cy="4893196"/>
          </a:xfrm>
        </p:grpSpPr>
        <p:grpSp>
          <p:nvGrpSpPr>
            <p:cNvPr id="200" name="组合 199"/>
            <p:cNvGrpSpPr/>
            <p:nvPr/>
          </p:nvGrpSpPr>
          <p:grpSpPr>
            <a:xfrm>
              <a:off x="722907" y="1969665"/>
              <a:ext cx="4942804" cy="1614076"/>
              <a:chOff x="722907" y="1969665"/>
              <a:chExt cx="4942804" cy="1614076"/>
            </a:xfrm>
          </p:grpSpPr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43927" y="2169486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平等原则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743929" y="2569596"/>
                <a:ext cx="3693977" cy="101414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民事主体在民事活动中地位平等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平等原则体现在合同、侵权、物权等领域</a:t>
                </a:r>
                <a:endParaRPr/>
              </a:p>
            </p:txBody>
          </p:sp>
          <p:sp>
            <p:nvSpPr>
              <p:cNvPr id="203" name="Tencent"/>
              <p:cNvSpPr txBox="1"/>
              <p:nvPr/>
            </p:nvSpPr>
            <p:spPr>
              <a:xfrm>
                <a:off x="722907" y="2096595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 lang="en-GB" sz="4800">
                  <a:solidFill>
                    <a:schemeClr val="accent1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04" name="Tencent"/>
              <p:cNvCxnSpPr/>
              <p:nvPr/>
            </p:nvCxnSpPr>
            <p:spPr>
              <a:xfrm>
                <a:off x="805711" y="1969665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05" name="组合 204"/>
            <p:cNvGrpSpPr/>
            <p:nvPr/>
          </p:nvGrpSpPr>
          <p:grpSpPr>
            <a:xfrm>
              <a:off x="6443485" y="1964867"/>
              <a:ext cx="4942804" cy="1614076"/>
              <a:chOff x="6443485" y="1964867"/>
              <a:chExt cx="4942804" cy="1614076"/>
            </a:xfrm>
          </p:grpSpPr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464505" y="2164688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自愿原则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464507" y="2564798"/>
                <a:ext cx="3693977" cy="101414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民事主体有权根据自己的意愿进行民事活动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自愿原则体现在合同、遗嘱、婚姻等领域</a:t>
                </a:r>
                <a:endParaRPr/>
              </a:p>
            </p:txBody>
          </p:sp>
          <p:sp>
            <p:nvSpPr>
              <p:cNvPr id="208" name="Tencent"/>
              <p:cNvSpPr txBox="1"/>
              <p:nvPr/>
            </p:nvSpPr>
            <p:spPr>
              <a:xfrm>
                <a:off x="6443485" y="2091797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8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09" name="Tencent"/>
              <p:cNvCxnSpPr/>
              <p:nvPr/>
            </p:nvCxnSpPr>
            <p:spPr>
              <a:xfrm>
                <a:off x="6526289" y="1964867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10" name="组合 209"/>
            <p:cNvGrpSpPr/>
            <p:nvPr/>
          </p:nvGrpSpPr>
          <p:grpSpPr>
            <a:xfrm>
              <a:off x="722907" y="3606826"/>
              <a:ext cx="4942804" cy="1614076"/>
              <a:chOff x="722907" y="3606826"/>
              <a:chExt cx="4942804" cy="1614076"/>
            </a:xfrm>
          </p:grpSpPr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43927" y="3806647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公平原则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743929" y="4206757"/>
                <a:ext cx="3693977" cy="101414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民事活动应公平合理，利益均衡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公平原则体现在损害赔偿、遗产分配、物业管理等领域</a:t>
                </a:r>
                <a:endParaRPr/>
              </a:p>
            </p:txBody>
          </p:sp>
          <p:sp>
            <p:nvSpPr>
              <p:cNvPr id="213" name="Tencent"/>
              <p:cNvSpPr txBox="1"/>
              <p:nvPr/>
            </p:nvSpPr>
            <p:spPr>
              <a:xfrm>
                <a:off x="722907" y="3733756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8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4" name="Tencent"/>
              <p:cNvCxnSpPr/>
              <p:nvPr/>
            </p:nvCxnSpPr>
            <p:spPr>
              <a:xfrm>
                <a:off x="805711" y="3606826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15" name="组合 214"/>
            <p:cNvGrpSpPr/>
            <p:nvPr/>
          </p:nvGrpSpPr>
          <p:grpSpPr>
            <a:xfrm>
              <a:off x="6443485" y="3602028"/>
              <a:ext cx="4942804" cy="1614076"/>
              <a:chOff x="6443485" y="3602028"/>
              <a:chExt cx="4942804" cy="1614076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464505" y="3801849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诚信原则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464507" y="4201959"/>
                <a:ext cx="3693977" cy="101414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民事主体应恪守信用，诚实不欺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诚信原则体现在合同、担保、知识产权等领域</a:t>
                </a:r>
                <a:endParaRPr/>
              </a:p>
            </p:txBody>
          </p:sp>
          <p:sp>
            <p:nvSpPr>
              <p:cNvPr id="218" name="Tencent"/>
              <p:cNvSpPr txBox="1"/>
              <p:nvPr/>
            </p:nvSpPr>
            <p:spPr>
              <a:xfrm>
                <a:off x="6443485" y="3728958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8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9" name="Tencent"/>
              <p:cNvCxnSpPr/>
              <p:nvPr/>
            </p:nvCxnSpPr>
            <p:spPr>
              <a:xfrm>
                <a:off x="6526289" y="3602028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20" name="组合 219"/>
            <p:cNvGrpSpPr/>
            <p:nvPr/>
          </p:nvGrpSpPr>
          <p:grpSpPr>
            <a:xfrm>
              <a:off x="722907" y="5243987"/>
              <a:ext cx="4942804" cy="1614076"/>
              <a:chOff x="722907" y="5243987"/>
              <a:chExt cx="4942804" cy="1614076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43927" y="5443808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公序良俗原则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743929" y="5843918"/>
                <a:ext cx="3693977" cy="101414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民事活动应遵循公共秩序和善良风俗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公序良俗原则体现在婚姻、继承、广告等领域</a:t>
                </a:r>
                <a:endParaRPr/>
              </a:p>
            </p:txBody>
          </p:sp>
          <p:sp>
            <p:nvSpPr>
              <p:cNvPr id="223" name="Tencent"/>
              <p:cNvSpPr txBox="1"/>
              <p:nvPr/>
            </p:nvSpPr>
            <p:spPr>
              <a:xfrm>
                <a:off x="722907" y="5370917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8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24" name="Tencent"/>
              <p:cNvCxnSpPr/>
              <p:nvPr/>
            </p:nvCxnSpPr>
            <p:spPr>
              <a:xfrm>
                <a:off x="805711" y="5243987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25" name="组合 224"/>
            <p:cNvGrpSpPr/>
            <p:nvPr/>
          </p:nvGrpSpPr>
          <p:grpSpPr>
            <a:xfrm>
              <a:off x="6443485" y="5239189"/>
              <a:ext cx="4942804" cy="1614076"/>
              <a:chOff x="6443485" y="5239189"/>
              <a:chExt cx="4942804" cy="1614076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464505" y="5439010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环保原则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464507" y="5839120"/>
                <a:ext cx="3693977" cy="101414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民事活动应保护生态环境，节约资源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环保原则体现在土地开发、资源开发、环境保护等领域</a:t>
                </a:r>
                <a:endParaRPr/>
              </a:p>
            </p:txBody>
          </p:sp>
          <p:sp>
            <p:nvSpPr>
              <p:cNvPr id="228" name="Tencent"/>
              <p:cNvSpPr txBox="1"/>
              <p:nvPr/>
            </p:nvSpPr>
            <p:spPr>
              <a:xfrm>
                <a:off x="6443485" y="5366119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6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06</a:t>
                </a:r>
                <a:endParaRPr lang="en-GB" sz="4800">
                  <a:solidFill>
                    <a:schemeClr val="accent6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29" name="Tencent"/>
              <p:cNvCxnSpPr/>
              <p:nvPr/>
            </p:nvCxnSpPr>
            <p:spPr>
              <a:xfrm>
                <a:off x="6526289" y="5239189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民法的基本原则及其应用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民事法律关系与民事主体</a:t>
            </a:r>
            <a:endParaRPr/>
          </a:p>
        </p:txBody>
      </p:sp>
      <p:sp>
        <p:nvSpPr>
          <p:cNvPr id="23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民事法律关系是民事主体之间的权利义务关系</a:t>
                </a:r>
                <a:endParaRPr/>
              </a:p>
            </p:txBody>
          </p:sp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权利义务关系是民事法律关系的核心内容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民事法律关系具有法律约束力</a:t>
                </a:r>
                <a:endParaRPr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民事法律关系的要素包括</a:t>
                </a:r>
                <a:endParaRPr/>
              </a:p>
            </p:txBody>
          </p:sp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主体：民事法律关系的参与者，享有权利承担义务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客体：民事法律关系的内容，即权利义务所指向的对象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内容：民事法律关系主体的权利和义务</a:t>
                </a:r>
                <a:endParaRPr/>
              </a:p>
            </p:txBody>
          </p:sp>
          <p:sp>
            <p:nvSpPr>
              <p:cNvPr id="2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民事法律关系的概念与要素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民事主体的类型与资格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4" name="组合 25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5" name="组合 25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民事主体的类型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自然人：具有民事权利能力和民事行为能力的个人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法人：具有民事权利能力和民事行为能力的社会组织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非法人组织：不具有法人资格，但能以自己的名义进行民事活动的组织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0" name="组合 25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民事主体的资格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民事权利能力：民事主体享有民事权利和承担民事义务的能力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民事行为能力：民事主体独立进行民事活动的能力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民事行为能力</a:t>
                </a:r>
                <a:endParaRPr/>
              </a:p>
            </p:txBody>
          </p:sp>
          <p:sp>
            <p:nvSpPr>
              <p:cNvPr id="2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完全民事行为能力：民事主体能独立进行民事活动，享有全部民事权利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限制民事行为能力：民事主体能部分独立进行民事活动，享有部分民事权利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无民事行为能力：民事主体不能独立进行民事活动，无民事权利能力</a:t>
                </a:r>
                <a:endParaRPr/>
              </a:p>
            </p:txBody>
          </p:sp>
          <p:sp>
            <p:nvSpPr>
              <p:cNvPr id="2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责任能力</a:t>
                </a:r>
                <a:endParaRPr/>
              </a:p>
            </p:txBody>
          </p:sp>
          <p:sp>
            <p:nvSpPr>
              <p:cNvPr id="2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民事责任能力：民事主体对其民事行为所产生的法律后果承担法律责任的能力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责任能力的确定：根据民事主体的年龄、智力、精神状况等因素综合判断</a:t>
                </a:r>
                <a:endParaRPr/>
              </a:p>
            </p:txBody>
          </p:sp>
          <p:sp>
            <p:nvSpPr>
              <p:cNvPr id="2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民事主体的行为能力与责任能力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民事权利与民事义务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民事权利的分类与保护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组合 1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民事权利的分类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财产权：如物权、债权、知识产权等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人身权：如人格权、身份权等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救济权：如损害赔偿权、撤销权等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组合 1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民事权利的保护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民事权利受到侵害时，可采取诉讼、仲裁等方式寻求救济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民事权利的保护要求尊重当事人的意思自治，维护社会公平正义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https://d.book118.com/588010110071006040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民法总论概述第1-5章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2024-09-19T00:16:03.923</cp:lastPrinted>
  <dcterms:created xsi:type="dcterms:W3CDTF">2024-09-18T16:16:03Z</dcterms:created>
  <dcterms:modified xsi:type="dcterms:W3CDTF">2024-09-18T16:16:05Z</dcterms:modified>
</cp:coreProperties>
</file>