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4A9B9-B640-4ECA-95AB-3FF96CECA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106C4-4A8F-4648-975D-05A13B5E6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B2AE8-AB91-4D5B-9841-F2D485ECA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601DAB-EBF0-4246-B453-983C81BB3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1EBCB5-0759-45E7-850C-D205B829F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0A4BE5-1E2C-4632-9E69-47B85EF4F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EB792D-1A00-42B4-B446-92F924E5A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D8C5C-5166-4633-B563-B17A97DCC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CB9B6-45FD-4B40-AE17-F0A300DCF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96CC2-D641-43C6-B50F-A27D3AFD0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75AF7-5472-4ED4-9C97-09CCDF854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1207100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基层工会工作实务教程精华实用版课件\n## 1.基层工会组织结构与职责\n### 1.1基层工会组织结构概述\n### 1.2基层工会职责与任务\n### 1.3基层工会主席的角色与职责\n## 2.工会会员发展与服务\n### 2.1工会会员发展策略与方法\n### 2.2工会会员服务内容与方式\n### 2.3工会会员权益保障与维护\n## 3.基层工会活动组织与实施\n### 3.1基层工会活动类型与选择\n### 3.2基层工会活动策划与组织\n### 3.3基层工会活动实施与总结\n## 4.劳动保护与安全生产\n### 4.1劳动保护政策与措施\n### 4.2安全生产教育与培训\n### 4.3安全生产制度与落实\n## 5.职工福利与文体活动\n### 5.1职工福利政策与实施\n### 5.2职工文体活动组织与方法\n### 5.3职工文体活动效果评估与改进\n## 6.基层工会沟通与协商\n### 6.1基层工会沟通策略与技巧\n### 6.2基层工会协商原则与流程\n### 6.3基层工会协商案例分析\n## 7.工会干部培训与能力提升\n### 7.1工会干部培训需求分析\n### 7.2工会干部培训内容与方式\n### 7.3工会干部培训效果评估与反馈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600"/>
              <a:t>基层工会工作实务教程精华实用版课件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基层工会组织结构与职责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22907" y="3081719"/>
            <a:ext cx="10663382" cy="3626518"/>
            <a:chOff x="722907" y="3081719"/>
            <a:chExt cx="10663382" cy="3626518"/>
          </a:xfrm>
        </p:grpSpPr>
        <p:grpSp>
          <p:nvGrpSpPr>
            <p:cNvPr id="249" name=""/>
            <p:cNvGrpSpPr/>
            <p:nvPr/>
          </p:nvGrpSpPr>
          <p:grpSpPr>
            <a:xfrm>
              <a:off x="722907" y="3086517"/>
              <a:ext cx="4942804" cy="1735879"/>
              <a:chOff x="722907" y="3086517"/>
              <a:chExt cx="4942804" cy="1735879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43927" y="3286338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基层工会组织结构包括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743929" y="3686448"/>
                <a:ext cx="3693977" cy="113594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会员代表大会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委员会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常务委员会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基层工会分会</a:t>
                </a:r>
                <a:endParaRPr/>
              </a:p>
            </p:txBody>
          </p:sp>
          <p:sp>
            <p:nvSpPr>
              <p:cNvPr id="252" name="Tencent"/>
              <p:cNvSpPr txBox="1"/>
              <p:nvPr/>
            </p:nvSpPr>
            <p:spPr>
              <a:xfrm>
                <a:off x="722907" y="3213447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 lang="en-GB" sz="4800">
                  <a:solidFill>
                    <a:schemeClr val="accent1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3" name="Tencent"/>
              <p:cNvCxnSpPr/>
              <p:nvPr/>
            </p:nvCxnSpPr>
            <p:spPr>
              <a:xfrm>
                <a:off x="805711" y="3086517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4" name=""/>
            <p:cNvGrpSpPr/>
            <p:nvPr/>
          </p:nvGrpSpPr>
          <p:grpSpPr>
            <a:xfrm>
              <a:off x="6443485" y="3081719"/>
              <a:ext cx="4942804" cy="1735879"/>
              <a:chOff x="6443485" y="3081719"/>
              <a:chExt cx="4942804" cy="1735879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464505" y="3281540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会员代表大会的职责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464507" y="3681650"/>
                <a:ext cx="3693977" cy="113594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审议和批准工会委员会的工作报告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审议和批准工会经费收支预算报告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选举工会委员会和常务委员会</a:t>
                </a:r>
                <a:endParaRPr/>
              </a:p>
            </p:txBody>
          </p:sp>
          <p:sp>
            <p:nvSpPr>
              <p:cNvPr id="257" name="Tencent"/>
              <p:cNvSpPr txBox="1"/>
              <p:nvPr/>
            </p:nvSpPr>
            <p:spPr>
              <a:xfrm>
                <a:off x="6443485" y="3208649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8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8" name="Tencent"/>
              <p:cNvCxnSpPr/>
              <p:nvPr/>
            </p:nvCxnSpPr>
            <p:spPr>
              <a:xfrm>
                <a:off x="6526289" y="3081719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9" name=""/>
            <p:cNvGrpSpPr/>
            <p:nvPr/>
          </p:nvGrpSpPr>
          <p:grpSpPr>
            <a:xfrm>
              <a:off x="722907" y="4972358"/>
              <a:ext cx="4942804" cy="1735879"/>
              <a:chOff x="722907" y="4972358"/>
              <a:chExt cx="4942804" cy="1735879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43927" y="5172179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委员会和常务委员会的职责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743929" y="5572289"/>
                <a:ext cx="3693977" cy="113594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贯彻执行会员代表大会的决议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制定工会工作计划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组织和领导工会各项工作的开展</a:t>
                </a:r>
                <a:endParaRPr/>
              </a:p>
            </p:txBody>
          </p:sp>
          <p:sp>
            <p:nvSpPr>
              <p:cNvPr id="262" name="Tencent"/>
              <p:cNvSpPr txBox="1"/>
              <p:nvPr/>
            </p:nvSpPr>
            <p:spPr>
              <a:xfrm>
                <a:off x="722907" y="5099288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8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3" name="Tencent"/>
              <p:cNvCxnSpPr/>
              <p:nvPr/>
            </p:nvCxnSpPr>
            <p:spPr>
              <a:xfrm>
                <a:off x="805711" y="4972358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64" name=""/>
            <p:cNvGrpSpPr/>
            <p:nvPr/>
          </p:nvGrpSpPr>
          <p:grpSpPr>
            <a:xfrm>
              <a:off x="6443485" y="4967560"/>
              <a:ext cx="4942804" cy="1735879"/>
              <a:chOff x="6443485" y="4967560"/>
              <a:chExt cx="4942804" cy="1735879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464505" y="5167381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基层工会分会的职责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464507" y="5567491"/>
                <a:ext cx="3693977" cy="113594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贯彻执行委员会和常务委员会的决议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组织和发动会员参加工会活动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维护会员的合法权益</a:t>
                </a:r>
                <a:endParaRPr/>
              </a:p>
            </p:txBody>
          </p:sp>
          <p:sp>
            <p:nvSpPr>
              <p:cNvPr id="267" name="Tencent"/>
              <p:cNvSpPr txBox="1"/>
              <p:nvPr/>
            </p:nvSpPr>
            <p:spPr>
              <a:xfrm>
                <a:off x="6443485" y="5094490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8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8" name="Tencent"/>
              <p:cNvCxnSpPr/>
              <p:nvPr/>
            </p:nvCxnSpPr>
            <p:spPr>
              <a:xfrm>
                <a:off x="6526289" y="4967560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基层工会组织结构概述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77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8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79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281" name="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基层工会的职责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代表和维护会员的合法权益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组织和发动会员参加工会活动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参与企业民主管理</a:t>
                </a:r>
                <a:endParaRPr/>
              </a:p>
            </p:txBody>
          </p:sp>
        </p:grpSp>
        <p:grpSp>
          <p:nvGrpSpPr>
            <p:cNvPr id="284" name="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基层工会的任务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参与制定企业规章制度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参与企业劳动安全卫生工作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参与企业文化建设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开展职工培训和技能竞赛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开展职工帮扶和送温暖活动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参与企业劳动争议调解工作</a:t>
                </a:r>
                <a:endParaRPr/>
              </a:p>
            </p:txBody>
          </p: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基层工会职责与任务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9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基层工会主席的角色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工会组织的代表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会员的代言人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企业管理的参与者</a:t>
                </a:r>
                <a:endParaRPr/>
              </a:p>
            </p:txBody>
          </p:sp>
        </p:grpSp>
        <p:grpSp>
          <p:nvGrpSpPr>
            <p:cNvPr id="29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基层工会主席的职责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贯彻执行会员代表大会的决议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组织和领导工会各项工作的开展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维护会员的合法权益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参与企业民主管理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开展职工培训和技能竞赛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开展职工帮扶和送温暖活动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参与企业劳动争议调解工作</a:t>
                </a:r>
                <a:endParaRPr/>
              </a:p>
            </p:txBody>
          </p: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基层工会主席的角色与职责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工会会员发展与服务</a:t>
            </a:r>
            <a:endParaRPr/>
          </a:p>
        </p:txBody>
      </p:sp>
      <p:sp>
        <p:nvSpPr>
          <p:cNvPr id="29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工会会员发展策略与方法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工会会员发展策略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加强宣传力度，提高工会组织的吸引力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突出重点，发展企业关键岗位职工入会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拓宽渠道，吸收新入职员工加入工会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工会会员发展方法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开展会员登记和会员证发放工作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定期组织工会活动，吸引职工入会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通过企业宣传渠道，宣传工会组织和工会工作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1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1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提供劳动保护，保障会员劳动安全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提供职业培训，提高会员职业技能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提供法律援助，维护会员合法权益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提供文体活动，丰富会员业余生活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提供福利慰问，关爱困难会员</a:t>
                </a:r>
                <a:endParaRPr/>
              </a:p>
            </p:txBody>
          </p:sp>
          <p:sp>
            <p:nvSpPr>
              <p:cNvPr id="31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工会会员服务内容</a:t>
                </a:r>
                <a:endParaRPr/>
              </a:p>
            </p:txBody>
          </p:sp>
          <p:sp>
            <p:nvSpPr>
              <p:cNvPr id="31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2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2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开展劳动保护检查，确保劳动安全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组织职业技能培训，提高职工技能水平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提供法律咨询，帮助会员解决法律问题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组织文体活动，丰富会员业余生活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开展福利慰问，关爱困难会员</a:t>
                </a:r>
                <a:endParaRPr/>
              </a:p>
            </p:txBody>
          </p:sp>
          <p:sp>
            <p:nvSpPr>
              <p:cNvPr id="32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工会会员服务方式</a:t>
                </a:r>
                <a:endParaRPr/>
              </a:p>
            </p:txBody>
          </p:sp>
          <p:sp>
            <p:nvSpPr>
              <p:cNvPr id="32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工会会员服务内容与方式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工会会员权益保障</a:t>
                </a:r>
                <a:endParaRPr/>
              </a:p>
            </p:txBody>
          </p:sp>
          <p:sp>
            <p:nvSpPr>
              <p:cNvPr id="3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建立健全工会会员权益保护制度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加强对工会会员权益的保护力度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及时发现和解决侵犯会员权益的问题</a:t>
                </a:r>
                <a:endParaRPr/>
              </a:p>
            </p:txBody>
          </p:sp>
          <p:sp>
            <p:nvSpPr>
              <p:cNvPr id="3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工会会员权益维护</a:t>
                </a:r>
                <a:endParaRPr/>
              </a:p>
            </p:txBody>
          </p:sp>
          <p:sp>
            <p:nvSpPr>
              <p:cNvPr id="3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开展劳动法律法规宣传教育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参与企业民主管理，维护会员权益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开展劳动争议调解，化解劳动纠纷</a:t>
                </a:r>
                <a:endParaRPr/>
              </a:p>
            </p:txBody>
          </p:sp>
          <p:sp>
            <p:nvSpPr>
              <p:cNvPr id="3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工会会员权益保障与维护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基层工会活动组织与实施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基层工会活动类型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劳动竞赛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体育活动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公益活动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基层工会活动选择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根据企业特点和会员需求选择活动类型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结合企业生产经营实际，组织开展活动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注重活动效果，提高活动质量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基层工会活动类型与选择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基层工会活动策划与组织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基层工会活动策划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明确活动目标，制定活动方案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合理安排活动时间、地点和参与人员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准备活动所需物资和场地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基层工会活动组织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成立活动组织委员会，负责活动的组织和领导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发动会员积极参与活动，提高活动参与度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加强活动宣传，提高活动影响力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基层工会活动实施与总结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基层工会活动实施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按照活动方案组织实施活动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确保活动安全，提高活动质量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加强活动过程中的沟通协调，确保活动顺利进行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基层工会活动总结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对活动进行总结，分析活动效果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提炼活动经验，为下次活动提供参考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对活动不足之处进行改进，提高活动质量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劳动保护与安全生产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劳动保护政策</a:t>
                </a:r>
                <a:endParaRPr/>
              </a:p>
            </p:txBody>
          </p:sp>
          <p:sp>
            <p:nvSpPr>
              <p:cNvPr id="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建立健全劳动保护制度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加强劳动保护宣传教育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定期开展劳动保护检查</a:t>
                </a:r>
                <a:endParaRPr/>
              </a:p>
            </p:txBody>
          </p:sp>
          <p:sp>
            <p:nvSpPr>
              <p:cNvPr id="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劳动保护措施</a:t>
                </a:r>
                <a:endParaRPr/>
              </a:p>
            </p:txBody>
          </p:sp>
          <p:sp>
            <p:nvSpPr>
              <p:cNvPr id="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提供劳动保护用品，保障职工劳动安全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加强对劳动保护设施的维护和管理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定期开展劳动保护培训，提高职工劳动保护意识</a:t>
                </a:r>
                <a:endParaRPr/>
              </a:p>
            </p:txBody>
          </p:sp>
          <p:sp>
            <p:nvSpPr>
              <p:cNvPr id="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劳动保护政策与措施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https://d.book118.com/588012071007006040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基层工会工作实务教程精华实用版课件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2024-09-18T03:13:00.856</cp:lastPrinted>
  <dcterms:created xsi:type="dcterms:W3CDTF">2024-09-17T19:13:00Z</dcterms:created>
  <dcterms:modified xsi:type="dcterms:W3CDTF">2024-09-17T19:13:02Z</dcterms:modified>
</cp:coreProperties>
</file>